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67" r:id="rId2"/>
    <p:sldId id="257" r:id="rId3"/>
    <p:sldId id="258" r:id="rId4"/>
    <p:sldId id="259" r:id="rId5"/>
    <p:sldId id="266" r:id="rId6"/>
    <p:sldId id="260" r:id="rId7"/>
    <p:sldId id="261" r:id="rId8"/>
    <p:sldId id="269" r:id="rId9"/>
    <p:sldId id="272" r:id="rId10"/>
    <p:sldId id="273" r:id="rId11"/>
    <p:sldId id="274" r:id="rId12"/>
    <p:sldId id="263" r:id="rId13"/>
    <p:sldId id="265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nythings.org/wbg/numbers-jw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89" y="1700808"/>
            <a:ext cx="3469790" cy="360362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3" y="0"/>
            <a:ext cx="4951064" cy="3429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178" y="3429000"/>
            <a:ext cx="3850245" cy="3477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77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-19691" y="584775"/>
            <a:ext cx="378621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83568" y="4286256"/>
            <a:ext cx="3531242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100" b="1" dirty="0" smtClean="0">
                <a:solidFill>
                  <a:srgbClr val="0070C0"/>
                </a:solidFill>
              </a:rPr>
              <a:t>В </a:t>
            </a:r>
            <a:r>
              <a:rPr lang="ru-RU" sz="3100" b="1" dirty="0" smtClean="0">
                <a:solidFill>
                  <a:srgbClr val="FF0000"/>
                </a:solidFill>
              </a:rPr>
              <a:t>третий</a:t>
            </a:r>
            <a:r>
              <a:rPr lang="ru-RU" sz="3100" b="1" dirty="0" smtClean="0">
                <a:solidFill>
                  <a:srgbClr val="0070C0"/>
                </a:solidFill>
              </a:rPr>
              <a:t> раз старик закинул невод…</a:t>
            </a:r>
            <a:endParaRPr lang="ru-RU" sz="3100" b="1" dirty="0">
              <a:solidFill>
                <a:srgbClr val="0070C0"/>
              </a:solidFill>
            </a:endParaRPr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06" y="584774"/>
            <a:ext cx="4500594" cy="339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572000" y="4286256"/>
            <a:ext cx="388843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>Три</a:t>
            </a:r>
            <a:r>
              <a:rPr lang="ru-RU" sz="3100" b="1" dirty="0" smtClean="0">
                <a:solidFill>
                  <a:srgbClr val="0070C0"/>
                </a:solidFill>
              </a:rPr>
              <a:t> девицы под окном пряли поздно вечерком…</a:t>
            </a:r>
            <a:endParaRPr lang="ru-RU" sz="31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4693" y="6211667"/>
            <a:ext cx="34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Порядковое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4876" y="6211669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Количественное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3143240" y="5500702"/>
            <a:ext cx="2286016" cy="1588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643174" y="0"/>
            <a:ext cx="33575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А.С. Пушкин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51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Учитель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669149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14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067824"/>
            <a:ext cx="7848872" cy="33855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400" dirty="0" smtClean="0">
                <a:solidFill>
                  <a:srgbClr val="0070C0"/>
                </a:solidFill>
                <a:latin typeface="+mj-lt"/>
              </a:rPr>
              <a:t>1. </a:t>
            </a:r>
            <a:r>
              <a:rPr lang="ru-RU" sz="3400" dirty="0" smtClean="0">
                <a:solidFill>
                  <a:srgbClr val="0070C0"/>
                </a:solidFill>
                <a:latin typeface="+mj-lt"/>
              </a:rPr>
              <a:t>У </a:t>
            </a:r>
            <a:r>
              <a:rPr lang="ru-RU" sz="3400" dirty="0">
                <a:solidFill>
                  <a:srgbClr val="0070C0"/>
                </a:solidFill>
                <a:latin typeface="+mj-lt"/>
              </a:rPr>
              <a:t>козы </a:t>
            </a:r>
            <a:r>
              <a:rPr lang="ru-RU" sz="3400" dirty="0" smtClean="0">
                <a:solidFill>
                  <a:srgbClr val="0070C0"/>
                </a:solidFill>
                <a:latin typeface="+mj-lt"/>
              </a:rPr>
              <a:t>сем</a:t>
            </a:r>
            <a:r>
              <a:rPr lang="ru-RU" sz="3400" dirty="0">
                <a:solidFill>
                  <a:srgbClr val="0070C0"/>
                </a:solidFill>
                <a:latin typeface="+mj-lt"/>
              </a:rPr>
              <a:t>ь</a:t>
            </a:r>
            <a:r>
              <a:rPr lang="ru-RU" sz="34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ru-RU" sz="3400" dirty="0">
                <a:solidFill>
                  <a:srgbClr val="0070C0"/>
                </a:solidFill>
                <a:latin typeface="+mj-lt"/>
              </a:rPr>
              <a:t>козлят </a:t>
            </a:r>
            <a:endParaRPr lang="ru-RU" sz="3400" dirty="0" smtClean="0">
              <a:solidFill>
                <a:srgbClr val="0070C0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3400" dirty="0" smtClean="0">
                <a:latin typeface="+mj-lt"/>
              </a:rPr>
              <a:t>Mother goat has got </a:t>
            </a:r>
            <a:r>
              <a:rPr lang="en-US" sz="3400" u="sng" dirty="0" smtClean="0">
                <a:solidFill>
                  <a:srgbClr val="C00000"/>
                </a:solidFill>
                <a:latin typeface="+mj-lt"/>
              </a:rPr>
              <a:t>seven</a:t>
            </a:r>
            <a:r>
              <a:rPr lang="en-US" sz="3400" dirty="0" smtClean="0">
                <a:latin typeface="+mj-lt"/>
              </a:rPr>
              <a:t> little goats.</a:t>
            </a:r>
          </a:p>
          <a:p>
            <a:pPr marL="0" indent="0">
              <a:buNone/>
            </a:pPr>
            <a:endParaRPr lang="ru-RU" sz="3400" dirty="0" smtClean="0">
              <a:latin typeface="+mj-lt"/>
            </a:endParaRPr>
          </a:p>
          <a:p>
            <a:pPr marL="0" indent="0">
              <a:buNone/>
            </a:pPr>
            <a:r>
              <a:rPr lang="ru-RU" sz="3400" dirty="0" smtClean="0">
                <a:solidFill>
                  <a:srgbClr val="0070C0"/>
                </a:solidFill>
                <a:latin typeface="+mj-lt"/>
              </a:rPr>
              <a:t>2. Седьмой козленок </a:t>
            </a:r>
            <a:r>
              <a:rPr lang="ru-RU" sz="3400" dirty="0">
                <a:solidFill>
                  <a:srgbClr val="0070C0"/>
                </a:solidFill>
                <a:latin typeface="+mj-lt"/>
              </a:rPr>
              <a:t>с</a:t>
            </a:r>
            <a:r>
              <a:rPr lang="ru-RU" sz="3400" dirty="0" smtClean="0">
                <a:solidFill>
                  <a:srgbClr val="0070C0"/>
                </a:solidFill>
                <a:latin typeface="+mj-lt"/>
              </a:rPr>
              <a:t>амый маленький</a:t>
            </a:r>
            <a:endParaRPr lang="en-US" sz="3400" dirty="0" smtClean="0">
              <a:solidFill>
                <a:srgbClr val="0070C0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3400" u="sng" dirty="0">
                <a:solidFill>
                  <a:srgbClr val="C00000"/>
                </a:solidFill>
                <a:latin typeface="+mj-lt"/>
              </a:rPr>
              <a:t>T</a:t>
            </a:r>
            <a:r>
              <a:rPr lang="en-US" sz="3400" u="sng" dirty="0" smtClean="0">
                <a:solidFill>
                  <a:srgbClr val="C00000"/>
                </a:solidFill>
                <a:latin typeface="+mj-lt"/>
              </a:rPr>
              <a:t>he seventh </a:t>
            </a:r>
            <a:r>
              <a:rPr lang="en-US" sz="3400" dirty="0" smtClean="0">
                <a:latin typeface="+mj-lt"/>
              </a:rPr>
              <a:t>goat is very small.</a:t>
            </a:r>
            <a:endParaRPr lang="ru-RU" sz="3400" dirty="0">
              <a:latin typeface="+mj-lt"/>
            </a:endParaRPr>
          </a:p>
        </p:txBody>
      </p:sp>
      <p:pic>
        <p:nvPicPr>
          <p:cNvPr id="6" name="Picture 2" descr="C:\Users\Учитель\Desktop\школа\открытые уроки\открытый урок 3а порядковые числительные\картинки\koza-s-kozlyatam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881" y="1"/>
            <a:ext cx="4881914" cy="319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76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924944"/>
            <a:ext cx="7632848" cy="3528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70C0"/>
                </a:solidFill>
                <a:latin typeface="+mj-lt"/>
              </a:rPr>
              <a:t>1. Старик поймал</a:t>
            </a:r>
            <a:r>
              <a:rPr lang="en-US" sz="32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+mj-lt"/>
              </a:rPr>
              <a:t>золотую  рыбку на третий день.</a:t>
            </a:r>
            <a:endParaRPr lang="ru-RU" sz="3200" dirty="0">
              <a:solidFill>
                <a:srgbClr val="0070C0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3200" dirty="0" smtClean="0">
                <a:latin typeface="+mj-lt"/>
              </a:rPr>
              <a:t>Old man got the goldfish on </a:t>
            </a:r>
            <a:r>
              <a:rPr lang="en-US" sz="3200" u="sng" dirty="0" smtClean="0">
                <a:solidFill>
                  <a:srgbClr val="C00000"/>
                </a:solidFill>
                <a:latin typeface="+mj-lt"/>
              </a:rPr>
              <a:t>the third </a:t>
            </a:r>
            <a:r>
              <a:rPr lang="en-US" sz="3200" dirty="0" smtClean="0">
                <a:latin typeface="+mj-lt"/>
              </a:rPr>
              <a:t>day.</a:t>
            </a:r>
            <a:endParaRPr lang="ru-RU" sz="3200" dirty="0" smtClean="0">
              <a:latin typeface="+mj-lt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rgbClr val="0070C0"/>
                </a:solidFill>
                <a:latin typeface="+mj-lt"/>
              </a:rPr>
              <a:t>2. Золотая рыбка может выполнить три желания</a:t>
            </a:r>
            <a:endParaRPr lang="en-US" sz="3200" dirty="0" smtClean="0">
              <a:solidFill>
                <a:srgbClr val="0070C0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3200" dirty="0" smtClean="0">
                <a:latin typeface="+mj-lt"/>
              </a:rPr>
              <a:t>Goldfish can give </a:t>
            </a:r>
            <a:r>
              <a:rPr lang="en-US" sz="3200" u="sng" dirty="0" smtClean="0">
                <a:solidFill>
                  <a:srgbClr val="C00000"/>
                </a:solidFill>
                <a:latin typeface="+mj-lt"/>
              </a:rPr>
              <a:t>three</a:t>
            </a:r>
            <a:r>
              <a:rPr lang="en-US" sz="3200" dirty="0" smtClean="0">
                <a:latin typeface="+mj-lt"/>
              </a:rPr>
              <a:t> wishes.</a:t>
            </a:r>
            <a:endParaRPr lang="ru-RU" sz="3200" dirty="0">
              <a:latin typeface="+mj-lt"/>
            </a:endParaRPr>
          </a:p>
        </p:txBody>
      </p:sp>
      <p:pic>
        <p:nvPicPr>
          <p:cNvPr id="2051" name="Picture 3" descr="C:\Users\Учитель\Desktop\школа\открытые уроки\открытый урок 3а порядковые числительные\картинки\о рыбаке и рыбк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1" y="30162"/>
            <a:ext cx="2816277" cy="303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009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2276872"/>
            <a:ext cx="6965245" cy="266429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  <a:hlinkClick r:id="rId2"/>
              </a:rPr>
              <a:t>read and match</a:t>
            </a:r>
            <a:r>
              <a:rPr lang="ru-RU" u="sng" dirty="0" smtClean="0">
                <a:hlinkClick r:id="rId2"/>
              </a:rPr>
              <a:t/>
            </a:r>
            <a:br>
              <a:rPr lang="ru-RU" u="sng" dirty="0" smtClean="0">
                <a:hlinkClick r:id="rId2"/>
              </a:rPr>
            </a:br>
            <a:r>
              <a:rPr lang="en-US" u="sng" dirty="0" smtClean="0">
                <a:hlinkClick r:id="rId2"/>
              </a:rPr>
              <a:t/>
            </a:r>
            <a:br>
              <a:rPr lang="en-US" u="sng" dirty="0" smtClean="0">
                <a:hlinkClick r:id="rId2"/>
              </a:rPr>
            </a:br>
            <a:r>
              <a:rPr lang="ru-RU" u="sng" dirty="0">
                <a:hlinkClick r:id="rId2"/>
              </a:rPr>
              <a:t/>
            </a:r>
            <a:br>
              <a:rPr lang="ru-RU" u="sng" dirty="0">
                <a:hlinkClick r:id="rId2"/>
              </a:rPr>
            </a:br>
            <a:r>
              <a:rPr lang="ru-RU" u="sng" dirty="0" smtClean="0">
                <a:hlinkClick r:id="rId2"/>
              </a:rPr>
              <a:t>http</a:t>
            </a:r>
            <a:r>
              <a:rPr lang="ru-RU" u="sng" dirty="0">
                <a:hlinkClick r:id="rId2"/>
              </a:rPr>
              <a:t>://www.manythings.org/wbg/numbers-jw.html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805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2568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Listen and read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556792"/>
            <a:ext cx="7283152" cy="4525963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s</a:t>
            </a:r>
            <a:r>
              <a:rPr lang="en-US" sz="3200" dirty="0" smtClean="0"/>
              <a:t>even</a:t>
            </a:r>
            <a:r>
              <a:rPr lang="en-US" sz="3200" dirty="0"/>
              <a:t>, </a:t>
            </a:r>
            <a:r>
              <a:rPr lang="en-US" sz="3200" dirty="0" smtClean="0"/>
              <a:t>  </a:t>
            </a:r>
            <a:r>
              <a:rPr lang="en-US" sz="3200" b="1" dirty="0" smtClean="0"/>
              <a:t>s</a:t>
            </a:r>
            <a:r>
              <a:rPr lang="en-US" sz="3200" dirty="0" smtClean="0"/>
              <a:t>ixteen</a:t>
            </a:r>
            <a:r>
              <a:rPr lang="en-US" sz="3200" dirty="0"/>
              <a:t>,</a:t>
            </a:r>
            <a:r>
              <a:rPr lang="en-US" sz="3200" b="1" dirty="0"/>
              <a:t> </a:t>
            </a:r>
            <a:r>
              <a:rPr lang="en-US" sz="3200" b="1" dirty="0" smtClean="0"/>
              <a:t>s</a:t>
            </a:r>
            <a:r>
              <a:rPr lang="en-US" sz="3200" dirty="0" smtClean="0"/>
              <a:t>weets, </a:t>
            </a:r>
            <a:r>
              <a:rPr lang="en-US" sz="3200" b="1" dirty="0" smtClean="0"/>
              <a:t>s</a:t>
            </a:r>
            <a:r>
              <a:rPr lang="en-US" sz="3200" dirty="0" smtClean="0"/>
              <a:t>andwich</a:t>
            </a:r>
          </a:p>
          <a:p>
            <a:endParaRPr lang="en-US" sz="3200" dirty="0" smtClean="0"/>
          </a:p>
          <a:p>
            <a:pPr marL="0" indent="0">
              <a:buNone/>
            </a:pPr>
            <a:r>
              <a:rPr lang="en-US" sz="3200" b="1" dirty="0"/>
              <a:t>t</a:t>
            </a:r>
            <a:r>
              <a:rPr lang="en-US" sz="3200" b="1" dirty="0" smtClean="0"/>
              <a:t>h</a:t>
            </a:r>
            <a:r>
              <a:rPr lang="en-US" sz="3200" dirty="0" smtClean="0"/>
              <a:t>ree,</a:t>
            </a:r>
            <a:r>
              <a:rPr lang="en-US" sz="3200" b="1" dirty="0" smtClean="0"/>
              <a:t>  th</a:t>
            </a:r>
            <a:r>
              <a:rPr lang="en-US" sz="3200" dirty="0" smtClean="0"/>
              <a:t>ink</a:t>
            </a:r>
            <a:r>
              <a:rPr lang="en-US" sz="3200" dirty="0"/>
              <a:t>, </a:t>
            </a:r>
            <a:r>
              <a:rPr lang="en-US" sz="3200" dirty="0" smtClean="0"/>
              <a:t> </a:t>
            </a:r>
            <a:r>
              <a:rPr lang="en-US" sz="3200" b="1" dirty="0" smtClean="0"/>
              <a:t>th</a:t>
            </a:r>
            <a:r>
              <a:rPr lang="en-US" sz="3200" dirty="0" smtClean="0"/>
              <a:t>irteen,  </a:t>
            </a:r>
            <a:r>
              <a:rPr lang="en-US" sz="3200" b="1" dirty="0"/>
              <a:t>th</a:t>
            </a:r>
            <a:r>
              <a:rPr lang="en-US" sz="3200" dirty="0"/>
              <a:t>ank </a:t>
            </a:r>
            <a:r>
              <a:rPr lang="en-US" sz="3200" dirty="0" smtClean="0"/>
              <a:t>you</a:t>
            </a:r>
          </a:p>
          <a:p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fa</a:t>
            </a:r>
            <a:r>
              <a:rPr lang="en-US" sz="3200" b="1" dirty="0" smtClean="0"/>
              <a:t>th</a:t>
            </a:r>
            <a:r>
              <a:rPr lang="en-US" sz="3200" dirty="0" smtClean="0"/>
              <a:t>er,  </a:t>
            </a:r>
            <a:r>
              <a:rPr lang="en-US" sz="3200" b="1" dirty="0"/>
              <a:t>th</a:t>
            </a:r>
            <a:r>
              <a:rPr lang="en-US" sz="3200" dirty="0"/>
              <a:t>ey</a:t>
            </a:r>
            <a:r>
              <a:rPr lang="en-US" sz="3200" dirty="0" smtClean="0"/>
              <a:t>,   bro</a:t>
            </a:r>
            <a:r>
              <a:rPr lang="en-US" sz="3200" b="1" dirty="0" smtClean="0"/>
              <a:t>th</a:t>
            </a:r>
            <a:r>
              <a:rPr lang="en-US" sz="3200" dirty="0" smtClean="0"/>
              <a:t>er,  grandmo</a:t>
            </a:r>
            <a:r>
              <a:rPr lang="en-US" sz="3200" b="1" dirty="0" smtClean="0"/>
              <a:t>th</a:t>
            </a:r>
            <a:r>
              <a:rPr lang="en-US" sz="3200" dirty="0" smtClean="0"/>
              <a:t>er</a:t>
            </a:r>
            <a:endParaRPr lang="ru-RU" sz="3200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99" y="1484784"/>
            <a:ext cx="648072" cy="7511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99" y="2726379"/>
            <a:ext cx="648072" cy="7686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48" y="3789040"/>
            <a:ext cx="648072" cy="8973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06501" y="1628800"/>
            <a:ext cx="1194494" cy="43204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seven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1644347"/>
            <a:ext cx="1440160" cy="43204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sixteen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76859" y="2855914"/>
            <a:ext cx="1224136" cy="40954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three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2833413"/>
            <a:ext cx="1440160" cy="43204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thirteen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68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844824"/>
            <a:ext cx="6984776" cy="360381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4800" dirty="0" smtClean="0"/>
              <a:t>I’ve </a:t>
            </a:r>
            <a:r>
              <a:rPr lang="en-US" sz="4800" dirty="0"/>
              <a:t>got six rabbit</a:t>
            </a:r>
            <a:r>
              <a:rPr lang="en-US" sz="4800" dirty="0" smtClean="0"/>
              <a:t>_</a:t>
            </a:r>
          </a:p>
          <a:p>
            <a:pPr marL="0" indent="0">
              <a:buNone/>
            </a:pPr>
            <a:endParaRPr lang="en-US" sz="4800" dirty="0" smtClean="0"/>
          </a:p>
          <a:p>
            <a:pPr marL="0" indent="0">
              <a:buNone/>
            </a:pPr>
            <a:endParaRPr lang="ru-RU" sz="4800" dirty="0"/>
          </a:p>
          <a:p>
            <a:pPr marL="0" indent="0">
              <a:buNone/>
            </a:pPr>
            <a:r>
              <a:rPr lang="en-US" sz="4800" dirty="0"/>
              <a:t>I would like the sixth rabbit_</a:t>
            </a:r>
            <a:endParaRPr lang="ru-RU" sz="48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1545" y="2015805"/>
            <a:ext cx="432048" cy="43204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2015806"/>
            <a:ext cx="720080" cy="43204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six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4437112"/>
            <a:ext cx="2088232" cy="504056"/>
          </a:xfrm>
          <a:prstGeom prst="rect">
            <a:avLst/>
          </a:prstGeom>
          <a:solidFill>
            <a:schemeClr val="accent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1"/>
                </a:solidFill>
              </a:rPr>
              <a:t>t</a:t>
            </a:r>
            <a:r>
              <a:rPr lang="en-US" sz="4000" b="1" dirty="0" smtClean="0">
                <a:solidFill>
                  <a:schemeClr val="tx1"/>
                </a:solidFill>
              </a:rPr>
              <a:t>he sixth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22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119257"/>
            <a:ext cx="6637352" cy="3603812"/>
          </a:xfrm>
        </p:spPr>
        <p:txBody>
          <a:bodyPr/>
          <a:lstStyle/>
          <a:p>
            <a:pPr marL="0" indent="0">
              <a:buNone/>
            </a:pPr>
            <a:r>
              <a:rPr lang="en-US" sz="4400" dirty="0"/>
              <a:t>I’ve got </a:t>
            </a:r>
            <a:r>
              <a:rPr lang="en-US" sz="4400" dirty="0">
                <a:solidFill>
                  <a:srgbClr val="0070C0"/>
                </a:solidFill>
              </a:rPr>
              <a:t>six</a:t>
            </a:r>
            <a:r>
              <a:rPr lang="en-US" sz="4400" dirty="0"/>
              <a:t> </a:t>
            </a:r>
            <a:r>
              <a:rPr lang="en-US" sz="4400" dirty="0" smtClean="0"/>
              <a:t>rabbit</a:t>
            </a:r>
            <a:r>
              <a:rPr lang="en-US" sz="4400" dirty="0" smtClean="0">
                <a:solidFill>
                  <a:srgbClr val="0070C0"/>
                </a:solidFill>
              </a:rPr>
              <a:t>s</a:t>
            </a:r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 smtClean="0"/>
          </a:p>
          <a:p>
            <a:pPr marL="0" indent="0">
              <a:buNone/>
            </a:pPr>
            <a:r>
              <a:rPr lang="en-US" sz="4400" dirty="0"/>
              <a:t>I would like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the sixth </a:t>
            </a:r>
            <a:r>
              <a:rPr lang="en-US" sz="4400" dirty="0" smtClean="0"/>
              <a:t>rabbit</a:t>
            </a:r>
            <a:endParaRPr lang="ru-RU" sz="4400" dirty="0"/>
          </a:p>
          <a:p>
            <a:endParaRPr lang="en-US" dirty="0"/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511299" y="620688"/>
            <a:ext cx="3788893" cy="161114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How many? 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Сколько всего?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6" name="Picture 2" descr="C:\Users\Учитель\Desktop\6 кроликов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012" y="1426259"/>
            <a:ext cx="1279815" cy="911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Учитель\Desktop\6 кроликов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888" y="1426258"/>
            <a:ext cx="1279815" cy="911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Учитель\Desktop\6 кроликов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758964"/>
            <a:ext cx="1279815" cy="911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Учитель\Desktop\школа\открытые уроки\открытый урок 3а порядковые числительные\6 кроликов - копия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535" y="3690893"/>
            <a:ext cx="905763" cy="97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Учитель\Desktop\школа\открытые уроки\открытый урок 3а порядковые числительные\1 кролик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690892"/>
            <a:ext cx="540160" cy="113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6156176" y="3284984"/>
            <a:ext cx="201622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Which?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Какой?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13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5087687"/>
              </p:ext>
            </p:extLst>
          </p:nvPr>
        </p:nvGraphicFramePr>
        <p:xfrm>
          <a:off x="1403648" y="332656"/>
          <a:ext cx="5976663" cy="61809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3506"/>
                <a:gridCol w="2815396"/>
                <a:gridCol w="2627761"/>
              </a:tblGrid>
              <a:tr h="10524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Количественные 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ru-RU" sz="2400" dirty="0" err="1">
                          <a:solidFill>
                            <a:schemeClr val="tx1"/>
                          </a:solidFill>
                          <a:effectLst/>
                        </a:rPr>
                        <a:t>Cardinal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400" dirty="0" err="1">
                          <a:solidFill>
                            <a:schemeClr val="tx1"/>
                          </a:solidFill>
                          <a:effectLst/>
                        </a:rPr>
                        <a:t>Numerals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Порядковые 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ru-RU" sz="2400" dirty="0" err="1">
                          <a:solidFill>
                            <a:schemeClr val="tx1"/>
                          </a:solidFill>
                          <a:effectLst/>
                        </a:rPr>
                        <a:t>Ordinal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400" dirty="0" err="1">
                          <a:solidFill>
                            <a:schemeClr val="tx1"/>
                          </a:solidFill>
                          <a:effectLst/>
                        </a:rPr>
                        <a:t>Numerals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</a:tr>
              <a:tr h="3508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effectLst/>
                        </a:rPr>
                        <a:t>               </a:t>
                      </a:r>
                      <a:r>
                        <a:rPr lang="en-US" sz="2800" b="0" dirty="0" smtClean="0">
                          <a:effectLst/>
                        </a:rPr>
                        <a:t>one</a:t>
                      </a:r>
                      <a:endParaRPr lang="ru-RU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7030A0"/>
                          </a:solidFill>
                          <a:effectLst/>
                        </a:rPr>
                        <a:t>the first</a:t>
                      </a:r>
                      <a:endParaRPr lang="ru-RU" sz="28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</a:tr>
              <a:tr h="3508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effectLst/>
                        </a:rPr>
                        <a:t>               </a:t>
                      </a:r>
                      <a:r>
                        <a:rPr lang="en-US" sz="2800" b="0" dirty="0" smtClean="0">
                          <a:effectLst/>
                        </a:rPr>
                        <a:t>two</a:t>
                      </a:r>
                      <a:endParaRPr lang="ru-RU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7030A0"/>
                          </a:solidFill>
                          <a:effectLst/>
                        </a:rPr>
                        <a:t>the 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  <a:effectLst/>
                        </a:rPr>
                        <a:t>second</a:t>
                      </a:r>
                      <a:endParaRPr lang="ru-RU" sz="28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</a:tr>
              <a:tr h="3508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effectLst/>
                        </a:rPr>
                        <a:t>               </a:t>
                      </a:r>
                      <a:r>
                        <a:rPr lang="en-US" sz="2800" b="0" dirty="0" smtClean="0">
                          <a:effectLst/>
                        </a:rPr>
                        <a:t>three</a:t>
                      </a:r>
                      <a:endParaRPr lang="ru-RU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7030A0"/>
                          </a:solidFill>
                          <a:effectLst/>
                        </a:rPr>
                        <a:t>the third</a:t>
                      </a:r>
                      <a:endParaRPr lang="ru-RU" sz="28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</a:tr>
              <a:tr h="3508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effectLst/>
                        </a:rPr>
                        <a:t>               </a:t>
                      </a:r>
                      <a:r>
                        <a:rPr lang="en-US" sz="2800" b="0" dirty="0" smtClean="0">
                          <a:effectLst/>
                        </a:rPr>
                        <a:t>four</a:t>
                      </a:r>
                      <a:endParaRPr lang="ru-RU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7030A0"/>
                          </a:solidFill>
                          <a:effectLst/>
                        </a:rPr>
                        <a:t>the</a:t>
                      </a:r>
                      <a:r>
                        <a:rPr lang="en-US" sz="2800" b="0" dirty="0">
                          <a:effectLst/>
                        </a:rPr>
                        <a:t> </a:t>
                      </a:r>
                      <a:r>
                        <a:rPr lang="en-US" sz="2800" b="1" dirty="0">
                          <a:effectLst/>
                        </a:rPr>
                        <a:t>four</a:t>
                      </a:r>
                      <a:r>
                        <a:rPr lang="en-US" sz="2800" b="1" dirty="0">
                          <a:solidFill>
                            <a:srgbClr val="7030A0"/>
                          </a:solidFill>
                          <a:effectLst/>
                        </a:rPr>
                        <a:t>th</a:t>
                      </a:r>
                      <a:endParaRPr lang="ru-RU" sz="28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</a:tr>
              <a:tr h="3508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effectLst/>
                        </a:rPr>
                        <a:t>               </a:t>
                      </a:r>
                      <a:r>
                        <a:rPr lang="en-US" sz="2800" b="0" dirty="0" smtClean="0">
                          <a:effectLst/>
                        </a:rPr>
                        <a:t>five</a:t>
                      </a:r>
                      <a:endParaRPr lang="ru-RU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rgbClr val="7030A0"/>
                          </a:solidFill>
                          <a:effectLst/>
                        </a:rPr>
                        <a:t>the</a:t>
                      </a:r>
                      <a:r>
                        <a:rPr lang="en-US" sz="2800" b="0" dirty="0" smtClean="0">
                          <a:effectLst/>
                        </a:rPr>
                        <a:t> </a:t>
                      </a:r>
                      <a:r>
                        <a:rPr lang="en-US" sz="2800" b="1" dirty="0" smtClean="0">
                          <a:effectLst/>
                        </a:rPr>
                        <a:t>fif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  <a:effectLst/>
                        </a:rPr>
                        <a:t>th</a:t>
                      </a:r>
                      <a:endParaRPr lang="ru-RU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</a:tr>
              <a:tr h="3508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effectLst/>
                        </a:rPr>
                        <a:t>               </a:t>
                      </a:r>
                      <a:r>
                        <a:rPr lang="en-US" sz="2800" b="0" dirty="0" smtClean="0">
                          <a:effectLst/>
                        </a:rPr>
                        <a:t>six</a:t>
                      </a:r>
                      <a:endParaRPr lang="ru-RU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rgbClr val="7030A0"/>
                          </a:solidFill>
                          <a:effectLst/>
                        </a:rPr>
                        <a:t>the</a:t>
                      </a:r>
                      <a:r>
                        <a:rPr lang="en-US" sz="2800" b="0" dirty="0" smtClean="0">
                          <a:effectLst/>
                        </a:rPr>
                        <a:t> </a:t>
                      </a:r>
                      <a:r>
                        <a:rPr lang="en-US" sz="2800" b="1" dirty="0" smtClean="0">
                          <a:effectLst/>
                        </a:rPr>
                        <a:t>six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  <a:effectLst/>
                        </a:rPr>
                        <a:t>th</a:t>
                      </a:r>
                      <a:endParaRPr lang="ru-RU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</a:tr>
              <a:tr h="3508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effectLst/>
                        </a:rPr>
                        <a:t>               </a:t>
                      </a:r>
                      <a:r>
                        <a:rPr lang="en-US" sz="2800" b="0" dirty="0" smtClean="0">
                          <a:effectLst/>
                        </a:rPr>
                        <a:t>seven</a:t>
                      </a:r>
                      <a:endParaRPr lang="ru-RU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rgbClr val="7030A0"/>
                          </a:solidFill>
                          <a:effectLst/>
                        </a:rPr>
                        <a:t>the</a:t>
                      </a:r>
                      <a:r>
                        <a:rPr lang="en-US" sz="2800" b="0" dirty="0" smtClean="0">
                          <a:effectLst/>
                        </a:rPr>
                        <a:t> </a:t>
                      </a:r>
                      <a:r>
                        <a:rPr lang="en-US" sz="2800" b="1" dirty="0" smtClean="0">
                          <a:effectLst/>
                        </a:rPr>
                        <a:t>seven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  <a:effectLst/>
                        </a:rPr>
                        <a:t>th</a:t>
                      </a:r>
                      <a:endParaRPr lang="ru-RU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</a:tr>
              <a:tr h="3508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effectLst/>
                        </a:rPr>
                        <a:t>               </a:t>
                      </a:r>
                      <a:r>
                        <a:rPr lang="en-US" sz="2800" b="0" dirty="0" smtClean="0">
                          <a:effectLst/>
                        </a:rPr>
                        <a:t>eight</a:t>
                      </a:r>
                      <a:endParaRPr lang="ru-RU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rgbClr val="7030A0"/>
                          </a:solidFill>
                          <a:effectLst/>
                        </a:rPr>
                        <a:t>the</a:t>
                      </a:r>
                      <a:r>
                        <a:rPr lang="en-US" sz="2800" b="0" dirty="0" smtClean="0">
                          <a:effectLst/>
                        </a:rPr>
                        <a:t> </a:t>
                      </a:r>
                      <a:r>
                        <a:rPr lang="en-US" sz="2800" b="1" dirty="0" smtClean="0">
                          <a:effectLst/>
                        </a:rPr>
                        <a:t>eigh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  <a:effectLst/>
                        </a:rPr>
                        <a:t>th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</a:tr>
              <a:tr h="3508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effectLst/>
                        </a:rPr>
                        <a:t>               </a:t>
                      </a:r>
                      <a:r>
                        <a:rPr lang="en-US" sz="2800" b="0" dirty="0" smtClean="0">
                          <a:effectLst/>
                        </a:rPr>
                        <a:t>nine</a:t>
                      </a:r>
                      <a:endParaRPr lang="ru-RU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rgbClr val="7030A0"/>
                          </a:solidFill>
                          <a:effectLst/>
                        </a:rPr>
                        <a:t>the</a:t>
                      </a:r>
                      <a:r>
                        <a:rPr lang="en-US" sz="2800" b="0" dirty="0" smtClean="0">
                          <a:effectLst/>
                        </a:rPr>
                        <a:t> </a:t>
                      </a:r>
                      <a:r>
                        <a:rPr lang="en-US" sz="2800" b="1" dirty="0" smtClean="0">
                          <a:effectLst/>
                        </a:rPr>
                        <a:t>nin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  <a:effectLst/>
                        </a:rPr>
                        <a:t>th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</a:tr>
              <a:tr h="502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effectLst/>
                        </a:rPr>
                        <a:t>               </a:t>
                      </a:r>
                      <a:r>
                        <a:rPr lang="en-US" sz="2800" b="0" dirty="0" smtClean="0">
                          <a:effectLst/>
                        </a:rPr>
                        <a:t>ten</a:t>
                      </a:r>
                      <a:endParaRPr lang="ru-RU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rgbClr val="7030A0"/>
                          </a:solidFill>
                          <a:effectLst/>
                        </a:rPr>
                        <a:t>the</a:t>
                      </a:r>
                      <a:r>
                        <a:rPr lang="en-US" sz="2800" b="0" dirty="0" smtClean="0">
                          <a:effectLst/>
                        </a:rPr>
                        <a:t> </a:t>
                      </a:r>
                      <a:r>
                        <a:rPr lang="en-US" sz="2800" b="1" dirty="0" smtClean="0">
                          <a:effectLst/>
                        </a:rPr>
                        <a:t>ten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  <a:effectLst/>
                        </a:rPr>
                        <a:t>th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61" marR="6026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792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476673"/>
            <a:ext cx="6965245" cy="1008112"/>
          </a:xfrm>
        </p:spPr>
        <p:txBody>
          <a:bodyPr/>
          <a:lstStyle/>
          <a:p>
            <a:r>
              <a:rPr lang="en-US" dirty="0" smtClean="0"/>
              <a:t>Write s/-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700808"/>
            <a:ext cx="6196405" cy="4022261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sz="3600" dirty="0" smtClean="0"/>
              <a:t>Three textbook_</a:t>
            </a:r>
            <a:endParaRPr lang="ru-RU" sz="3600" dirty="0"/>
          </a:p>
          <a:p>
            <a:pPr marL="457200" indent="-457200">
              <a:buAutoNum type="arabicPeriod"/>
            </a:pPr>
            <a:r>
              <a:rPr lang="en-US" sz="3600" dirty="0" smtClean="0"/>
              <a:t>The </a:t>
            </a:r>
            <a:r>
              <a:rPr lang="en-US" sz="3600" dirty="0"/>
              <a:t>fifth </a:t>
            </a:r>
            <a:r>
              <a:rPr lang="en-US" sz="3600" dirty="0" smtClean="0"/>
              <a:t>book_</a:t>
            </a:r>
            <a:endParaRPr lang="ru-RU" sz="3600" dirty="0"/>
          </a:p>
          <a:p>
            <a:pPr marL="457200" indent="-457200">
              <a:buAutoNum type="arabicPeriod"/>
            </a:pPr>
            <a:r>
              <a:rPr lang="en-US" sz="3600" dirty="0" smtClean="0"/>
              <a:t>Ten apple_</a:t>
            </a:r>
            <a:endParaRPr lang="ru-RU" sz="3600" dirty="0"/>
          </a:p>
          <a:p>
            <a:pPr marL="457200" indent="-457200">
              <a:buAutoNum type="arabicPeriod"/>
            </a:pPr>
            <a:r>
              <a:rPr lang="en-US" sz="3600" dirty="0" smtClean="0"/>
              <a:t>Seven doll_</a:t>
            </a:r>
            <a:endParaRPr lang="ru-RU" sz="3600" dirty="0"/>
          </a:p>
          <a:p>
            <a:pPr marL="457200" indent="-457200">
              <a:buFont typeface="Brush Script MT" pitchFamily="66" charset="0"/>
              <a:buAutoNum type="arabicPeriod"/>
            </a:pPr>
            <a:r>
              <a:rPr lang="en-US" sz="3600" dirty="0" smtClean="0"/>
              <a:t>The </a:t>
            </a:r>
            <a:r>
              <a:rPr lang="en-US" sz="3600" dirty="0"/>
              <a:t>sixth </a:t>
            </a:r>
            <a:r>
              <a:rPr lang="en-US" sz="3600" dirty="0" smtClean="0"/>
              <a:t>pencil_</a:t>
            </a:r>
          </a:p>
          <a:p>
            <a:pPr marL="457200" indent="-457200">
              <a:buFont typeface="Brush Script MT" pitchFamily="66" charset="0"/>
              <a:buAutoNum type="arabicPeriod"/>
            </a:pPr>
            <a:r>
              <a:rPr lang="en-US" sz="3600" dirty="0" smtClean="0"/>
              <a:t>The </a:t>
            </a:r>
            <a:r>
              <a:rPr lang="en-US" sz="3600" dirty="0"/>
              <a:t>second lemon_</a:t>
            </a:r>
            <a:endParaRPr lang="ru-RU" sz="3600" dirty="0"/>
          </a:p>
          <a:p>
            <a:pPr marL="457200" indent="-457200">
              <a:buAutoNum type="arabicPeriod"/>
            </a:pPr>
            <a:endParaRPr lang="ru-RU" sz="3600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59497" y="1799781"/>
            <a:ext cx="432048" cy="43204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3068960"/>
            <a:ext cx="432048" cy="43204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3789040"/>
            <a:ext cx="432048" cy="43204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03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260649"/>
            <a:ext cx="6965245" cy="864095"/>
          </a:xfrm>
        </p:spPr>
        <p:txBody>
          <a:bodyPr>
            <a:normAutofit/>
          </a:bodyPr>
          <a:lstStyle/>
          <a:p>
            <a:r>
              <a:rPr lang="en-US" dirty="0" smtClean="0"/>
              <a:t>Cardinal or ordinal?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052736"/>
            <a:ext cx="6196405" cy="504056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I have ___ pens</a:t>
            </a:r>
            <a:endParaRPr lang="ru-RU" dirty="0"/>
          </a:p>
          <a:p>
            <a:pPr marL="0" lvl="0" indent="0">
              <a:buNone/>
            </a:pPr>
            <a:r>
              <a:rPr lang="en-US" dirty="0" smtClean="0"/>
              <a:t>    a) five  </a:t>
            </a:r>
            <a:r>
              <a:rPr lang="en-US" dirty="0"/>
              <a:t>b)  the fifth</a:t>
            </a:r>
            <a:endParaRPr lang="ru-RU" dirty="0"/>
          </a:p>
          <a:p>
            <a:endParaRPr lang="ru-RU" dirty="0"/>
          </a:p>
          <a:p>
            <a:pPr lvl="0"/>
            <a:r>
              <a:rPr lang="en-US" dirty="0"/>
              <a:t>she eats ___ sandwich</a:t>
            </a:r>
            <a:endParaRPr lang="ru-RU" dirty="0"/>
          </a:p>
          <a:p>
            <a:pPr marL="0" indent="0">
              <a:buNone/>
            </a:pPr>
            <a:r>
              <a:rPr lang="en-US" dirty="0" smtClean="0"/>
              <a:t>     a) two b</a:t>
            </a:r>
            <a:r>
              <a:rPr lang="en-US" dirty="0"/>
              <a:t>)  the second </a:t>
            </a:r>
            <a:endParaRPr lang="en-US" dirty="0" smtClean="0"/>
          </a:p>
          <a:p>
            <a:pPr marL="0" indent="0">
              <a:buNone/>
            </a:pPr>
            <a:endParaRPr lang="ru-RU" dirty="0"/>
          </a:p>
          <a:p>
            <a:pPr lvl="0"/>
            <a:r>
              <a:rPr lang="en-US" dirty="0"/>
              <a:t>brother </a:t>
            </a:r>
            <a:r>
              <a:rPr lang="en-US" dirty="0" smtClean="0"/>
              <a:t>plays with his  </a:t>
            </a:r>
            <a:r>
              <a:rPr lang="en-US" dirty="0"/>
              <a:t>___ </a:t>
            </a:r>
            <a:r>
              <a:rPr lang="en-US" dirty="0" smtClean="0"/>
              <a:t>robots</a:t>
            </a:r>
            <a:endParaRPr lang="ru-RU" dirty="0"/>
          </a:p>
          <a:p>
            <a:pPr marL="0" lvl="0" indent="0">
              <a:buNone/>
            </a:pPr>
            <a:r>
              <a:rPr lang="en-US" dirty="0" smtClean="0"/>
              <a:t>     a) six    </a:t>
            </a:r>
            <a:r>
              <a:rPr lang="en-US" dirty="0"/>
              <a:t>b) the sixth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 </a:t>
            </a:r>
            <a:endParaRPr lang="ru-RU" dirty="0"/>
          </a:p>
          <a:p>
            <a:pPr lvl="0"/>
            <a:r>
              <a:rPr lang="en-US" dirty="0"/>
              <a:t>book has got __ fairy-tales </a:t>
            </a:r>
            <a:endParaRPr lang="ru-RU" dirty="0"/>
          </a:p>
          <a:p>
            <a:pPr marL="0" lvl="0" indent="0">
              <a:buNone/>
            </a:pPr>
            <a:r>
              <a:rPr lang="en-US" dirty="0" smtClean="0"/>
              <a:t>      a)  seven  </a:t>
            </a:r>
            <a:r>
              <a:rPr lang="en-US" dirty="0"/>
              <a:t>b)  the seventh</a:t>
            </a:r>
            <a:endParaRPr lang="ru-RU" dirty="0"/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31424" y="1542372"/>
            <a:ext cx="138053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27689" y="2852936"/>
            <a:ext cx="844111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31424" y="4149080"/>
            <a:ext cx="152455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9852" y="5500852"/>
            <a:ext cx="198022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Учитель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053918"/>
            <a:ext cx="2016224" cy="108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Учитель\Desktop\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785" y="2239511"/>
            <a:ext cx="1422415" cy="142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Учитель\Desktop\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360828"/>
            <a:ext cx="1405551" cy="1246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Учитель\Desktop\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851" y="4786477"/>
            <a:ext cx="22479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84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Учитель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669149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626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500042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000" b="1" i="1" dirty="0" smtClean="0">
                <a:solidFill>
                  <a:srgbClr val="0070C0"/>
                </a:solidFill>
              </a:rPr>
              <a:t>Числа в гостях у сказки</a:t>
            </a:r>
            <a:endParaRPr lang="ru-RU" sz="3000" b="1" i="1" dirty="0">
              <a:solidFill>
                <a:srgbClr val="0070C0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2844" y="548680"/>
            <a:ext cx="378621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54212" y="4089448"/>
            <a:ext cx="35312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В третий раз старик закинул невод…</a:t>
            </a:r>
            <a:endParaRPr lang="ru-RU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548680"/>
            <a:ext cx="450059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427984" y="4089448"/>
            <a:ext cx="40324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Три девицы под окном пряли поздно вечерком…</a:t>
            </a:r>
            <a:endParaRPr lang="ru-RU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3321835" y="5679297"/>
            <a:ext cx="1928826" cy="1588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3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7171</TotalTime>
  <Words>282</Words>
  <Application>Microsoft Office PowerPoint</Application>
  <PresentationFormat>Экран (4:3)</PresentationFormat>
  <Paragraphs>99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Кнопка</vt:lpstr>
      <vt:lpstr>Презентация PowerPoint</vt:lpstr>
      <vt:lpstr>Listen and read</vt:lpstr>
      <vt:lpstr>Презентация PowerPoint</vt:lpstr>
      <vt:lpstr>Презентация PowerPoint</vt:lpstr>
      <vt:lpstr>Презентация PowerPoint</vt:lpstr>
      <vt:lpstr>Write s/-</vt:lpstr>
      <vt:lpstr>Cardinal or ordinal?</vt:lpstr>
      <vt:lpstr>Презентация PowerPoint</vt:lpstr>
      <vt:lpstr>Числа в гостях у сказки</vt:lpstr>
      <vt:lpstr>Презентация PowerPoint</vt:lpstr>
      <vt:lpstr>Презентация PowerPoint</vt:lpstr>
      <vt:lpstr>Презентация PowerPoint</vt:lpstr>
      <vt:lpstr>Презентация PowerPoint</vt:lpstr>
      <vt:lpstr>read and match   http://www.manythings.org/wbg/numbers-jw.html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Listen and read</dc:title>
  <dc:creator>Учитель</dc:creator>
  <cp:lastModifiedBy>user</cp:lastModifiedBy>
  <cp:revision>26</cp:revision>
  <dcterms:created xsi:type="dcterms:W3CDTF">2015-01-27T07:38:51Z</dcterms:created>
  <dcterms:modified xsi:type="dcterms:W3CDTF">2015-02-10T11:31:25Z</dcterms:modified>
</cp:coreProperties>
</file>