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908720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05064"/>
            <a:ext cx="4392488" cy="172878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Волошина Елена Владимировна</a:t>
            </a:r>
          </a:p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№9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г.Надыма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268760"/>
            <a:ext cx="7544603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переноса </a:t>
            </a:r>
            <a:endParaRPr lang="ru-RU" sz="4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русском языке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50861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600" b="1" u="sng" dirty="0"/>
              <a:t>6. </a:t>
            </a:r>
            <a:r>
              <a:rPr lang="ru-RU" sz="3600" u="sng" dirty="0"/>
              <a:t>При переносе слов с приставками нельзя разбивать односложную приставку, если за приставкой идёт согласный. </a:t>
            </a:r>
          </a:p>
          <a:p>
            <a:pPr algn="ctr"/>
            <a:r>
              <a:rPr lang="ru-RU" sz="3600" dirty="0"/>
              <a:t> </a:t>
            </a:r>
            <a:endParaRPr lang="ru-RU" sz="3600" dirty="0" smtClean="0"/>
          </a:p>
          <a:p>
            <a:pPr algn="ctr"/>
            <a:r>
              <a:rPr lang="ru-RU" sz="3600" u="sng" dirty="0" smtClean="0"/>
              <a:t>Неправильно</a:t>
            </a:r>
            <a:r>
              <a:rPr lang="ru-RU" sz="3600" dirty="0"/>
              <a:t>:</a:t>
            </a:r>
          </a:p>
          <a:p>
            <a:pPr algn="ctr"/>
            <a:r>
              <a:rPr lang="ru-RU" sz="3600" dirty="0" err="1" smtClean="0"/>
              <a:t>по-дбить</a:t>
            </a:r>
            <a:endParaRPr lang="ru-RU" sz="3600" dirty="0"/>
          </a:p>
          <a:p>
            <a:pPr algn="ctr"/>
            <a:r>
              <a:rPr lang="ru-RU" sz="3600" dirty="0"/>
              <a:t> </a:t>
            </a:r>
          </a:p>
          <a:p>
            <a:pPr algn="ctr"/>
            <a:r>
              <a:rPr lang="ru-RU" sz="3600" u="sng" dirty="0"/>
              <a:t>Правильно:</a:t>
            </a:r>
          </a:p>
          <a:p>
            <a:pPr algn="ctr"/>
            <a:r>
              <a:rPr lang="ru-RU" sz="3600" dirty="0"/>
              <a:t>под-бить</a:t>
            </a:r>
          </a:p>
          <a:p>
            <a:pPr algn="ctr"/>
            <a:endParaRPr lang="ru-RU" sz="3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7564" y="1196752"/>
            <a:ext cx="788487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7564" y="-24008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8424936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переносе слов с приставками нельзя оставлять в конце строки при приставке начальную часть корня, не составляющую слога. 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прис-лать</a:t>
            </a:r>
            <a:endParaRPr lang="ru-RU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при-слать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11068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712968" cy="631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переносе сложных слов нельзя оставлять в конце строки начальную часть второй основы, если эта часть не составляет слога. 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пятиг-раммовый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пяти-граммовый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пятиграм-мовый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828092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600" dirty="0"/>
              <a:t> </a:t>
            </a:r>
            <a:r>
              <a:rPr lang="ru-RU" sz="3600" u="sng" dirty="0"/>
              <a:t>9. Нельзя оставлять в конце строки или переносить в начало следующей две одинаковые согласные, стоящие между гласными. </a:t>
            </a:r>
          </a:p>
          <a:p>
            <a:pPr algn="ctr"/>
            <a:r>
              <a:rPr lang="ru-RU" sz="3600" dirty="0"/>
              <a:t> </a:t>
            </a:r>
            <a:r>
              <a:rPr lang="ru-RU" sz="3600" u="sng" dirty="0" smtClean="0"/>
              <a:t>Неправильно</a:t>
            </a:r>
            <a:r>
              <a:rPr lang="ru-RU" sz="3600" u="sng" dirty="0"/>
              <a:t>:</a:t>
            </a:r>
          </a:p>
          <a:p>
            <a:pPr algn="ctr"/>
            <a:r>
              <a:rPr lang="ru-RU" sz="3600" dirty="0" err="1"/>
              <a:t>жу-жжать</a:t>
            </a:r>
            <a:endParaRPr lang="ru-RU" sz="3600" dirty="0"/>
          </a:p>
          <a:p>
            <a:pPr algn="ctr"/>
            <a:r>
              <a:rPr lang="ru-RU" sz="3600" dirty="0"/>
              <a:t> </a:t>
            </a:r>
            <a:r>
              <a:rPr lang="ru-RU" sz="3600" u="sng" dirty="0" smtClean="0"/>
              <a:t>Правильно</a:t>
            </a:r>
            <a:r>
              <a:rPr lang="ru-RU" sz="3600" u="sng" dirty="0"/>
              <a:t>:</a:t>
            </a:r>
          </a:p>
          <a:p>
            <a:pPr algn="ctr"/>
            <a:r>
              <a:rPr lang="ru-RU" sz="3600" dirty="0" err="1"/>
              <a:t>жуж</a:t>
            </a:r>
            <a:r>
              <a:rPr lang="ru-RU" sz="3600" dirty="0"/>
              <a:t>-жать</a:t>
            </a:r>
          </a:p>
          <a:p>
            <a:r>
              <a:rPr lang="ru-RU" sz="3600" dirty="0"/>
              <a:t> </a:t>
            </a:r>
            <a:r>
              <a:rPr lang="ru-RU" sz="2400" dirty="0" smtClean="0"/>
              <a:t>Это </a:t>
            </a:r>
            <a:r>
              <a:rPr lang="ru-RU" sz="2400" dirty="0"/>
              <a:t>правило не относится к начальным двойным согласным корня: </a:t>
            </a:r>
            <a:r>
              <a:rPr lang="ru-RU" sz="2400" b="1" u="sng" dirty="0"/>
              <a:t>сожжённый, поссорить</a:t>
            </a:r>
            <a:r>
              <a:rPr lang="ru-RU" sz="2400" dirty="0"/>
              <a:t>, а также к двойным согласным второй основы в сложных словах: </a:t>
            </a:r>
            <a:r>
              <a:rPr lang="ru-RU" sz="2400" b="1" u="sng" dirty="0"/>
              <a:t>нововведение. </a:t>
            </a:r>
          </a:p>
          <a:p>
            <a:r>
              <a:rPr lang="ru-RU" sz="3600" dirty="0"/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7564" y="482817"/>
            <a:ext cx="7920880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разбивать переносом односложную часть сложносокращённого слова.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спе-цодежда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спец-одежда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600" b="1" u="sng" dirty="0"/>
              <a:t>11. </a:t>
            </a:r>
            <a:r>
              <a:rPr lang="ru-RU" sz="3600" u="sng" dirty="0"/>
              <a:t>Нельзя </a:t>
            </a:r>
            <a:r>
              <a:rPr lang="ru-RU" sz="3600" dirty="0"/>
              <a:t>разбивать переносом буквенные аббревиатуры, как </a:t>
            </a:r>
            <a:r>
              <a:rPr lang="ru-RU" sz="3600" dirty="0" err="1"/>
              <a:t>пишущиеся</a:t>
            </a:r>
            <a:r>
              <a:rPr lang="ru-RU" sz="3600" dirty="0"/>
              <a:t> одними прописными, так и </a:t>
            </a:r>
            <a:r>
              <a:rPr lang="ru-RU" sz="3600" dirty="0" err="1"/>
              <a:t>пишущиеся</a:t>
            </a:r>
            <a:r>
              <a:rPr lang="ru-RU" sz="3600" dirty="0"/>
              <a:t> частью строчными, частью прописными или прописными с цифрами: </a:t>
            </a:r>
            <a:endParaRPr lang="ru-RU" sz="3600" dirty="0" smtClean="0"/>
          </a:p>
          <a:p>
            <a:pPr algn="ctr"/>
            <a:r>
              <a:rPr lang="ru-RU" sz="3600" u="sng" dirty="0" smtClean="0"/>
              <a:t>СССР</a:t>
            </a:r>
            <a:r>
              <a:rPr lang="ru-RU" sz="3600" u="sng" dirty="0"/>
              <a:t>, МИД, КЗоТ, ТУ-104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15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6"/>
            <a:ext cx="8352928" cy="5559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изложенных выше правил переноса следует, что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</a:t>
            </a:r>
            <a:r>
              <a:rPr lang="ru-RU" sz="3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переносить различными способами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при этом следует предпочитать такие переносы, при которых не разбиваются значащие части слова. Возможные варианты переносов: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шум-</a:t>
            </a:r>
            <a:r>
              <a:rPr lang="ru-RU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ный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шу-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мный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дерз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-кий, дер-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зкий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рзкий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760490"/>
            <a:ext cx="7560840" cy="434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переносить сокращённые обозначения мер, отрывая их от цифр, указывающих число измеряемых единиц: 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1917/г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72/м, 253/км, 10/кг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92888" cy="499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переносить «наращения», т.е. отрывать при переносе от цифры соединённое с ней дефисом грамматическое окончание; 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апример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переносить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/-е, 2/-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15. </a:t>
            </a:r>
            <a:r>
              <a:rPr lang="ru-RU" u="sng" dirty="0"/>
              <a:t>Нельзя </a:t>
            </a:r>
            <a:r>
              <a:rPr lang="ru-RU" dirty="0"/>
              <a:t>разбивать переносами условные графические сокращения типа </a:t>
            </a:r>
            <a:r>
              <a:rPr lang="ru-RU" u="sng" dirty="0"/>
              <a:t>т.д., и т.п., и пр., т.е., о-во.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6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052736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024" y="1052736"/>
            <a:ext cx="8784976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переносе 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нельзя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 оставлять в конце строки, ни переносить на другую сторону часть слова, не составляющую 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апример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переносить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просмо-тр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ст-рах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16</a:t>
            </a:r>
            <a:r>
              <a:rPr lang="ru-RU" sz="4000" dirty="0"/>
              <a:t>. </a:t>
            </a:r>
            <a:r>
              <a:rPr lang="ru-RU" sz="4000" u="sng" dirty="0"/>
              <a:t>Нельзя </a:t>
            </a:r>
            <a:r>
              <a:rPr lang="ru-RU" sz="4000" dirty="0"/>
              <a:t>переносить на другую строку </a:t>
            </a:r>
            <a:r>
              <a:rPr lang="ru-RU" sz="4000" u="sng" dirty="0"/>
              <a:t>пунктуационные знаки</a:t>
            </a:r>
            <a:r>
              <a:rPr lang="ru-RU" sz="4000" dirty="0"/>
              <a:t>, кроме тире, стоящего после точки или после двоеточия перед второй частью прерванной прямой речи.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91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/>
              <a:t>17. </a:t>
            </a:r>
            <a:r>
              <a:rPr lang="ru-RU" sz="4000" u="sng" dirty="0"/>
              <a:t>Нельзя</a:t>
            </a:r>
            <a:r>
              <a:rPr lang="ru-RU" sz="4000" dirty="0"/>
              <a:t> оставлять в конце строки открывающую скобку и открывающие кавычки.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3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Источники:</a:t>
            </a:r>
            <a:endParaRPr lang="ru-RU" sz="4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переноса слов на сайте «Справочная служба русского языка»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переноса слов в пособии Л.В.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Балашовой и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В.В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Дементьева </a:t>
            </a:r>
            <a:endParaRPr lang="ru-RU" sz="400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 русского языка»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620688"/>
            <a:ext cx="7920880" cy="441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отделять согласную от следующей за ней гласной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</a:t>
            </a:r>
          </a:p>
          <a:p>
            <a:pPr algn="ctr"/>
            <a:r>
              <a:rPr lang="ru-RU" sz="3200" u="sng" dirty="0"/>
              <a:t>Неправильно:</a:t>
            </a:r>
          </a:p>
          <a:p>
            <a:pPr algn="ctr"/>
            <a:r>
              <a:rPr lang="ru-RU" sz="3200" dirty="0" smtClean="0"/>
              <a:t>люб-</a:t>
            </a:r>
            <a:r>
              <a:rPr lang="ru-RU" sz="3200" dirty="0" err="1" smtClean="0"/>
              <a:t>овь</a:t>
            </a:r>
            <a:r>
              <a:rPr lang="ru-RU" sz="3200" dirty="0"/>
              <a:t>	</a:t>
            </a:r>
          </a:p>
          <a:p>
            <a:pPr algn="ctr"/>
            <a:r>
              <a:rPr lang="ru-RU" sz="1600" dirty="0"/>
              <a:t> </a:t>
            </a:r>
          </a:p>
          <a:p>
            <a:pPr algn="ctr"/>
            <a:r>
              <a:rPr lang="ru-RU" sz="3200" u="sng" dirty="0"/>
              <a:t>Правильно:</a:t>
            </a:r>
          </a:p>
          <a:p>
            <a:pPr algn="ctr"/>
            <a:r>
              <a:rPr lang="ru-RU" sz="3200" dirty="0" err="1"/>
              <a:t>лю-бовь</a:t>
            </a:r>
            <a:endParaRPr lang="ru-RU" sz="32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7791" y="278803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7790" y="476672"/>
            <a:ext cx="8536209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 1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переносе слов с односложной приставкой на согласную, стоящую перед гласной (кроме ы),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желательно не разбивать приставку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переносом; однако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возможен перенос и в соответствии с только что </a:t>
            </a:r>
            <a:r>
              <a:rPr lang="ru-RU" sz="32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приведённым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правилом: </a:t>
            </a:r>
            <a:endParaRPr lang="ru-RU" sz="32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без-умный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бе-зумный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без-ответственный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бе-зответственный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раз-очарованный 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ра-зочарованный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без-аварийный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бе-заварийный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872716"/>
            <a:ext cx="7920880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 2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Если после приставки стоит буква ы, то переносить часть слова, начинающуюся с ы, не разрешается.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Неправильно:</a:t>
            </a:r>
            <a:endParaRPr lang="ru-RU" sz="3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роз-</a:t>
            </a: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ыгрыш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Правильно:</a:t>
            </a:r>
            <a:endParaRPr lang="ru-RU" sz="3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ро-зыгрыш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розыг-рыш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830883"/>
            <a:ext cx="7776864" cy="4604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 3.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Слова, в которых в настоящее время приставка отчётливо не выделяется, переносятся в соответствии с основным правилом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ра-зорять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разо-рять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ра-зуть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-зум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872716"/>
            <a:ext cx="7704856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отрывать буквы ъ и ь от предшествующей согласной. </a:t>
            </a:r>
            <a:endParaRPr lang="ru-RU" sz="40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000" u="sng" dirty="0"/>
              <a:t>Неправильно:</a:t>
            </a:r>
          </a:p>
          <a:p>
            <a:pPr algn="ctr"/>
            <a:r>
              <a:rPr lang="ru-RU" sz="4000" dirty="0"/>
              <a:t>под-</a:t>
            </a:r>
            <a:r>
              <a:rPr lang="ru-RU" sz="4000" dirty="0" err="1"/>
              <a:t>ъезд</a:t>
            </a:r>
            <a:endParaRPr lang="ru-RU" sz="4000" dirty="0"/>
          </a:p>
          <a:p>
            <a:pPr algn="ctr"/>
            <a:r>
              <a:rPr lang="ru-RU" sz="4000" dirty="0"/>
              <a:t> </a:t>
            </a:r>
          </a:p>
          <a:p>
            <a:pPr algn="ctr"/>
            <a:r>
              <a:rPr lang="ru-RU" sz="4000" u="sng" dirty="0"/>
              <a:t>Правильно:</a:t>
            </a:r>
          </a:p>
          <a:p>
            <a:pPr algn="ctr"/>
            <a:r>
              <a:rPr lang="ru-RU" sz="4000" dirty="0" err="1"/>
              <a:t>подъ-езд</a:t>
            </a:r>
            <a:endParaRPr lang="ru-RU" sz="4000" dirty="0"/>
          </a:p>
          <a:p>
            <a:pPr algn="ctr"/>
            <a:r>
              <a:rPr lang="ru-RU" sz="4000" dirty="0"/>
              <a:t> </a:t>
            </a:r>
            <a:endParaRPr lang="ru-RU" sz="4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45125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9572" y="49081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0390" y="620688"/>
            <a:ext cx="7920880" cy="565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отрывать букву й от предшествующей гласной.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йна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вой-на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208912" cy="499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оставлять в конце строки или переносить на другую строку одну букву. 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а-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кация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акаци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-я	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ака-ция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508</Words>
  <Application>Microsoft Office PowerPoint</Application>
  <PresentationFormat>Экран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15. Нельзя разбивать переносами условные графические сокращения типа т.д., и т.п., и пр., т.е., о-во.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Tech</cp:lastModifiedBy>
  <cp:revision>9</cp:revision>
  <dcterms:created xsi:type="dcterms:W3CDTF">2013-08-18T05:10:05Z</dcterms:created>
  <dcterms:modified xsi:type="dcterms:W3CDTF">2015-02-17T06:01:06Z</dcterms:modified>
</cp:coreProperties>
</file>