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CEC"/>
    <a:srgbClr val="660033"/>
    <a:srgbClr val="003300"/>
    <a:srgbClr val="BD0996"/>
    <a:srgbClr val="000000"/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>
                <a:solidFill>
                  <a:srgbClr val="2F5897"/>
                </a:solidFill>
              </a:rPr>
              <a:t/>
            </a:r>
            <a:br>
              <a:rPr lang="ru-RU" sz="4400" b="1" dirty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6000" b="1" dirty="0" smtClean="0">
                <a:solidFill>
                  <a:srgbClr val="BD0996"/>
                </a:solidFill>
              </a:rPr>
              <a:t>Способы </a:t>
            </a:r>
            <a:r>
              <a:rPr lang="ru-RU" sz="6000" b="1" dirty="0">
                <a:solidFill>
                  <a:srgbClr val="BD0996"/>
                </a:solidFill>
              </a:rPr>
              <a:t>передачи </a:t>
            </a:r>
            <a:r>
              <a:rPr lang="ru-RU" sz="6000" b="1" dirty="0" smtClean="0">
                <a:solidFill>
                  <a:srgbClr val="BD0996"/>
                </a:solidFill>
              </a:rPr>
              <a:t/>
            </a:r>
            <a:br>
              <a:rPr lang="ru-RU" sz="6000" b="1" dirty="0" smtClean="0">
                <a:solidFill>
                  <a:srgbClr val="BD0996"/>
                </a:solidFill>
              </a:rPr>
            </a:br>
            <a:r>
              <a:rPr lang="ru-RU" sz="6000" b="1" dirty="0" smtClean="0">
                <a:solidFill>
                  <a:srgbClr val="BD0996"/>
                </a:solidFill>
              </a:rPr>
              <a:t>чужой </a:t>
            </a:r>
            <a:r>
              <a:rPr lang="ru-RU" sz="6000" b="1" dirty="0">
                <a:solidFill>
                  <a:srgbClr val="BD0996"/>
                </a:solidFill>
              </a:rPr>
              <a:t>речи</a:t>
            </a:r>
            <a:r>
              <a:rPr lang="ru-RU" sz="6000" b="1" dirty="0" smtClean="0">
                <a:solidFill>
                  <a:srgbClr val="BD0996"/>
                </a:solidFill>
              </a:rPr>
              <a:t>.</a:t>
            </a:r>
            <a:r>
              <a:rPr lang="ru-RU" sz="4400" b="1" dirty="0" smtClean="0">
                <a:solidFill>
                  <a:srgbClr val="2F5897"/>
                </a:solidFill>
              </a:rPr>
              <a:t/>
            </a:r>
            <a:br>
              <a:rPr lang="ru-RU" sz="4400" b="1" dirty="0" smtClean="0">
                <a:solidFill>
                  <a:srgbClr val="2F5897"/>
                </a:solidFill>
              </a:rPr>
            </a:br>
            <a:r>
              <a:rPr lang="ru-RU" sz="4400" b="1" dirty="0" smtClean="0">
                <a:solidFill>
                  <a:srgbClr val="2F5897"/>
                </a:solidFill>
              </a:rPr>
              <a:t>4 класс</a:t>
            </a:r>
            <a:br>
              <a:rPr lang="ru-RU" sz="4400" b="1" dirty="0" smtClean="0">
                <a:solidFill>
                  <a:srgbClr val="2F5897"/>
                </a:solidFill>
              </a:rPr>
            </a:b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4725144"/>
            <a:ext cx="5112568" cy="1944216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Презентация к уроку русского языка.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 Выполнила: учитель начальных классов</a:t>
            </a:r>
          </a:p>
          <a:p>
            <a:r>
              <a:rPr lang="ru-RU" sz="2000" b="1" i="1" dirty="0" err="1" smtClean="0">
                <a:solidFill>
                  <a:schemeClr val="tx1"/>
                </a:solidFill>
              </a:rPr>
              <a:t>Гартвих</a:t>
            </a:r>
            <a:r>
              <a:rPr lang="ru-RU" sz="2000" b="1" i="1" dirty="0" smtClean="0">
                <a:solidFill>
                  <a:schemeClr val="tx1"/>
                </a:solidFill>
              </a:rPr>
              <a:t> Юлия Вячеславовна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3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4048" y="0"/>
            <a:ext cx="4139952" cy="5445224"/>
          </a:xfrm>
        </p:spPr>
        <p:txBody>
          <a:bodyPr/>
          <a:lstStyle/>
          <a:p>
            <a:r>
              <a:rPr lang="ru-RU" sz="4400" b="1" dirty="0">
                <a:solidFill>
                  <a:srgbClr val="BD0996"/>
                </a:solidFill>
                <a:effectLst/>
              </a:rPr>
              <a:t>Чужая речь</a:t>
            </a:r>
            <a:r>
              <a:rPr lang="ru-RU" sz="4400" dirty="0">
                <a:solidFill>
                  <a:srgbClr val="4B4747"/>
                </a:solidFill>
                <a:effectLst/>
              </a:rPr>
              <a:t> </a:t>
            </a:r>
            <a:r>
              <a:rPr lang="ru-RU" sz="4400" dirty="0">
                <a:solidFill>
                  <a:srgbClr val="121CEC"/>
                </a:solidFill>
                <a:effectLst/>
              </a:rPr>
              <a:t>— это высказывания других лиц, включённые в авторское повествование.</a:t>
            </a:r>
            <a:endParaRPr lang="ru-RU" sz="4400" dirty="0">
              <a:solidFill>
                <a:srgbClr val="121CEC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5000656" cy="5318051"/>
          </a:xfrm>
        </p:spPr>
      </p:pic>
    </p:spTree>
    <p:extLst>
      <p:ext uri="{BB962C8B-B14F-4D97-AF65-F5344CB8AC3E}">
        <p14:creationId xmlns:p14="http://schemas.microsoft.com/office/powerpoint/2010/main" val="58253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r>
              <a:rPr lang="ru-RU" b="1" dirty="0" smtClean="0">
                <a:solidFill>
                  <a:srgbClr val="BD0996"/>
                </a:solidFill>
                <a:effectLst/>
              </a:rPr>
              <a:t/>
            </a:r>
            <a:br>
              <a:rPr lang="ru-RU" b="1" dirty="0" smtClean="0">
                <a:solidFill>
                  <a:srgbClr val="BD0996"/>
                </a:solidFill>
                <a:effectLst/>
              </a:rPr>
            </a:br>
            <a:r>
              <a:rPr lang="ru-RU" b="1" dirty="0">
                <a:solidFill>
                  <a:srgbClr val="BD0996"/>
                </a:solidFill>
                <a:effectLst/>
              </a:rPr>
              <a:t/>
            </a:r>
            <a:br>
              <a:rPr lang="ru-RU" b="1" dirty="0">
                <a:solidFill>
                  <a:srgbClr val="BD0996"/>
                </a:solidFill>
                <a:effectLst/>
              </a:rPr>
            </a:br>
            <a:r>
              <a:rPr lang="ru-RU" b="1" dirty="0" smtClean="0">
                <a:solidFill>
                  <a:srgbClr val="BD0996"/>
                </a:solidFill>
                <a:effectLst/>
              </a:rPr>
              <a:t/>
            </a:r>
            <a:br>
              <a:rPr lang="ru-RU" b="1" dirty="0" smtClean="0">
                <a:solidFill>
                  <a:srgbClr val="BD0996"/>
                </a:solidFill>
                <a:effectLst/>
              </a:rPr>
            </a:br>
            <a:r>
              <a:rPr lang="ru-RU" b="1" dirty="0" smtClean="0">
                <a:solidFill>
                  <a:srgbClr val="BD0996"/>
                </a:solidFill>
                <a:effectLst/>
              </a:rPr>
              <a:t>Способы </a:t>
            </a:r>
            <a:r>
              <a:rPr lang="ru-RU" b="1" dirty="0">
                <a:solidFill>
                  <a:srgbClr val="BD0996"/>
                </a:solidFill>
                <a:effectLst/>
              </a:rPr>
              <a:t>передачи чужой </a:t>
            </a:r>
            <a:r>
              <a:rPr lang="ru-RU" b="1" dirty="0" smtClean="0">
                <a:solidFill>
                  <a:srgbClr val="BD0996"/>
                </a:solidFill>
                <a:effectLst/>
              </a:rPr>
              <a:t>речи</a:t>
            </a:r>
            <a:r>
              <a:rPr lang="ru-RU" dirty="0">
                <a:solidFill>
                  <a:srgbClr val="4B4747"/>
                </a:solidFill>
                <a:effectLst/>
              </a:rPr>
              <a:t/>
            </a:r>
            <a:br>
              <a:rPr lang="ru-RU" dirty="0">
                <a:solidFill>
                  <a:srgbClr val="4B4747"/>
                </a:solidFill>
                <a:effectLst/>
              </a:rPr>
            </a:br>
            <a:r>
              <a:rPr lang="ru-RU" dirty="0">
                <a:solidFill>
                  <a:srgbClr val="4B4747"/>
                </a:solidFill>
                <a:effectLst/>
              </a:rPr>
              <a:t> </a:t>
            </a:r>
            <a:r>
              <a:rPr lang="ru-RU" sz="4000" dirty="0">
                <a:solidFill>
                  <a:schemeClr val="tx1"/>
                </a:solidFill>
                <a:effectLst/>
              </a:rPr>
              <a:t>Для передачи чужой речи существуют следующие</a:t>
            </a:r>
            <a:r>
              <a:rPr lang="ru-RU" sz="40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4800" b="1" dirty="0">
                <a:solidFill>
                  <a:schemeClr val="tx1"/>
                </a:solidFill>
                <a:effectLst/>
              </a:rPr>
              <a:t>способы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: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>
                <a:solidFill>
                  <a:schemeClr val="tx1"/>
                </a:solidFill>
                <a:effectLst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</a:rPr>
            </a:br>
            <a:r>
              <a:rPr lang="ru-RU" sz="4000" b="1" dirty="0">
                <a:solidFill>
                  <a:srgbClr val="660033"/>
                </a:solidFill>
                <a:effectLst/>
              </a:rPr>
              <a:t>1) предложения с прямой речью для передачи её без изменений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.</a:t>
            </a:r>
            <a:br>
              <a:rPr lang="ru-RU" sz="4000" b="1" dirty="0" smtClean="0">
                <a:solidFill>
                  <a:srgbClr val="660033"/>
                </a:solidFill>
                <a:effectLst/>
              </a:rPr>
            </a:br>
            <a:r>
              <a:rPr lang="ru-RU" sz="4000" dirty="0" smtClean="0">
                <a:solidFill>
                  <a:srgbClr val="4B4747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4B4747"/>
                </a:solidFill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5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171400"/>
            <a:ext cx="9136391" cy="7029400"/>
          </a:xfrm>
        </p:spPr>
        <p:txBody>
          <a:bodyPr/>
          <a:lstStyle/>
          <a:p>
            <a:r>
              <a:rPr lang="ru-RU" dirty="0" smtClean="0">
                <a:solidFill>
                  <a:srgbClr val="595959"/>
                </a:solidFill>
                <a:effectLst/>
                <a:latin typeface="Georgia"/>
              </a:rPr>
              <a:t/>
            </a:r>
            <a:br>
              <a:rPr lang="ru-RU" dirty="0" smtClean="0">
                <a:solidFill>
                  <a:srgbClr val="595959"/>
                </a:solidFill>
                <a:effectLst/>
                <a:latin typeface="Georgia"/>
              </a:rPr>
            </a:br>
            <a:r>
              <a:rPr lang="ru-RU" sz="4000" dirty="0">
                <a:solidFill>
                  <a:srgbClr val="121CEC"/>
                </a:solidFill>
                <a:effectLst/>
              </a:rPr>
              <a:t>Например: </a:t>
            </a:r>
            <a:r>
              <a:rPr lang="ru-RU" sz="4000" dirty="0">
                <a:solidFill>
                  <a:srgbClr val="4B4747"/>
                </a:solidFill>
                <a:effectLst/>
                <a:latin typeface="Arial"/>
              </a:rPr>
              <a:t> </a:t>
            </a:r>
            <a:r>
              <a:rPr lang="ru-RU" dirty="0">
                <a:solidFill>
                  <a:srgbClr val="595959"/>
                </a:solidFill>
                <a:effectLst/>
                <a:latin typeface="Georgia"/>
              </a:rPr>
              <a:t/>
            </a:r>
            <a:br>
              <a:rPr lang="ru-RU" dirty="0">
                <a:solidFill>
                  <a:srgbClr val="595959"/>
                </a:solidFill>
                <a:effectLst/>
                <a:latin typeface="Georgia"/>
              </a:rPr>
            </a:br>
            <a:r>
              <a:rPr lang="ru-RU" sz="4800" i="1" dirty="0" smtClean="0">
                <a:solidFill>
                  <a:srgbClr val="FF0000"/>
                </a:solidFill>
                <a:effectLst/>
                <a:latin typeface="Georgia"/>
              </a:rPr>
              <a:t>«</a:t>
            </a:r>
            <a:r>
              <a:rPr lang="ru-RU" sz="4800" i="1" dirty="0">
                <a:solidFill>
                  <a:srgbClr val="FF0000"/>
                </a:solidFill>
                <a:effectLst/>
                <a:latin typeface="Georgia"/>
              </a:rPr>
              <a:t>Надень шапку!» </a:t>
            </a:r>
            <a:r>
              <a:rPr lang="ru-RU" sz="4800" i="1" dirty="0">
                <a:solidFill>
                  <a:srgbClr val="003300"/>
                </a:solidFill>
                <a:effectLst/>
                <a:latin typeface="Georgia"/>
              </a:rPr>
              <a:t>- крикнула мне мама вдогонку</a:t>
            </a:r>
            <a:r>
              <a:rPr lang="ru-RU" sz="4800" i="1" dirty="0" smtClean="0">
                <a:solidFill>
                  <a:srgbClr val="003300"/>
                </a:solidFill>
                <a:effectLst/>
                <a:latin typeface="Georgia"/>
              </a:rPr>
              <a:t>.</a:t>
            </a:r>
            <a: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  <a:t/>
            </a:r>
            <a:b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</a:br>
            <a:r>
              <a:rPr lang="ru-RU" sz="4800" i="1" dirty="0">
                <a:solidFill>
                  <a:schemeClr val="tx1"/>
                </a:solidFill>
                <a:effectLst/>
                <a:latin typeface="Georgia"/>
              </a:rPr>
              <a:t/>
            </a:r>
            <a:br>
              <a:rPr lang="ru-RU" sz="4800" i="1" dirty="0">
                <a:solidFill>
                  <a:schemeClr val="tx1"/>
                </a:solidFill>
                <a:effectLst/>
                <a:latin typeface="Georgia"/>
              </a:rPr>
            </a:br>
            <a: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  <a:t/>
            </a:r>
            <a:b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</a:br>
            <a:r>
              <a:rPr lang="ru-RU" sz="4800" i="1" dirty="0" smtClean="0">
                <a:solidFill>
                  <a:srgbClr val="003300"/>
                </a:solidFill>
                <a:effectLst/>
                <a:latin typeface="Georgia"/>
              </a:rPr>
              <a:t>Мама крикнула мне вдогонку: </a:t>
            </a:r>
            <a:r>
              <a:rPr lang="ru-RU" sz="4800" i="1" dirty="0" smtClean="0">
                <a:solidFill>
                  <a:srgbClr val="FF0000"/>
                </a:solidFill>
                <a:effectLst/>
                <a:latin typeface="Georgia"/>
              </a:rPr>
              <a:t>«Надень </a:t>
            </a:r>
            <a:r>
              <a:rPr lang="ru-RU" sz="4800" i="1" dirty="0">
                <a:solidFill>
                  <a:srgbClr val="FF0000"/>
                </a:solidFill>
                <a:effectLst/>
                <a:latin typeface="Georgia"/>
              </a:rPr>
              <a:t>шапку</a:t>
            </a:r>
            <a:r>
              <a:rPr lang="ru-RU" sz="4800" i="1" dirty="0" smtClean="0">
                <a:solidFill>
                  <a:srgbClr val="FF0000"/>
                </a:solidFill>
                <a:effectLst/>
                <a:latin typeface="Georgia"/>
              </a:rPr>
              <a:t>!»</a:t>
            </a:r>
            <a: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  <a:t/>
            </a:r>
            <a:br>
              <a:rPr lang="ru-RU" sz="4800" i="1" dirty="0" smtClean="0">
                <a:solidFill>
                  <a:schemeClr val="tx1"/>
                </a:solidFill>
                <a:effectLst/>
                <a:latin typeface="Georgia"/>
              </a:rPr>
            </a:br>
            <a:endParaRPr lang="ru-RU" sz="4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5333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660033"/>
                </a:solidFill>
                <a:effectLst/>
              </a:rPr>
              <a:t>2) предложения </a:t>
            </a:r>
            <a:r>
              <a:rPr lang="ru-RU" sz="4000" b="1" dirty="0">
                <a:solidFill>
                  <a:srgbClr val="660033"/>
                </a:solidFill>
                <a:effectLst/>
              </a:rPr>
              <a:t>с косвенной речью для передачи чужой речи с изменениями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.</a:t>
            </a:r>
            <a:br>
              <a:rPr lang="ru-RU" sz="4000" b="1" dirty="0" smtClean="0">
                <a:solidFill>
                  <a:srgbClr val="660033"/>
                </a:solidFill>
                <a:effectLst/>
              </a:rPr>
            </a:br>
            <a:r>
              <a:rPr lang="ru-RU" sz="4000" b="1" dirty="0">
                <a:solidFill>
                  <a:srgbClr val="660033"/>
                </a:solidFill>
                <a:effectLst/>
              </a:rPr>
              <a:t/>
            </a:r>
            <a:br>
              <a:rPr lang="ru-RU" sz="4000" b="1" dirty="0">
                <a:solidFill>
                  <a:srgbClr val="660033"/>
                </a:solidFill>
                <a:effectLst/>
              </a:rPr>
            </a:br>
            <a:r>
              <a:rPr lang="ru-RU" sz="4000" dirty="0">
                <a:solidFill>
                  <a:srgbClr val="121CEC"/>
                </a:solidFill>
                <a:effectLst/>
              </a:rPr>
              <a:t>Например: </a:t>
            </a:r>
            <a:r>
              <a:rPr lang="ru-RU" sz="4000" dirty="0">
                <a:solidFill>
                  <a:srgbClr val="4B4747"/>
                </a:solidFill>
                <a:effectLst/>
                <a:latin typeface="Arial"/>
              </a:rPr>
              <a:t> 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000" b="1" dirty="0" smtClean="0">
                <a:solidFill>
                  <a:srgbClr val="660033"/>
                </a:solidFill>
                <a:effectLst/>
              </a:rPr>
            </a:br>
            <a:r>
              <a:rPr lang="ru-RU" sz="4800" b="1" i="1" dirty="0" smtClean="0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Мама сказала, чтобы  я надел шапку.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000" b="1" dirty="0" smtClean="0">
                <a:solidFill>
                  <a:srgbClr val="660033"/>
                </a:solidFill>
                <a:effectLst/>
              </a:rPr>
            </a:br>
            <a:endParaRPr lang="ru-RU" sz="4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25344"/>
          </a:xfrm>
        </p:spPr>
        <p:txBody>
          <a:bodyPr/>
          <a:lstStyle/>
          <a:p>
            <a:r>
              <a:rPr lang="ru-RU" sz="4000" b="1" dirty="0">
                <a:solidFill>
                  <a:srgbClr val="660033"/>
                </a:solidFill>
                <a:effectLst/>
              </a:rPr>
              <a:t>3) простые предложения с дополнением, называющим тему чужой речи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.</a:t>
            </a:r>
            <a:r>
              <a:rPr lang="ru-RU" sz="4400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400" dirty="0" smtClean="0">
                <a:solidFill>
                  <a:srgbClr val="660033"/>
                </a:solidFill>
                <a:effectLst/>
              </a:rPr>
            </a:br>
            <a:r>
              <a:rPr lang="ru-RU" sz="4400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400" dirty="0" smtClean="0">
                <a:solidFill>
                  <a:srgbClr val="660033"/>
                </a:solidFill>
                <a:effectLst/>
              </a:rPr>
            </a:br>
            <a:r>
              <a:rPr lang="ru-RU" sz="4000" dirty="0" smtClean="0">
                <a:solidFill>
                  <a:srgbClr val="121CEC"/>
                </a:solidFill>
                <a:effectLst/>
              </a:rPr>
              <a:t>Например</a:t>
            </a:r>
            <a:r>
              <a:rPr lang="ru-RU" sz="4000" dirty="0">
                <a:solidFill>
                  <a:srgbClr val="121CEC"/>
                </a:solidFill>
                <a:effectLst/>
              </a:rPr>
              <a:t>: </a:t>
            </a:r>
            <a:r>
              <a:rPr lang="ru-RU" sz="4000" dirty="0">
                <a:solidFill>
                  <a:srgbClr val="4B4747"/>
                </a:solidFill>
                <a:effectLst/>
                <a:latin typeface="Arial"/>
              </a:rPr>
              <a:t> </a:t>
            </a:r>
            <a:r>
              <a:rPr lang="ru-RU" sz="4000" dirty="0" smtClean="0">
                <a:solidFill>
                  <a:srgbClr val="4B4747"/>
                </a:solidFill>
                <a:effectLst/>
                <a:latin typeface="Arial"/>
              </a:rPr>
              <a:t/>
            </a:r>
            <a:br>
              <a:rPr lang="ru-RU" sz="4000" dirty="0" smtClean="0">
                <a:solidFill>
                  <a:srgbClr val="4B4747"/>
                </a:solidFill>
                <a:effectLst/>
                <a:latin typeface="Arial"/>
              </a:rPr>
            </a:br>
            <a:r>
              <a:rPr lang="ru-RU" sz="4000" b="1" i="1" dirty="0" smtClean="0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И </a:t>
            </a:r>
            <a:r>
              <a:rPr lang="ru-RU" sz="4000" b="1" i="1" dirty="0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долго, долго дедушка о горькой доле пахаря с </a:t>
            </a:r>
            <a:r>
              <a:rPr lang="ru-RU" sz="4000" b="1" i="1" dirty="0" err="1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тоскою</a:t>
            </a:r>
            <a:r>
              <a:rPr lang="ru-RU" sz="4000" b="1" i="1" dirty="0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 говорил.</a:t>
            </a:r>
            <a:r>
              <a:rPr lang="ru-RU" sz="4000" dirty="0">
                <a:solidFill>
                  <a:srgbClr val="4B4747"/>
                </a:solidFill>
                <a:effectLst/>
                <a:latin typeface="Arial"/>
              </a:rPr>
              <a:t> </a:t>
            </a:r>
            <a:r>
              <a:rPr lang="ru-RU" sz="4000" dirty="0" smtClean="0">
                <a:solidFill>
                  <a:srgbClr val="4B4747"/>
                </a:solidFill>
                <a:effectLst/>
                <a:latin typeface="Arial"/>
              </a:rPr>
              <a:t/>
            </a:r>
            <a:br>
              <a:rPr lang="ru-RU" sz="4000" dirty="0" smtClean="0">
                <a:solidFill>
                  <a:srgbClr val="4B4747"/>
                </a:solidFill>
                <a:effectLst/>
                <a:latin typeface="Arial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4000" dirty="0">
                <a:solidFill>
                  <a:schemeClr val="tx1"/>
                </a:solidFill>
                <a:effectLst/>
              </a:rPr>
              <a:t>Н. Некрасов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.)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4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000" b="1" dirty="0">
                <a:solidFill>
                  <a:srgbClr val="660033"/>
                </a:solidFill>
                <a:effectLst/>
              </a:rPr>
              <a:t>4) предложения с вводными словами и вводными предложениями для передачи источника сообщения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.</a:t>
            </a:r>
            <a:r>
              <a:rPr lang="ru-RU" sz="4000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660033"/>
                </a:solidFill>
                <a:effectLst/>
              </a:rPr>
            </a:br>
            <a:r>
              <a:rPr lang="ru-RU" sz="4000" dirty="0" smtClean="0">
                <a:solidFill>
                  <a:srgbClr val="660033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660033"/>
                </a:solidFill>
                <a:effectLst/>
              </a:rPr>
            </a:br>
            <a:r>
              <a:rPr lang="ru-RU" sz="4000" dirty="0">
                <a:solidFill>
                  <a:srgbClr val="121CEC"/>
                </a:solidFill>
                <a:effectLst/>
              </a:rPr>
              <a:t>Например:</a:t>
            </a:r>
            <a:r>
              <a:rPr lang="ru-RU" sz="4000" dirty="0" smtClean="0">
                <a:solidFill>
                  <a:srgbClr val="4B4747"/>
                </a:solidFill>
                <a:effectLst/>
              </a:rPr>
              <a:t/>
            </a:r>
            <a:br>
              <a:rPr lang="ru-RU" sz="4000" dirty="0" smtClean="0">
                <a:solidFill>
                  <a:srgbClr val="4B4747"/>
                </a:solidFill>
                <a:effectLst/>
              </a:rPr>
            </a:br>
            <a:r>
              <a:rPr lang="ru-RU" sz="4800" b="1" i="1" dirty="0" smtClean="0">
                <a:solidFill>
                  <a:srgbClr val="003300"/>
                </a:solidFill>
                <a:effectLst/>
                <a:latin typeface="Georgia" panose="02040502050405020303" pitchFamily="18" charset="0"/>
              </a:rPr>
              <a:t>Как говорит моя мама, осенью без шапки ходить нельзя!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717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33256"/>
          </a:xfrm>
        </p:spPr>
        <p:txBody>
          <a:bodyPr/>
          <a:lstStyle/>
          <a:p>
            <a:r>
              <a:rPr lang="ru-RU" sz="4400" b="1" dirty="0">
                <a:solidFill>
                  <a:srgbClr val="660033"/>
                </a:solidFill>
                <a:effectLst/>
              </a:rPr>
              <a:t>Разные способы передачи чужой речи являются </a:t>
            </a:r>
            <a:r>
              <a:rPr lang="ru-RU" sz="4400" b="1" dirty="0">
                <a:solidFill>
                  <a:srgbClr val="121CEC"/>
                </a:solidFill>
                <a:effectLst/>
              </a:rPr>
              <a:t>синтаксическими синонимами </a:t>
            </a:r>
            <a:r>
              <a:rPr lang="ru-RU" sz="4400" b="1" dirty="0">
                <a:solidFill>
                  <a:srgbClr val="660033"/>
                </a:solidFill>
                <a:effectLst/>
              </a:rPr>
              <a:t>и могут заменять друг друга</a:t>
            </a:r>
            <a:r>
              <a:rPr lang="ru-RU" sz="4400" b="1" dirty="0" smtClean="0">
                <a:solidFill>
                  <a:srgbClr val="660033"/>
                </a:solidFill>
                <a:effectLst/>
              </a:rPr>
              <a:t>.</a:t>
            </a:r>
            <a:r>
              <a:rPr lang="ru-RU" sz="4400" dirty="0" smtClean="0">
                <a:solidFill>
                  <a:srgbClr val="4B4747"/>
                </a:solidFill>
                <a:effectLst/>
              </a:rPr>
              <a:t/>
            </a:r>
            <a:br>
              <a:rPr lang="ru-RU" sz="4400" dirty="0" smtClean="0">
                <a:solidFill>
                  <a:srgbClr val="4B4747"/>
                </a:solidFill>
                <a:effectLst/>
              </a:rPr>
            </a:br>
            <a:r>
              <a:rPr lang="ru-RU" sz="4400" dirty="0">
                <a:solidFill>
                  <a:srgbClr val="4B4747"/>
                </a:solidFill>
                <a:effectLst/>
              </a:rPr>
              <a:t/>
            </a:r>
            <a:br>
              <a:rPr lang="ru-RU" sz="4400" dirty="0">
                <a:solidFill>
                  <a:srgbClr val="4B4747"/>
                </a:solidFill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72596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70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              Способы передачи  чужой речи. 4 класс </vt:lpstr>
      <vt:lpstr>Чужая речь — это высказывания других лиц, включённые в авторское повествование.</vt:lpstr>
      <vt:lpstr>   Способы передачи чужой речи  Для передачи чужой речи существуют следующие способы:  1) предложения с прямой речью для передачи её без изменений.  </vt:lpstr>
      <vt:lpstr> Например:   «Надень шапку!» - крикнула мне мама вдогонку.   Мама крикнула мне вдогонку: «Надень шапку!» </vt:lpstr>
      <vt:lpstr>2) предложения с косвенной речью для передачи чужой речи с изменениями.  Например:   Мама сказала, чтобы  я надел шапку. </vt:lpstr>
      <vt:lpstr>3) простые предложения с дополнением, называющим тему чужой речи.  Например:   И долго, долго дедушка о горькой доле пахаря с тоскою говорил.  (Н. Некрасов.)</vt:lpstr>
      <vt:lpstr>4) предложения с вводными словами и вводными предложениями для передачи источника сообщения.  Например: Как говорит моя мама, осенью без шапки ходить нельзя!</vt:lpstr>
      <vt:lpstr>Разные способы передачи чужой речи являются синтаксическими синонимами и могут заменять друг друга.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передачи чужой речи.</dc:title>
  <dc:creator>Mvideo</dc:creator>
  <cp:lastModifiedBy>Mvideo</cp:lastModifiedBy>
  <cp:revision>5</cp:revision>
  <dcterms:created xsi:type="dcterms:W3CDTF">2015-03-08T13:51:17Z</dcterms:created>
  <dcterms:modified xsi:type="dcterms:W3CDTF">2015-03-08T14:43:22Z</dcterms:modified>
</cp:coreProperties>
</file>