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Lst>
  <p:notesMasterIdLst>
    <p:notesMasterId r:id="rId30"/>
  </p:notesMasterIdLst>
  <p:sldIdLst>
    <p:sldId id="256" r:id="rId4"/>
    <p:sldId id="257" r:id="rId5"/>
    <p:sldId id="258" r:id="rId6"/>
    <p:sldId id="261" r:id="rId7"/>
    <p:sldId id="268" r:id="rId8"/>
    <p:sldId id="263" r:id="rId9"/>
    <p:sldId id="270" r:id="rId10"/>
    <p:sldId id="271" r:id="rId11"/>
    <p:sldId id="272" r:id="rId12"/>
    <p:sldId id="273" r:id="rId13"/>
    <p:sldId id="264" r:id="rId14"/>
    <p:sldId id="274" r:id="rId15"/>
    <p:sldId id="275" r:id="rId16"/>
    <p:sldId id="276" r:id="rId17"/>
    <p:sldId id="277" r:id="rId18"/>
    <p:sldId id="279" r:id="rId19"/>
    <p:sldId id="265" r:id="rId20"/>
    <p:sldId id="281" r:id="rId21"/>
    <p:sldId id="282" r:id="rId22"/>
    <p:sldId id="283" r:id="rId23"/>
    <p:sldId id="266" r:id="rId24"/>
    <p:sldId id="285" r:id="rId25"/>
    <p:sldId id="286" r:id="rId26"/>
    <p:sldId id="288" r:id="rId27"/>
    <p:sldId id="289" r:id="rId28"/>
    <p:sldId id="269"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802DB-6E20-4137-8F04-72980B526CB4}" type="datetimeFigureOut">
              <a:rPr lang="ru-RU" smtClean="0"/>
              <a:pPr/>
              <a:t>05.11.2014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7222FE-03A2-4976-8B2F-5EF5445C255D}" type="slidenum">
              <a:rPr lang="ru-RU" smtClean="0"/>
              <a:pPr/>
              <a:t>‹#›</a:t>
            </a:fld>
            <a:endParaRPr lang="ru-RU"/>
          </a:p>
        </p:txBody>
      </p:sp>
    </p:spTree>
    <p:extLst>
      <p:ext uri="{BB962C8B-B14F-4D97-AF65-F5344CB8AC3E}">
        <p14:creationId xmlns:p14="http://schemas.microsoft.com/office/powerpoint/2010/main" val="394605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7222FE-03A2-4976-8B2F-5EF5445C255D}" type="slidenum">
              <a:rPr lang="ru-RU" smtClean="0"/>
              <a:pPr/>
              <a:t>17</a:t>
            </a:fld>
            <a:endParaRPr lang="ru-RU"/>
          </a:p>
        </p:txBody>
      </p:sp>
    </p:spTree>
    <p:extLst>
      <p:ext uri="{BB962C8B-B14F-4D97-AF65-F5344CB8AC3E}">
        <p14:creationId xmlns:p14="http://schemas.microsoft.com/office/powerpoint/2010/main" val="3705934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solidFill>
                  <a:srgbClr val="B4DCFA">
                    <a:shade val="90000"/>
                  </a:srgbClr>
                </a:solidFill>
              </a:rPr>
              <a:pPr/>
              <a:t>05.11.2014</a:t>
            </a:fld>
            <a:endParaRPr lang="ru-RU">
              <a:solidFill>
                <a:srgbClr val="B4DCFA">
                  <a:shade val="90000"/>
                </a:srgbClr>
              </a:solidFill>
            </a:endParaRPr>
          </a:p>
        </p:txBody>
      </p:sp>
      <p:sp>
        <p:nvSpPr>
          <p:cNvPr id="19" name="Footer Placeholder 18"/>
          <p:cNvSpPr>
            <a:spLocks noGrp="1"/>
          </p:cNvSpPr>
          <p:nvPr>
            <p:ph type="ftr" sz="quarter" idx="11"/>
          </p:nvPr>
        </p:nvSpPr>
        <p:spPr/>
        <p:txBody>
          <a:bodyPr/>
          <a:lstStyle/>
          <a:p>
            <a:endParaRPr lang="ru-RU">
              <a:solidFill>
                <a:srgbClr val="B4DCFA">
                  <a:shade val="90000"/>
                </a:srgbClr>
              </a:solidFill>
            </a:endParaRPr>
          </a:p>
        </p:txBody>
      </p:sp>
      <p:sp>
        <p:nvSpPr>
          <p:cNvPr id="27" name="Slide Number Placeholder 26"/>
          <p:cNvSpPr>
            <a:spLocks noGrp="1"/>
          </p:cNvSpPr>
          <p:nvPr>
            <p:ph type="sldNum" sz="quarter" idx="12"/>
          </p:nvPr>
        </p:nvSpPr>
        <p:spPr/>
        <p:txBody>
          <a:bodyPr/>
          <a:lstStyle/>
          <a:p>
            <a:fld id="{B19B0651-EE4F-4900-A07F-96A6BFA9D0F0}" type="slidenum">
              <a:rPr lang="ru-RU" smtClean="0">
                <a:solidFill>
                  <a:srgbClr val="B4DCFA">
                    <a:shade val="90000"/>
                  </a:srgbClr>
                </a:solidFill>
              </a:rPr>
              <a:pPr/>
              <a:t>‹#›</a:t>
            </a:fld>
            <a:endParaRPr lang="ru-RU">
              <a:solidFill>
                <a:srgbClr val="B4DCFA">
                  <a:shade val="90000"/>
                </a:srgbClr>
              </a:solidFill>
            </a:endParaRPr>
          </a:p>
        </p:txBody>
      </p:sp>
    </p:spTree>
    <p:extLst>
      <p:ext uri="{BB962C8B-B14F-4D97-AF65-F5344CB8AC3E}">
        <p14:creationId xmlns:p14="http://schemas.microsoft.com/office/powerpoint/2010/main" val="42706068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3067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B4DCFA">
                    <a:shade val="90000"/>
                  </a:srgbClr>
                </a:solidFill>
              </a:rPr>
              <a:pPr/>
              <a:t>05.11.2014</a:t>
            </a:fld>
            <a:endParaRPr lang="ru-RU">
              <a:solidFill>
                <a:srgbClr val="B4DCFA">
                  <a:shade val="90000"/>
                </a:srgbClr>
              </a:solidFill>
            </a:endParaRPr>
          </a:p>
        </p:txBody>
      </p:sp>
      <p:sp>
        <p:nvSpPr>
          <p:cNvPr id="5" name="Footer Placeholder 4"/>
          <p:cNvSpPr>
            <a:spLocks noGrp="1"/>
          </p:cNvSpPr>
          <p:nvPr>
            <p:ph type="ftr" sz="quarter" idx="11"/>
          </p:nvPr>
        </p:nvSpPr>
        <p:spPr/>
        <p:txBody>
          <a:bodyPr/>
          <a:lstStyle/>
          <a:p>
            <a:endParaRPr lang="ru-RU">
              <a:solidFill>
                <a:srgbClr val="B4DCFA">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B4DCFA">
                    <a:shade val="90000"/>
                  </a:srgbClr>
                </a:solidFill>
              </a:rPr>
              <a:pPr/>
              <a:t>‹#›</a:t>
            </a:fld>
            <a:endParaRPr lang="ru-RU">
              <a:solidFill>
                <a:srgbClr val="B4DCFA">
                  <a:shade val="90000"/>
                </a:srgbClr>
              </a:solidFill>
            </a:endParaRPr>
          </a:p>
        </p:txBody>
      </p:sp>
    </p:spTree>
    <p:extLst>
      <p:ext uri="{BB962C8B-B14F-4D97-AF65-F5344CB8AC3E}">
        <p14:creationId xmlns:p14="http://schemas.microsoft.com/office/powerpoint/2010/main" val="20696975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50363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8" name="Footer Placeholder 7"/>
          <p:cNvSpPr>
            <a:spLocks noGrp="1"/>
          </p:cNvSpPr>
          <p:nvPr>
            <p:ph type="ftr" sz="quarter" idx="11"/>
          </p:nvPr>
        </p:nvSpPr>
        <p:spPr/>
        <p:txBody>
          <a:bodyPr/>
          <a:lstStyle/>
          <a:p>
            <a:endParaRPr lang="ru-RU">
              <a:solidFill>
                <a:srgbClr val="212745">
                  <a:shade val="90000"/>
                </a:srgb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633786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4" name="Footer Placeholder 3"/>
          <p:cNvSpPr>
            <a:spLocks noGrp="1"/>
          </p:cNvSpPr>
          <p:nvPr>
            <p:ph type="ftr" sz="quarter" idx="11"/>
          </p:nvPr>
        </p:nvSpPr>
        <p:spPr/>
        <p:txBody>
          <a:bodyPr/>
          <a:lstStyle/>
          <a:p>
            <a:endParaRPr lang="ru-RU">
              <a:solidFill>
                <a:srgbClr val="212745">
                  <a:shade val="90000"/>
                </a:srgb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1175171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3" name="Footer Placeholder 2"/>
          <p:cNvSpPr>
            <a:spLocks noGrp="1"/>
          </p:cNvSpPr>
          <p:nvPr>
            <p:ph type="ftr" sz="quarter" idx="11"/>
          </p:nvPr>
        </p:nvSpPr>
        <p:spPr/>
        <p:txBody>
          <a:bodyPr/>
          <a:lstStyle/>
          <a:p>
            <a:endParaRPr lang="ru-RU">
              <a:solidFill>
                <a:srgbClr val="212745">
                  <a:shade val="90000"/>
                </a:srgb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209820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14578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088737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587655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0289098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solidFill>
                  <a:srgbClr val="B4DCFA">
                    <a:shade val="90000"/>
                  </a:srgbClr>
                </a:solidFill>
              </a:rPr>
              <a:pPr/>
              <a:t>05.11.2014</a:t>
            </a:fld>
            <a:endParaRPr lang="ru-RU">
              <a:solidFill>
                <a:srgbClr val="B4DCFA">
                  <a:shade val="90000"/>
                </a:srgbClr>
              </a:solidFill>
            </a:endParaRPr>
          </a:p>
        </p:txBody>
      </p:sp>
      <p:sp>
        <p:nvSpPr>
          <p:cNvPr id="19" name="Footer Placeholder 18"/>
          <p:cNvSpPr>
            <a:spLocks noGrp="1"/>
          </p:cNvSpPr>
          <p:nvPr>
            <p:ph type="ftr" sz="quarter" idx="11"/>
          </p:nvPr>
        </p:nvSpPr>
        <p:spPr/>
        <p:txBody>
          <a:bodyPr/>
          <a:lstStyle/>
          <a:p>
            <a:endParaRPr lang="ru-RU">
              <a:solidFill>
                <a:srgbClr val="B4DCFA">
                  <a:shade val="90000"/>
                </a:srgbClr>
              </a:solidFill>
            </a:endParaRPr>
          </a:p>
        </p:txBody>
      </p:sp>
      <p:sp>
        <p:nvSpPr>
          <p:cNvPr id="27" name="Slide Number Placeholder 26"/>
          <p:cNvSpPr>
            <a:spLocks noGrp="1"/>
          </p:cNvSpPr>
          <p:nvPr>
            <p:ph type="sldNum" sz="quarter" idx="12"/>
          </p:nvPr>
        </p:nvSpPr>
        <p:spPr/>
        <p:txBody>
          <a:bodyPr/>
          <a:lstStyle/>
          <a:p>
            <a:fld id="{B19B0651-EE4F-4900-A07F-96A6BFA9D0F0}" type="slidenum">
              <a:rPr lang="ru-RU" smtClean="0">
                <a:solidFill>
                  <a:srgbClr val="B4DCFA">
                    <a:shade val="90000"/>
                  </a:srgbClr>
                </a:solidFill>
              </a:rPr>
              <a:pPr/>
              <a:t>‹#›</a:t>
            </a:fld>
            <a:endParaRPr lang="ru-RU">
              <a:solidFill>
                <a:srgbClr val="B4DCFA">
                  <a:shade val="90000"/>
                </a:srgbClr>
              </a:solidFill>
            </a:endParaRPr>
          </a:p>
        </p:txBody>
      </p:sp>
    </p:spTree>
    <p:extLst>
      <p:ext uri="{BB962C8B-B14F-4D97-AF65-F5344CB8AC3E}">
        <p14:creationId xmlns:p14="http://schemas.microsoft.com/office/powerpoint/2010/main" val="208849336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013295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B4DCFA">
                    <a:shade val="90000"/>
                  </a:srgbClr>
                </a:solidFill>
              </a:rPr>
              <a:pPr/>
              <a:t>05.11.2014</a:t>
            </a:fld>
            <a:endParaRPr lang="ru-RU">
              <a:solidFill>
                <a:srgbClr val="B4DCFA">
                  <a:shade val="90000"/>
                </a:srgbClr>
              </a:solidFill>
            </a:endParaRPr>
          </a:p>
        </p:txBody>
      </p:sp>
      <p:sp>
        <p:nvSpPr>
          <p:cNvPr id="5" name="Footer Placeholder 4"/>
          <p:cNvSpPr>
            <a:spLocks noGrp="1"/>
          </p:cNvSpPr>
          <p:nvPr>
            <p:ph type="ftr" sz="quarter" idx="11"/>
          </p:nvPr>
        </p:nvSpPr>
        <p:spPr/>
        <p:txBody>
          <a:bodyPr/>
          <a:lstStyle/>
          <a:p>
            <a:endParaRPr lang="ru-RU">
              <a:solidFill>
                <a:srgbClr val="B4DCFA">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B4DCFA">
                    <a:shade val="90000"/>
                  </a:srgbClr>
                </a:solidFill>
              </a:rPr>
              <a:pPr/>
              <a:t>‹#›</a:t>
            </a:fld>
            <a:endParaRPr lang="ru-RU">
              <a:solidFill>
                <a:srgbClr val="B4DCFA">
                  <a:shade val="90000"/>
                </a:srgbClr>
              </a:solidFill>
            </a:endParaRPr>
          </a:p>
        </p:txBody>
      </p:sp>
    </p:spTree>
    <p:extLst>
      <p:ext uri="{BB962C8B-B14F-4D97-AF65-F5344CB8AC3E}">
        <p14:creationId xmlns:p14="http://schemas.microsoft.com/office/powerpoint/2010/main" val="424891718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1111061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8" name="Footer Placeholder 7"/>
          <p:cNvSpPr>
            <a:spLocks noGrp="1"/>
          </p:cNvSpPr>
          <p:nvPr>
            <p:ph type="ftr" sz="quarter" idx="11"/>
          </p:nvPr>
        </p:nvSpPr>
        <p:spPr/>
        <p:txBody>
          <a:bodyPr/>
          <a:lstStyle/>
          <a:p>
            <a:endParaRPr lang="ru-RU">
              <a:solidFill>
                <a:srgbClr val="212745">
                  <a:shade val="90000"/>
                </a:srgb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928437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4" name="Footer Placeholder 3"/>
          <p:cNvSpPr>
            <a:spLocks noGrp="1"/>
          </p:cNvSpPr>
          <p:nvPr>
            <p:ph type="ftr" sz="quarter" idx="11"/>
          </p:nvPr>
        </p:nvSpPr>
        <p:spPr/>
        <p:txBody>
          <a:bodyPr/>
          <a:lstStyle/>
          <a:p>
            <a:endParaRPr lang="ru-RU">
              <a:solidFill>
                <a:srgbClr val="212745">
                  <a:shade val="90000"/>
                </a:srgb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27245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3" name="Footer Placeholder 2"/>
          <p:cNvSpPr>
            <a:spLocks noGrp="1"/>
          </p:cNvSpPr>
          <p:nvPr>
            <p:ph type="ftr" sz="quarter" idx="11"/>
          </p:nvPr>
        </p:nvSpPr>
        <p:spPr/>
        <p:txBody>
          <a:bodyPr/>
          <a:lstStyle/>
          <a:p>
            <a:endParaRPr lang="ru-RU">
              <a:solidFill>
                <a:srgbClr val="212745">
                  <a:shade val="90000"/>
                </a:srgb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30056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2925078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6" name="Footer Placeholder 5"/>
          <p:cNvSpPr>
            <a:spLocks noGrp="1"/>
          </p:cNvSpPr>
          <p:nvPr>
            <p:ph type="ftr" sz="quarter" idx="11"/>
          </p:nvPr>
        </p:nvSpPr>
        <p:spPr/>
        <p:txBody>
          <a:bodyPr/>
          <a:lstStyle/>
          <a:p>
            <a:endParaRPr lang="ru-RU">
              <a:solidFill>
                <a:srgbClr val="212745">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728719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213894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5" name="Footer Placeholder 4"/>
          <p:cNvSpPr>
            <a:spLocks noGrp="1"/>
          </p:cNvSpPr>
          <p:nvPr>
            <p:ph type="ftr" sz="quarter" idx="11"/>
          </p:nvPr>
        </p:nvSpPr>
        <p:spPr/>
        <p:txBody>
          <a:bodyPr/>
          <a:lstStyle/>
          <a:p>
            <a:endParaRPr lang="ru-RU">
              <a:solidFill>
                <a:srgbClr val="212745">
                  <a:shade val="90000"/>
                </a:srgb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spTree>
    <p:extLst>
      <p:ext uri="{BB962C8B-B14F-4D97-AF65-F5344CB8AC3E}">
        <p14:creationId xmlns:p14="http://schemas.microsoft.com/office/powerpoint/2010/main" val="342593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05.11.2014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05.11.2014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solidFill>
                <a:srgbClr val="212745">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00834654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solidFill>
                  <a:srgbClr val="212745">
                    <a:shade val="90000"/>
                  </a:srgbClr>
                </a:solidFill>
              </a:rPr>
              <a:pPr/>
              <a:t>05.11.2014</a:t>
            </a:fld>
            <a:endParaRPr lang="ru-RU">
              <a:solidFill>
                <a:srgbClr val="212745">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solidFill>
                <a:srgbClr val="212745">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solidFill>
                  <a:srgbClr val="212745">
                    <a:shade val="90000"/>
                  </a:srgbClr>
                </a:solidFill>
              </a:rPr>
              <a:pPr/>
              <a:t>‹#›</a:t>
            </a:fld>
            <a:endParaRPr lang="ru-RU">
              <a:solidFill>
                <a:srgbClr val="212745">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00916749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9592" y="4725144"/>
            <a:ext cx="7854696" cy="1752600"/>
          </a:xfrm>
        </p:spPr>
        <p:txBody>
          <a:bodyPr>
            <a:normAutofit lnSpcReduction="10000"/>
          </a:bodyPr>
          <a:lstStyle/>
          <a:p>
            <a:r>
              <a:rPr lang="ru-RU" dirty="0" smtClean="0"/>
              <a:t>подготовила учитель начальных классов </a:t>
            </a:r>
            <a:r>
              <a:rPr lang="ru-RU" dirty="0" err="1" smtClean="0"/>
              <a:t>Сызранского</a:t>
            </a:r>
            <a:r>
              <a:rPr lang="ru-RU" dirty="0" smtClean="0"/>
              <a:t> филиала ГС(К)ОУ школы-интерната №2 </a:t>
            </a:r>
            <a:r>
              <a:rPr lang="ru-RU" dirty="0" err="1" smtClean="0"/>
              <a:t>г.о</a:t>
            </a:r>
            <a:r>
              <a:rPr lang="ru-RU" dirty="0" smtClean="0"/>
              <a:t>. Жигулёвск</a:t>
            </a:r>
          </a:p>
          <a:p>
            <a:r>
              <a:rPr lang="ru-RU" dirty="0" err="1" smtClean="0"/>
              <a:t>Прорешкина</a:t>
            </a:r>
            <a:r>
              <a:rPr lang="ru-RU" dirty="0" smtClean="0"/>
              <a:t> Ольга Николаевна</a:t>
            </a:r>
            <a:endParaRPr lang="ru-RU" dirty="0"/>
          </a:p>
        </p:txBody>
      </p:sp>
      <p:sp>
        <p:nvSpPr>
          <p:cNvPr id="4" name="Заголовок 3"/>
          <p:cNvSpPr>
            <a:spLocks noGrp="1"/>
          </p:cNvSpPr>
          <p:nvPr>
            <p:ph type="ctrTitle"/>
          </p:nvPr>
        </p:nvSpPr>
        <p:spPr>
          <a:xfrm>
            <a:off x="1043608" y="2708920"/>
            <a:ext cx="7851648" cy="1828800"/>
          </a:xfrm>
        </p:spPr>
        <p:txBody>
          <a:bodyPr>
            <a:normAutofit fontScale="90000"/>
          </a:bodyPr>
          <a:lstStyle/>
          <a:p>
            <a:r>
              <a:rPr lang="ru-RU" sz="6000" kern="1800" dirty="0">
                <a:effectLst/>
                <a:latin typeface="Times New Roman"/>
                <a:ea typeface="Times New Roman"/>
              </a:rPr>
              <a:t>Дидактический потенциал электронных образовательных ресурсов для младших школьников</a:t>
            </a:r>
            <a:endParaRPr lang="ru-RU" dirty="0"/>
          </a:p>
        </p:txBody>
      </p:sp>
    </p:spTree>
    <p:extLst>
      <p:ext uri="{BB962C8B-B14F-4D97-AF65-F5344CB8AC3E}">
        <p14:creationId xmlns:p14="http://schemas.microsoft.com/office/powerpoint/2010/main" val="1419826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764704"/>
            <a:ext cx="8928992" cy="5760640"/>
          </a:xfrm>
        </p:spPr>
        <p:txBody>
          <a:bodyPr>
            <a:normAutofit fontScale="70000" lnSpcReduction="20000"/>
          </a:bodyPr>
          <a:lstStyle/>
          <a:p>
            <a:pPr algn="just"/>
            <a:r>
              <a:rPr lang="ru-RU" sz="2800" dirty="0">
                <a:latin typeface="Times New Roman"/>
                <a:ea typeface="Times New Roman"/>
              </a:rPr>
              <a:t>Использование образовательных ресурсов расширяет возможности </a:t>
            </a:r>
            <a:r>
              <a:rPr lang="ru-RU" sz="2800" i="1" dirty="0">
                <a:solidFill>
                  <a:srgbClr val="FFFF00"/>
                </a:solidFill>
                <a:latin typeface="Times New Roman"/>
                <a:ea typeface="Times New Roman"/>
              </a:rPr>
              <a:t>для реализации связей содержания обучения с жизненными реалиями</a:t>
            </a:r>
            <a:r>
              <a:rPr lang="ru-RU" sz="2800" dirty="0">
                <a:latin typeface="Times New Roman"/>
                <a:ea typeface="Times New Roman"/>
              </a:rPr>
              <a:t>. Учебная задача на экране компьютера может быть представлена со всеми необходимыми ей атрибутами: например, предметами, которые нужно посчитать, корзиной, в которой они содержатся, весами и гирями для взвешивания. Вполне реальными могут быть смоделированные в задачах ситуации – приобретение товаров в магазине, путешествие в общественном транспорте, где используются подлинные цены товаров, стоимость проезда– такие, с которыми ребенок сталкивается в повседневной жизни</a:t>
            </a:r>
            <a:r>
              <a:rPr lang="ru-RU" sz="2800" dirty="0" smtClean="0">
                <a:latin typeface="Times New Roman"/>
                <a:ea typeface="Times New Roman"/>
              </a:rPr>
              <a:t>.</a:t>
            </a:r>
          </a:p>
          <a:p>
            <a:pPr algn="just">
              <a:lnSpc>
                <a:spcPct val="150000"/>
              </a:lnSpc>
              <a:spcBef>
                <a:spcPts val="2400"/>
              </a:spcBef>
              <a:spcAft>
                <a:spcPts val="1200"/>
              </a:spcAft>
            </a:pPr>
            <a:r>
              <a:rPr lang="ru-RU" sz="2800" dirty="0">
                <a:latin typeface="Times New Roman"/>
                <a:ea typeface="Times New Roman"/>
                <a:cs typeface="Times New Roman"/>
              </a:rPr>
              <a:t>В среде электронного образовательного ресурса становится доступной для ученика и такая деятельность, которая связана с решением задачи, но не может быть реализована в условиях класса. Например, ученик может «переливать» жидкость из одной посуды в другую, «рассаживать» растения, «разрезать» пирог, «переходить» дорогу, по которой движется транспорт.</a:t>
            </a:r>
            <a:endParaRPr lang="ru-RU" sz="2000" dirty="0">
              <a:latin typeface="Calibri"/>
              <a:ea typeface="Calibri"/>
              <a:cs typeface="Times New Roman"/>
            </a:endParaRPr>
          </a:p>
          <a:p>
            <a:pPr algn="just"/>
            <a:r>
              <a:rPr lang="ru-RU" sz="2800" dirty="0" smtClean="0">
                <a:latin typeface="Times New Roman"/>
                <a:ea typeface="Times New Roman"/>
              </a:rPr>
              <a:t> </a:t>
            </a:r>
            <a:endParaRPr lang="ru-RU" dirty="0"/>
          </a:p>
        </p:txBody>
      </p:sp>
    </p:spTree>
    <p:extLst>
      <p:ext uri="{BB962C8B-B14F-4D97-AF65-F5344CB8AC3E}">
        <p14:creationId xmlns:p14="http://schemas.microsoft.com/office/powerpoint/2010/main" val="384137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0"/>
            <a:ext cx="7851648" cy="1828800"/>
          </a:xfrm>
        </p:spPr>
        <p:txBody>
          <a:bodyPr>
            <a:noAutofit/>
          </a:bodyPr>
          <a:lstStyle/>
          <a:p>
            <a:r>
              <a:rPr lang="ru-RU" sz="3600" dirty="0" smtClean="0">
                <a:effectLst/>
                <a:latin typeface="Times New Roman"/>
                <a:ea typeface="Times New Roman"/>
              </a:rPr>
              <a:t>Функции</a:t>
            </a:r>
            <a:r>
              <a:rPr lang="ru-RU" sz="3600" dirty="0">
                <a:effectLst/>
                <a:latin typeface="Times New Roman"/>
                <a:ea typeface="Times New Roman"/>
              </a:rPr>
              <a:t>, способствующие усвоению содержания обучения</a:t>
            </a:r>
            <a:endParaRPr lang="ru-RU" sz="3600" dirty="0"/>
          </a:p>
        </p:txBody>
      </p:sp>
      <p:sp>
        <p:nvSpPr>
          <p:cNvPr id="3" name="Подзаголовок 2"/>
          <p:cNvSpPr>
            <a:spLocks noGrp="1"/>
          </p:cNvSpPr>
          <p:nvPr>
            <p:ph type="subTitle" idx="1"/>
          </p:nvPr>
        </p:nvSpPr>
        <p:spPr>
          <a:xfrm>
            <a:off x="179512" y="1772816"/>
            <a:ext cx="7854696" cy="1752600"/>
          </a:xfrm>
        </p:spPr>
        <p:txBody>
          <a:bodyPr>
            <a:noAutofit/>
          </a:bodyPr>
          <a:lstStyle/>
          <a:p>
            <a:pPr algn="just">
              <a:lnSpc>
                <a:spcPct val="150000"/>
              </a:lnSpc>
              <a:spcAft>
                <a:spcPts val="0"/>
              </a:spcAft>
            </a:pPr>
            <a:r>
              <a:rPr lang="ru-RU" sz="2400" dirty="0">
                <a:latin typeface="Times New Roman"/>
                <a:ea typeface="Times New Roman"/>
                <a:cs typeface="Times New Roman"/>
              </a:rPr>
              <a:t>• визуализации,</a:t>
            </a:r>
            <a:endParaRPr lang="ru-RU" sz="18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a:t>
            </a:r>
            <a:r>
              <a:rPr lang="ru-RU" sz="2400" dirty="0" err="1">
                <a:latin typeface="Times New Roman"/>
                <a:ea typeface="Times New Roman"/>
                <a:cs typeface="Times New Roman"/>
              </a:rPr>
              <a:t>тренинговая</a:t>
            </a:r>
            <a:r>
              <a:rPr lang="ru-RU" sz="2400" dirty="0">
                <a:latin typeface="Times New Roman"/>
                <a:ea typeface="Times New Roman"/>
                <a:cs typeface="Times New Roman"/>
              </a:rPr>
              <a:t>,</a:t>
            </a:r>
            <a:endParaRPr lang="ru-RU" sz="18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коррекционная,</a:t>
            </a:r>
            <a:endParaRPr lang="ru-RU" sz="18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интеграционная,</a:t>
            </a:r>
            <a:endParaRPr lang="ru-RU" sz="1800" dirty="0">
              <a:latin typeface="Calibri"/>
              <a:ea typeface="Calibri"/>
              <a:cs typeface="Times New Roman"/>
            </a:endParaRPr>
          </a:p>
          <a:p>
            <a:pPr algn="just">
              <a:lnSpc>
                <a:spcPct val="150000"/>
              </a:lnSpc>
              <a:spcAft>
                <a:spcPts val="0"/>
              </a:spcAft>
            </a:pPr>
            <a:r>
              <a:rPr lang="ru-RU" sz="2400" dirty="0" smtClean="0">
                <a:latin typeface="Times New Roman"/>
                <a:ea typeface="Times New Roman"/>
                <a:cs typeface="Times New Roman"/>
              </a:rPr>
              <a:t>• </a:t>
            </a:r>
            <a:r>
              <a:rPr lang="ru-RU" sz="2400" dirty="0">
                <a:latin typeface="Times New Roman"/>
                <a:ea typeface="Times New Roman"/>
                <a:cs typeface="Times New Roman"/>
              </a:rPr>
              <a:t>обеспечение своевременной помощи в овладении содержания обучения,</a:t>
            </a:r>
            <a:endParaRPr lang="ru-RU" sz="1800" dirty="0">
              <a:latin typeface="Calibri"/>
              <a:ea typeface="Calibri"/>
              <a:cs typeface="Times New Roman"/>
            </a:endParaRPr>
          </a:p>
          <a:p>
            <a:pPr algn="just">
              <a:lnSpc>
                <a:spcPct val="150000"/>
              </a:lnSpc>
              <a:spcAft>
                <a:spcPts val="0"/>
              </a:spcAft>
            </a:pPr>
            <a:endParaRPr lang="ru-RU" sz="1800" dirty="0">
              <a:effectLst/>
              <a:latin typeface="Calibri"/>
              <a:ea typeface="Calibri"/>
              <a:cs typeface="Times New Roman"/>
            </a:endParaRPr>
          </a:p>
        </p:txBody>
      </p:sp>
      <p:pic>
        <p:nvPicPr>
          <p:cNvPr id="4" name="Picture 2" descr="&amp;Vcy;&amp;ycy;&amp;pcy;&amp;ocy;&amp;lcy;&amp;ncy;&amp;iecy;&amp;ncy;&amp;icy;&amp;iecy; &amp;kcy;&amp;ucy;&amp;rcy;&amp;scy;&amp;ocy;&amp;vcy;&amp;ycy;&amp;khcy;, &amp;dcy;&amp;icy;&amp;pcy;&amp;lcy;&amp;ocy;&amp;mcy;&amp;ncy;&amp;ycy;&amp;khcy;, &amp;kcy;&amp;ocy;&amp;ncy;&amp;tcy;&amp;rcy;&amp;ocy;&amp;lcy;&amp;softcy;&amp;ncy;&amp;ycy;&amp;khcy; &amp;rcy;&amp;acy;&amp;bcy;&amp;ocy;&amp;tcy; &amp;ncy;&amp;acy; &amp;zcy;&amp;acy;&amp;kcy;&amp;acy;&amp;zcy; &amp;vcy; &amp;gcy;. &amp;Ucy;&amp;fcy;&amp;iecy;. &amp;Rcy;&amp;iecy;&amp;shcy;&amp;iecy;&amp;ncy;&amp;icy;&amp;iecy; &amp;zcy;&amp;acy;&amp;dcy;&amp;acy;&amp;chcy; &amp;pcy;&amp;ocy; &amp;khcy;&amp;icy;&amp;mcy;&amp;icy;&amp;icy;. &amp;Ocy;&amp;bcy;&amp;hardcy;&amp;yacy;&amp;vcy;&amp;lcy;&amp;iecy;&amp;ncy;&amp;icy;&amp;yacy; &amp;vcy; &amp;Ucy;&amp;fcy;&amp;iecy; &amp;Ncy;&amp;acy;&amp;ucy;&amp;kcy;&amp;acy;, &amp;ocy;&amp;bcy;&amp;rcy;&amp;acy;&amp;zcy;&amp;ocy;&amp;vcy;&amp;acy;&amp;ncy;&amp;icy;&amp;iecy;"/>
          <p:cNvPicPr>
            <a:picLocks noChangeAspect="1" noChangeArrowheads="1"/>
          </p:cNvPicPr>
          <p:nvPr/>
        </p:nvPicPr>
        <p:blipFill>
          <a:blip r:embed="rId2" cstate="print"/>
          <a:srcRect/>
          <a:stretch>
            <a:fillRect/>
          </a:stretch>
        </p:blipFill>
        <p:spPr bwMode="auto">
          <a:xfrm>
            <a:off x="0" y="1"/>
            <a:ext cx="1308940" cy="1714488"/>
          </a:xfrm>
          <a:prstGeom prst="rect">
            <a:avLst/>
          </a:prstGeom>
          <a:noFill/>
        </p:spPr>
      </p:pic>
    </p:spTree>
    <p:extLst>
      <p:ext uri="{BB962C8B-B14F-4D97-AF65-F5344CB8AC3E}">
        <p14:creationId xmlns:p14="http://schemas.microsoft.com/office/powerpoint/2010/main" val="271060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764704"/>
            <a:ext cx="8928992" cy="5832648"/>
          </a:xfrm>
        </p:spPr>
        <p:txBody>
          <a:bodyPr>
            <a:normAutofit fontScale="25000" lnSpcReduction="20000"/>
          </a:bodyPr>
          <a:lstStyle/>
          <a:p>
            <a:pPr algn="just">
              <a:lnSpc>
                <a:spcPct val="170000"/>
              </a:lnSpc>
            </a:pPr>
            <a:r>
              <a:rPr lang="ru-RU" sz="7000" dirty="0" smtClean="0">
                <a:latin typeface="Times New Roman"/>
                <a:ea typeface="Times New Roman"/>
              </a:rPr>
              <a:t>Функция </a:t>
            </a:r>
            <a:r>
              <a:rPr lang="ru-RU" sz="7000" i="1" dirty="0">
                <a:solidFill>
                  <a:srgbClr val="FFFF00"/>
                </a:solidFill>
                <a:latin typeface="Times New Roman"/>
                <a:ea typeface="Times New Roman"/>
              </a:rPr>
              <a:t>визуализации</a:t>
            </a:r>
            <a:r>
              <a:rPr lang="ru-RU" sz="7000" dirty="0">
                <a:solidFill>
                  <a:srgbClr val="FFFF00"/>
                </a:solidFill>
                <a:latin typeface="Times New Roman"/>
                <a:ea typeface="Times New Roman"/>
              </a:rPr>
              <a:t> </a:t>
            </a:r>
            <a:r>
              <a:rPr lang="ru-RU" sz="7000" dirty="0">
                <a:latin typeface="Times New Roman"/>
                <a:ea typeface="Times New Roman"/>
              </a:rPr>
              <a:t>определяется как ведущая функция дидактических средств. Важность этой функции обусловлена такими факторами, как емкость визуального способа представления информации, повышение доступности учебного материала для учащихся, возрастание объема учебного материала, который должен быть усвоен в рамках отдельного урока</a:t>
            </a:r>
            <a:r>
              <a:rPr lang="ru-RU" sz="7000" dirty="0" smtClean="0">
                <a:latin typeface="Times New Roman"/>
                <a:ea typeface="Times New Roman"/>
              </a:rPr>
              <a:t>.</a:t>
            </a:r>
          </a:p>
          <a:p>
            <a:pPr algn="just">
              <a:lnSpc>
                <a:spcPct val="150000"/>
              </a:lnSpc>
              <a:spcAft>
                <a:spcPts val="0"/>
              </a:spcAft>
            </a:pPr>
            <a:r>
              <a:rPr lang="ru-RU" sz="7000" dirty="0">
                <a:latin typeface="Times New Roman"/>
                <a:ea typeface="Times New Roman"/>
                <a:cs typeface="Times New Roman"/>
              </a:rPr>
              <a:t>Использование электронных ресурсов существенно расширяет спектр и качество доступных для применения в обучении иллюстративных материалов: традиционно используемые рисунки, фотографии, репродукции дополняются анимированными изображениями, флэш-иллюстрациями, видеосъемками реальных событий, оцифрованными раритетными материалами - историческими архивными документами, уникальными книжными изданиями, фотографиями прошлой эпохи и тому подобное. Среди визуальных средств особого внимания заслуживают схемы и таблицы, которые широко используются в практике обучения и могут быть достаточно емкими, включая как компактное представление текущего учебного материала, так и демонстрацию его логических связей с понятиями, изученными ранее в рамках этой или другой дисциплины.</a:t>
            </a:r>
            <a:endParaRPr lang="ru-RU" sz="7000" dirty="0">
              <a:latin typeface="Calibri"/>
              <a:ea typeface="Calibri"/>
              <a:cs typeface="Times New Roman"/>
            </a:endParaRPr>
          </a:p>
          <a:p>
            <a:r>
              <a:rPr lang="ru-RU" sz="2800" dirty="0" smtClean="0">
                <a:latin typeface="Times New Roman"/>
                <a:ea typeface="Times New Roman"/>
              </a:rPr>
              <a:t> </a:t>
            </a:r>
            <a:endParaRPr lang="ru-RU" dirty="0"/>
          </a:p>
        </p:txBody>
      </p:sp>
    </p:spTree>
    <p:extLst>
      <p:ext uri="{BB962C8B-B14F-4D97-AF65-F5344CB8AC3E}">
        <p14:creationId xmlns:p14="http://schemas.microsoft.com/office/powerpoint/2010/main" val="113599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620688"/>
            <a:ext cx="8856984" cy="6048672"/>
          </a:xfrm>
        </p:spPr>
        <p:txBody>
          <a:bodyPr>
            <a:normAutofit fontScale="70000" lnSpcReduction="20000"/>
          </a:bodyPr>
          <a:lstStyle/>
          <a:p>
            <a:pPr algn="just">
              <a:lnSpc>
                <a:spcPct val="170000"/>
              </a:lnSpc>
            </a:pPr>
            <a:r>
              <a:rPr lang="ru-RU" sz="2800" i="1" dirty="0" err="1" smtClean="0">
                <a:solidFill>
                  <a:srgbClr val="FFFF00"/>
                </a:solidFill>
                <a:latin typeface="Times New Roman"/>
                <a:ea typeface="Times New Roman"/>
              </a:rPr>
              <a:t>Тренинговая</a:t>
            </a:r>
            <a:r>
              <a:rPr lang="ru-RU" sz="2800" dirty="0" smtClean="0">
                <a:latin typeface="Times New Roman"/>
                <a:ea typeface="Times New Roman"/>
              </a:rPr>
              <a:t> функция. В начальной школе большое внимание уделяется отработке предметных и </a:t>
            </a:r>
            <a:r>
              <a:rPr lang="ru-RU" sz="2800" dirty="0" err="1" smtClean="0">
                <a:latin typeface="Times New Roman"/>
                <a:ea typeface="Times New Roman"/>
              </a:rPr>
              <a:t>общеучебных</a:t>
            </a:r>
            <a:r>
              <a:rPr lang="ru-RU" sz="2800" dirty="0" smtClean="0">
                <a:latin typeface="Times New Roman"/>
                <a:ea typeface="Times New Roman"/>
              </a:rPr>
              <a:t> умений и навыков, на которые в дальнейшем опирается увеличение темпа обучения, сложности и объема новой информации, предоставляемой школьнику на уроке. </a:t>
            </a:r>
          </a:p>
          <a:p>
            <a:pPr algn="just">
              <a:lnSpc>
                <a:spcPct val="170000"/>
              </a:lnSpc>
              <a:spcAft>
                <a:spcPts val="0"/>
              </a:spcAft>
            </a:pPr>
            <a:r>
              <a:rPr lang="ru-RU" sz="2800" dirty="0">
                <a:latin typeface="Times New Roman"/>
                <a:ea typeface="Times New Roman"/>
                <a:cs typeface="Times New Roman"/>
              </a:rPr>
              <a:t>Неоспоримым преимуществом электронных тренажеров для детей младшего школьного возраста является возможность обеспечить вариативность заданий, неповторимость упражнений, предназначенных для формирования соответствующих навыков, привнести элементы игры, состязания в этот процесс. Привлекательная форма представления заданий, их динамичность, практическая цель (раскрасить рисунок, собрать ключи, освободить принцессу и т.д.) превращает рутинную работу по отработке навыков в интересную игру, что мотивирует ребенка к выполнению задач репродуктивного характера. </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190904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49288"/>
            <a:ext cx="8784976" cy="6408712"/>
          </a:xfrm>
        </p:spPr>
        <p:txBody>
          <a:bodyPr>
            <a:noAutofit/>
          </a:bodyPr>
          <a:lstStyle/>
          <a:p>
            <a:pPr algn="just">
              <a:lnSpc>
                <a:spcPct val="170000"/>
              </a:lnSpc>
            </a:pPr>
            <a:r>
              <a:rPr lang="ru-RU" sz="1600" dirty="0">
                <a:latin typeface="Times New Roman"/>
                <a:ea typeface="Times New Roman"/>
              </a:rPr>
              <a:t>Значимость </a:t>
            </a:r>
            <a:r>
              <a:rPr lang="ru-RU" sz="1600" i="1" dirty="0">
                <a:solidFill>
                  <a:srgbClr val="FFFF00"/>
                </a:solidFill>
                <a:latin typeface="Times New Roman"/>
                <a:ea typeface="Times New Roman"/>
              </a:rPr>
              <a:t>коррекционной функции</a:t>
            </a:r>
            <a:r>
              <a:rPr lang="ru-RU" sz="1600" dirty="0">
                <a:solidFill>
                  <a:srgbClr val="FFFF00"/>
                </a:solidFill>
                <a:latin typeface="Times New Roman"/>
                <a:ea typeface="Times New Roman"/>
              </a:rPr>
              <a:t> </a:t>
            </a:r>
            <a:r>
              <a:rPr lang="ru-RU" sz="1600" dirty="0">
                <a:latin typeface="Times New Roman"/>
                <a:ea typeface="Times New Roman"/>
              </a:rPr>
              <a:t>обусловлена тем, что пробелы в обучении осложняют понимание и усвоение последующего материала . Своевременное выявление и устранение пробелов, исправление ложных представлений и неточностей в знаниях школьников требует профессионального мастерства учителя. </a:t>
            </a:r>
            <a:endParaRPr lang="ru-RU" sz="1600" dirty="0" smtClean="0">
              <a:latin typeface="Times New Roman"/>
              <a:ea typeface="Times New Roman"/>
            </a:endParaRPr>
          </a:p>
          <a:p>
            <a:pPr algn="just">
              <a:lnSpc>
                <a:spcPct val="170000"/>
              </a:lnSpc>
              <a:spcAft>
                <a:spcPts val="0"/>
              </a:spcAft>
            </a:pPr>
            <a:r>
              <a:rPr lang="ru-RU" sz="1600" dirty="0">
                <a:latin typeface="Times New Roman"/>
                <a:ea typeface="Times New Roman"/>
                <a:cs typeface="Times New Roman"/>
              </a:rPr>
              <a:t>Коррекционная функция электронных образовательных ресурсов реализуется за счет:</a:t>
            </a:r>
            <a:endParaRPr lang="ru-RU" sz="1600" dirty="0">
              <a:latin typeface="Calibri"/>
              <a:ea typeface="Calibri"/>
              <a:cs typeface="Times New Roman"/>
            </a:endParaRPr>
          </a:p>
          <a:p>
            <a:pPr indent="228600" algn="just">
              <a:lnSpc>
                <a:spcPct val="170000"/>
              </a:lnSpc>
              <a:spcAft>
                <a:spcPts val="0"/>
              </a:spcAft>
            </a:pPr>
            <a:r>
              <a:rPr lang="ru-RU" sz="1600" dirty="0">
                <a:latin typeface="Times New Roman"/>
                <a:ea typeface="Symbol"/>
                <a:cs typeface="Times New Roman"/>
              </a:rPr>
              <a:t>         </a:t>
            </a:r>
            <a:r>
              <a:rPr lang="ru-RU" sz="1600" dirty="0">
                <a:latin typeface="Times New Roman"/>
                <a:ea typeface="Times New Roman"/>
                <a:cs typeface="Times New Roman"/>
              </a:rPr>
              <a:t>мгновенной реакции компьютера на действия школьника;</a:t>
            </a:r>
            <a:endParaRPr lang="ru-RU" sz="1600" dirty="0">
              <a:latin typeface="Calibri"/>
              <a:ea typeface="Calibri"/>
              <a:cs typeface="Times New Roman"/>
            </a:endParaRPr>
          </a:p>
          <a:p>
            <a:pPr indent="228600" algn="just">
              <a:lnSpc>
                <a:spcPct val="170000"/>
              </a:lnSpc>
              <a:spcAft>
                <a:spcPts val="0"/>
              </a:spcAft>
            </a:pPr>
            <a:r>
              <a:rPr lang="ru-RU" sz="1600" dirty="0">
                <a:latin typeface="Times New Roman"/>
                <a:ea typeface="Symbol"/>
                <a:cs typeface="Times New Roman"/>
              </a:rPr>
              <a:t>         </a:t>
            </a:r>
            <a:r>
              <a:rPr lang="ru-RU" sz="1600" dirty="0">
                <a:latin typeface="Times New Roman"/>
                <a:ea typeface="Times New Roman"/>
                <a:cs typeface="Times New Roman"/>
              </a:rPr>
              <a:t>использования различных способов выявления пробелов в знаниях школьников, недостаточной </a:t>
            </a:r>
            <a:r>
              <a:rPr lang="ru-RU" sz="1600" dirty="0" err="1">
                <a:latin typeface="Times New Roman"/>
                <a:ea typeface="Times New Roman"/>
                <a:cs typeface="Times New Roman"/>
              </a:rPr>
              <a:t>сформированности</a:t>
            </a:r>
            <a:r>
              <a:rPr lang="ru-RU" sz="1600" dirty="0">
                <a:latin typeface="Times New Roman"/>
                <a:ea typeface="Times New Roman"/>
                <a:cs typeface="Times New Roman"/>
              </a:rPr>
              <a:t> их умений (путем анализа ответов на контрольные вопросы, измерения времени, которое понадобилось ученику для обдумывания ответа, учета количества обращений ученика за подсказками, фиксации тех ситуаций, в которых подсказки понадобились и т.п.);</a:t>
            </a:r>
            <a:endParaRPr lang="ru-RU" sz="1600" dirty="0">
              <a:latin typeface="Calibri"/>
              <a:ea typeface="Calibri"/>
              <a:cs typeface="Times New Roman"/>
            </a:endParaRPr>
          </a:p>
          <a:p>
            <a:pPr indent="228600" algn="just">
              <a:lnSpc>
                <a:spcPct val="170000"/>
              </a:lnSpc>
              <a:spcAft>
                <a:spcPts val="0"/>
              </a:spcAft>
            </a:pPr>
            <a:r>
              <a:rPr lang="ru-RU" sz="1600" dirty="0">
                <a:latin typeface="Times New Roman"/>
                <a:ea typeface="Symbol"/>
                <a:cs typeface="Times New Roman"/>
              </a:rPr>
              <a:t>         </a:t>
            </a:r>
            <a:r>
              <a:rPr lang="ru-RU" sz="1600" dirty="0">
                <a:latin typeface="Times New Roman"/>
                <a:ea typeface="Times New Roman"/>
                <a:cs typeface="Times New Roman"/>
              </a:rPr>
              <a:t>реализации различных вариантов коррекции действий школьника </a:t>
            </a:r>
            <a:r>
              <a:rPr lang="uk-UA" sz="1600" dirty="0">
                <a:latin typeface="Times New Roman"/>
                <a:ea typeface="Times New Roman"/>
                <a:cs typeface="Times New Roman"/>
              </a:rPr>
              <a:t>–</a:t>
            </a:r>
            <a:r>
              <a:rPr lang="ru-RU" sz="1600" dirty="0">
                <a:latin typeface="Times New Roman"/>
                <a:ea typeface="Times New Roman"/>
                <a:cs typeface="Times New Roman"/>
              </a:rPr>
              <a:t> прямых, когда исправляется неправильное действие школьника, демонстрируется (и поясняется) правильный способ выполнения задания, и косвенных, когда ученику предоставляется информация, которая должна помочь ему самостоятельно справиться с заданием.</a:t>
            </a:r>
            <a:r>
              <a:rPr lang="ru-RU" sz="1600" u="sng" dirty="0">
                <a:solidFill>
                  <a:srgbClr val="222222"/>
                </a:solidFill>
                <a:latin typeface="Times New Roman"/>
                <a:ea typeface="Times New Roman"/>
                <a:cs typeface="Times New Roman"/>
              </a:rPr>
              <a:t> </a:t>
            </a:r>
            <a:endParaRPr lang="ru-RU" sz="1600" dirty="0">
              <a:latin typeface="Calibri"/>
              <a:ea typeface="Calibri"/>
              <a:cs typeface="Times New Roman"/>
            </a:endParaRPr>
          </a:p>
          <a:p>
            <a:pPr algn="just">
              <a:lnSpc>
                <a:spcPct val="170000"/>
              </a:lnSpc>
            </a:pPr>
            <a:endParaRPr lang="ru-RU" sz="1400" dirty="0"/>
          </a:p>
        </p:txBody>
      </p:sp>
    </p:spTree>
    <p:extLst>
      <p:ext uri="{BB962C8B-B14F-4D97-AF65-F5344CB8AC3E}">
        <p14:creationId xmlns:p14="http://schemas.microsoft.com/office/powerpoint/2010/main" val="330430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08720"/>
            <a:ext cx="8784976" cy="5616624"/>
          </a:xfrm>
        </p:spPr>
        <p:txBody>
          <a:bodyPr>
            <a:normAutofit/>
          </a:bodyPr>
          <a:lstStyle/>
          <a:p>
            <a:pPr algn="just"/>
            <a:r>
              <a:rPr lang="ru-RU" sz="2800" dirty="0">
                <a:latin typeface="Times New Roman"/>
                <a:ea typeface="Times New Roman"/>
              </a:rPr>
              <a:t>Возможность реализации </a:t>
            </a:r>
            <a:r>
              <a:rPr lang="ru-RU" sz="2800" i="1" dirty="0">
                <a:solidFill>
                  <a:srgbClr val="FFFF00"/>
                </a:solidFill>
                <a:latin typeface="Times New Roman"/>
                <a:ea typeface="Times New Roman"/>
              </a:rPr>
              <a:t>интеграционной функции</a:t>
            </a:r>
            <a:r>
              <a:rPr lang="ru-RU" sz="2800" dirty="0">
                <a:solidFill>
                  <a:srgbClr val="FFFF00"/>
                </a:solidFill>
                <a:latin typeface="Times New Roman"/>
                <a:ea typeface="Times New Roman"/>
              </a:rPr>
              <a:t> </a:t>
            </a:r>
            <a:r>
              <a:rPr lang="ru-RU" sz="2800" dirty="0">
                <a:latin typeface="Times New Roman"/>
                <a:ea typeface="Times New Roman"/>
              </a:rPr>
              <a:t>электронных средств обучения для младших школьников обусловлена тем, что в таких средствах учебный материал подается небольшими логически завершенными порциями, при этом используются различные способы для того, чтобы удержать внимание ребенка или сосредоточить его на важных моментах, исключить возможность формального просмотра учебного материала, обеспечить его правильное понимание и усвоение школьником. </a:t>
            </a:r>
            <a:endParaRPr lang="ru-RU" dirty="0"/>
          </a:p>
        </p:txBody>
      </p:sp>
    </p:spTree>
    <p:extLst>
      <p:ext uri="{BB962C8B-B14F-4D97-AF65-F5344CB8AC3E}">
        <p14:creationId xmlns:p14="http://schemas.microsoft.com/office/powerpoint/2010/main" val="177007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764704"/>
            <a:ext cx="8640960" cy="5832648"/>
          </a:xfrm>
        </p:spPr>
        <p:txBody>
          <a:bodyPr>
            <a:normAutofit lnSpcReduction="10000"/>
          </a:bodyPr>
          <a:lstStyle/>
          <a:p>
            <a:pPr algn="just"/>
            <a:r>
              <a:rPr lang="ru-RU" sz="2800" dirty="0">
                <a:latin typeface="Times New Roman"/>
                <a:ea typeface="Times New Roman"/>
              </a:rPr>
              <a:t>В цифровых образовательных средствах функция </a:t>
            </a:r>
            <a:r>
              <a:rPr lang="ru-RU" sz="2800" i="1" dirty="0">
                <a:solidFill>
                  <a:srgbClr val="FFFF00"/>
                </a:solidFill>
                <a:latin typeface="Times New Roman"/>
                <a:ea typeface="Times New Roman"/>
              </a:rPr>
              <a:t>обеспечения своевременной помощи в овладении содержанием обучения</a:t>
            </a:r>
            <a:r>
              <a:rPr lang="ru-RU" sz="2800" dirty="0">
                <a:solidFill>
                  <a:srgbClr val="FFFF00"/>
                </a:solidFill>
                <a:latin typeface="Times New Roman"/>
                <a:ea typeface="Times New Roman"/>
              </a:rPr>
              <a:t> </a:t>
            </a:r>
            <a:r>
              <a:rPr lang="ru-RU" sz="2800" dirty="0">
                <a:latin typeface="Times New Roman"/>
                <a:ea typeface="Times New Roman"/>
              </a:rPr>
              <a:t>реализуется за счет сопровождения деятельности школьника индивидуализированными подсказками, указаниями, объяснениями и т.д. Такая помощь ученику может предоставляться как по его запросу, так и автоматически. Сигналом о необходимости помощи может служить длительная задержка школьника с началом работы или с выполнением ожидаемых действий, значительное количество неудачных попыток решения несложных задач. Уровень помощи может варьироваться от сжатых указаний до демонстрации детализированного решения задачи с пояснениями. </a:t>
            </a:r>
            <a:endParaRPr lang="ru-RU" dirty="0"/>
          </a:p>
        </p:txBody>
      </p:sp>
    </p:spTree>
    <p:extLst>
      <p:ext uri="{BB962C8B-B14F-4D97-AF65-F5344CB8AC3E}">
        <p14:creationId xmlns:p14="http://schemas.microsoft.com/office/powerpoint/2010/main" val="406523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0"/>
            <a:ext cx="7851648" cy="1828800"/>
          </a:xfrm>
        </p:spPr>
        <p:txBody>
          <a:bodyPr>
            <a:noAutofit/>
          </a:bodyPr>
          <a:lstStyle/>
          <a:p>
            <a:r>
              <a:rPr lang="ru-RU" sz="3600" dirty="0" smtClean="0">
                <a:effectLst/>
                <a:latin typeface="Times New Roman"/>
                <a:ea typeface="Times New Roman"/>
              </a:rPr>
              <a:t>Функции</a:t>
            </a:r>
            <a:r>
              <a:rPr lang="ru-RU" sz="3600" dirty="0">
                <a:effectLst/>
                <a:latin typeface="Times New Roman"/>
                <a:ea typeface="Times New Roman"/>
              </a:rPr>
              <a:t>, направленные на оптимизацию учебного </a:t>
            </a:r>
            <a:r>
              <a:rPr lang="ru-RU" sz="3600" dirty="0" smtClean="0">
                <a:effectLst/>
                <a:latin typeface="Times New Roman"/>
                <a:ea typeface="Times New Roman"/>
              </a:rPr>
              <a:t>процесса</a:t>
            </a:r>
            <a:endParaRPr lang="ru-RU" sz="3600" dirty="0"/>
          </a:p>
        </p:txBody>
      </p:sp>
      <p:sp>
        <p:nvSpPr>
          <p:cNvPr id="3" name="Подзаголовок 2"/>
          <p:cNvSpPr>
            <a:spLocks noGrp="1"/>
          </p:cNvSpPr>
          <p:nvPr>
            <p:ph type="subTitle" idx="1"/>
          </p:nvPr>
        </p:nvSpPr>
        <p:spPr>
          <a:xfrm>
            <a:off x="179512" y="1772816"/>
            <a:ext cx="7854696" cy="1752600"/>
          </a:xfrm>
        </p:spPr>
        <p:txBody>
          <a:bodyPr>
            <a:noAutofit/>
          </a:bodyPr>
          <a:lstStyle/>
          <a:p>
            <a:pPr algn="just">
              <a:lnSpc>
                <a:spcPct val="150000"/>
              </a:lnSpc>
              <a:spcAft>
                <a:spcPts val="0"/>
              </a:spcAft>
            </a:pPr>
            <a:r>
              <a:rPr lang="ru-RU" sz="3600" dirty="0">
                <a:latin typeface="Times New Roman"/>
                <a:ea typeface="Times New Roman"/>
                <a:cs typeface="Times New Roman"/>
              </a:rPr>
              <a:t>• контрольная,</a:t>
            </a:r>
            <a:endParaRPr lang="ru-RU" sz="3600" dirty="0">
              <a:latin typeface="Calibri"/>
              <a:ea typeface="Calibri"/>
              <a:cs typeface="Times New Roman"/>
            </a:endParaRPr>
          </a:p>
          <a:p>
            <a:pPr algn="just">
              <a:lnSpc>
                <a:spcPct val="150000"/>
              </a:lnSpc>
              <a:spcAft>
                <a:spcPts val="0"/>
              </a:spcAft>
            </a:pPr>
            <a:r>
              <a:rPr lang="ru-RU" sz="3600" dirty="0">
                <a:latin typeface="Times New Roman"/>
                <a:ea typeface="Times New Roman"/>
                <a:cs typeface="Times New Roman"/>
              </a:rPr>
              <a:t>• диагностическая;</a:t>
            </a:r>
            <a:endParaRPr lang="ru-RU" sz="3600" dirty="0">
              <a:latin typeface="Calibri"/>
              <a:ea typeface="Calibri"/>
              <a:cs typeface="Times New Roman"/>
            </a:endParaRPr>
          </a:p>
          <a:p>
            <a:pPr algn="just">
              <a:lnSpc>
                <a:spcPct val="150000"/>
              </a:lnSpc>
              <a:spcAft>
                <a:spcPts val="0"/>
              </a:spcAft>
            </a:pPr>
            <a:r>
              <a:rPr lang="ru-RU" sz="3600" dirty="0">
                <a:latin typeface="Times New Roman"/>
                <a:ea typeface="Times New Roman"/>
                <a:cs typeface="Times New Roman"/>
              </a:rPr>
              <a:t>• </a:t>
            </a:r>
            <a:r>
              <a:rPr lang="ru-RU" sz="3600" dirty="0" smtClean="0">
                <a:latin typeface="Times New Roman"/>
                <a:ea typeface="Times New Roman"/>
                <a:cs typeface="Times New Roman"/>
              </a:rPr>
              <a:t>мониторинговая</a:t>
            </a:r>
            <a:r>
              <a:rPr lang="ru-RU" sz="3600" dirty="0">
                <a:latin typeface="Times New Roman"/>
                <a:ea typeface="Times New Roman"/>
                <a:cs typeface="Times New Roman"/>
              </a:rPr>
              <a:t>.</a:t>
            </a:r>
            <a:endParaRPr lang="ru-RU" sz="3600" dirty="0" smtClean="0">
              <a:latin typeface="Calibri"/>
              <a:ea typeface="Times New Roman"/>
              <a:cs typeface="Times New Roman"/>
            </a:endParaRPr>
          </a:p>
        </p:txBody>
      </p:sp>
      <p:pic>
        <p:nvPicPr>
          <p:cNvPr id="4" name="Picture 2" descr="&amp;Vcy;&amp;ycy;&amp;pcy;&amp;ocy;&amp;lcy;&amp;ncy;&amp;iecy;&amp;ncy;&amp;icy;&amp;iecy; &amp;kcy;&amp;ucy;&amp;rcy;&amp;scy;&amp;ocy;&amp;vcy;&amp;ycy;&amp;khcy;, &amp;dcy;&amp;icy;&amp;pcy;&amp;lcy;&amp;ocy;&amp;mcy;&amp;ncy;&amp;ycy;&amp;khcy;, &amp;kcy;&amp;ocy;&amp;ncy;&amp;tcy;&amp;rcy;&amp;ocy;&amp;lcy;&amp;softcy;&amp;ncy;&amp;ycy;&amp;khcy; &amp;rcy;&amp;acy;&amp;bcy;&amp;ocy;&amp;tcy; &amp;ncy;&amp;acy; &amp;zcy;&amp;acy;&amp;kcy;&amp;acy;&amp;zcy; &amp;vcy; &amp;gcy;. &amp;Ucy;&amp;fcy;&amp;iecy;. &amp;Rcy;&amp;iecy;&amp;shcy;&amp;iecy;&amp;ncy;&amp;icy;&amp;iecy; &amp;zcy;&amp;acy;&amp;dcy;&amp;acy;&amp;chcy; &amp;pcy;&amp;ocy; &amp;khcy;&amp;icy;&amp;mcy;&amp;icy;&amp;icy;. &amp;Ocy;&amp;bcy;&amp;hardcy;&amp;yacy;&amp;vcy;&amp;lcy;&amp;iecy;&amp;ncy;&amp;icy;&amp;yacy; &amp;vcy; &amp;Ucy;&amp;fcy;&amp;iecy; &amp;Ncy;&amp;acy;&amp;ucy;&amp;kcy;&amp;acy;, &amp;ocy;&amp;bcy;&amp;rcy;&amp;acy;&amp;zcy;&amp;ocy;&amp;vcy;&amp;acy;&amp;ncy;&amp;icy;&amp;iecy;"/>
          <p:cNvPicPr>
            <a:picLocks noChangeAspect="1" noChangeArrowheads="1"/>
          </p:cNvPicPr>
          <p:nvPr/>
        </p:nvPicPr>
        <p:blipFill>
          <a:blip r:embed="rId3"/>
          <a:srcRect/>
          <a:stretch>
            <a:fillRect/>
          </a:stretch>
        </p:blipFill>
        <p:spPr bwMode="auto">
          <a:xfrm>
            <a:off x="0" y="0"/>
            <a:ext cx="1571604" cy="2058532"/>
          </a:xfrm>
          <a:prstGeom prst="rect">
            <a:avLst/>
          </a:prstGeom>
          <a:noFill/>
        </p:spPr>
      </p:pic>
    </p:spTree>
    <p:extLst>
      <p:ext uri="{BB962C8B-B14F-4D97-AF65-F5344CB8AC3E}">
        <p14:creationId xmlns:p14="http://schemas.microsoft.com/office/powerpoint/2010/main" val="124425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par>
                                <p:cTn id="38" presetID="53" presetClass="entr" presetSubtype="16" fill="hold" nodeType="with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836712"/>
            <a:ext cx="8712968" cy="5688632"/>
          </a:xfrm>
        </p:spPr>
        <p:txBody>
          <a:bodyPr>
            <a:normAutofit fontScale="77500" lnSpcReduction="20000"/>
          </a:bodyPr>
          <a:lstStyle/>
          <a:p>
            <a:pPr algn="just">
              <a:lnSpc>
                <a:spcPct val="150000"/>
              </a:lnSpc>
              <a:spcAft>
                <a:spcPts val="0"/>
              </a:spcAft>
            </a:pPr>
            <a:r>
              <a:rPr lang="ru-RU" sz="2800" i="1" dirty="0">
                <a:solidFill>
                  <a:srgbClr val="FFFF00"/>
                </a:solidFill>
                <a:latin typeface="Times New Roman"/>
                <a:ea typeface="Times New Roman"/>
              </a:rPr>
              <a:t>К</a:t>
            </a:r>
            <a:r>
              <a:rPr lang="ru-RU" sz="2800" i="1" dirty="0" smtClean="0">
                <a:solidFill>
                  <a:srgbClr val="FFFF00"/>
                </a:solidFill>
                <a:latin typeface="Times New Roman"/>
                <a:ea typeface="Times New Roman"/>
              </a:rPr>
              <a:t>онтрольная</a:t>
            </a:r>
            <a:r>
              <a:rPr lang="ru-RU" sz="2800" dirty="0" smtClean="0">
                <a:solidFill>
                  <a:srgbClr val="FFFF00"/>
                </a:solidFill>
                <a:latin typeface="Times New Roman"/>
                <a:ea typeface="Times New Roman"/>
              </a:rPr>
              <a:t> функция</a:t>
            </a:r>
            <a:r>
              <a:rPr lang="ru-RU" sz="2800" dirty="0" smtClean="0">
                <a:latin typeface="Times New Roman"/>
                <a:ea typeface="Times New Roman"/>
              </a:rPr>
              <a:t>.</a:t>
            </a:r>
            <a:r>
              <a:rPr lang="ru-RU" sz="2800" dirty="0">
                <a:latin typeface="Times New Roman"/>
                <a:ea typeface="Times New Roman"/>
                <a:cs typeface="Times New Roman"/>
              </a:rPr>
              <a:t> Основным видом контроля в начальной школе является текущий, направленный на получение оперативной информации об учебных достижениях учеников. В среде электронного образовательного ресурса контроль приобретает непрерывный характер и реализуется в интеграции с обучением: все действия школьника отслеживаются, накапливаются данные о его затруднениях, предоставление каждой новой порции учебного материала может быть увязано с подтверждением определенного уровня усвоения предыдущей. Важным является то, что контроль в педагогических программных средствах не создает для школьника психологического напряжения и воспринимается им как естественное сопровождение обучения, диалог с учебной средой.</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206439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764704"/>
            <a:ext cx="8856984" cy="5976664"/>
          </a:xfrm>
        </p:spPr>
        <p:txBody>
          <a:bodyPr>
            <a:normAutofit/>
          </a:bodyPr>
          <a:lstStyle/>
          <a:p>
            <a:pPr algn="just"/>
            <a:r>
              <a:rPr lang="ru-RU" sz="2800" i="1" dirty="0">
                <a:solidFill>
                  <a:srgbClr val="FFFF00"/>
                </a:solidFill>
                <a:latin typeface="Times New Roman"/>
                <a:ea typeface="Times New Roman"/>
              </a:rPr>
              <a:t>Диагностическая</a:t>
            </a:r>
            <a:r>
              <a:rPr lang="ru-RU" sz="2800" dirty="0">
                <a:solidFill>
                  <a:srgbClr val="FFFF00"/>
                </a:solidFill>
                <a:latin typeface="Times New Roman"/>
                <a:ea typeface="Times New Roman"/>
              </a:rPr>
              <a:t> функция </a:t>
            </a:r>
            <a:r>
              <a:rPr lang="ru-RU" sz="2800" dirty="0" smtClean="0">
                <a:latin typeface="Times New Roman"/>
                <a:ea typeface="Times New Roman"/>
              </a:rPr>
              <a:t>электронных </a:t>
            </a:r>
            <a:r>
              <a:rPr lang="ru-RU" sz="2800" dirty="0">
                <a:latin typeface="Times New Roman"/>
                <a:ea typeface="Times New Roman"/>
              </a:rPr>
              <a:t>образовательных средств заключается в помощи учителю оценить действия ученика в программной среде, в котором осуществляется обучение, тренировка или проверка успеваемости школьника, выяснить причины неправильных действий ребенка, определить, в чем именно заключаются его затруднения. Такая функция реализуется путем незаметного для ученика сбора и накопления значительного количества информации, которая позволяет диагностировать его состояние, степень внимания, специфику реакции на вопросы программы, длительность обдумывания ответа и тому подобное. </a:t>
            </a:r>
            <a:endParaRPr lang="ru-RU" dirty="0"/>
          </a:p>
        </p:txBody>
      </p:sp>
    </p:spTree>
    <p:extLst>
      <p:ext uri="{BB962C8B-B14F-4D97-AF65-F5344CB8AC3E}">
        <p14:creationId xmlns:p14="http://schemas.microsoft.com/office/powerpoint/2010/main" val="419329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1412776"/>
            <a:ext cx="7851648" cy="1828800"/>
          </a:xfrm>
        </p:spPr>
        <p:txBody>
          <a:bodyPr>
            <a:noAutofit/>
          </a:bodyPr>
          <a:lstStyle/>
          <a:p>
            <a:r>
              <a:rPr lang="ru-RU" sz="5400" dirty="0">
                <a:effectLst/>
                <a:latin typeface="Times New Roman"/>
                <a:ea typeface="Times New Roman"/>
              </a:rPr>
              <a:t>В соответствии с требованиями  </a:t>
            </a:r>
            <a:r>
              <a:rPr lang="ru-RU" sz="5400" dirty="0" smtClean="0">
                <a:effectLst/>
                <a:latin typeface="Times New Roman"/>
                <a:ea typeface="Times New Roman"/>
              </a:rPr>
              <a:t/>
            </a:r>
            <a:br>
              <a:rPr lang="ru-RU" sz="5400" dirty="0" smtClean="0">
                <a:effectLst/>
                <a:latin typeface="Times New Roman"/>
                <a:ea typeface="Times New Roman"/>
              </a:rPr>
            </a:br>
            <a:r>
              <a:rPr lang="ru-RU" sz="5400" dirty="0" smtClean="0">
                <a:effectLst/>
                <a:latin typeface="Times New Roman"/>
                <a:ea typeface="Times New Roman"/>
              </a:rPr>
              <a:t>ФГОС </a:t>
            </a:r>
            <a:r>
              <a:rPr lang="ru-RU" sz="5400" dirty="0">
                <a:effectLst/>
                <a:latin typeface="Times New Roman"/>
                <a:ea typeface="Times New Roman"/>
              </a:rPr>
              <a:t>НОО</a:t>
            </a:r>
            <a:endParaRPr lang="ru-RU" sz="5400" dirty="0"/>
          </a:p>
        </p:txBody>
      </p:sp>
      <p:sp>
        <p:nvSpPr>
          <p:cNvPr id="3" name="Подзаголовок 2"/>
          <p:cNvSpPr>
            <a:spLocks noGrp="1"/>
          </p:cNvSpPr>
          <p:nvPr>
            <p:ph type="subTitle" idx="1"/>
          </p:nvPr>
        </p:nvSpPr>
        <p:spPr>
          <a:xfrm>
            <a:off x="827584" y="3140968"/>
            <a:ext cx="7854696" cy="1752600"/>
          </a:xfrm>
        </p:spPr>
        <p:txBody>
          <a:bodyPr>
            <a:noAutofit/>
          </a:bodyPr>
          <a:lstStyle/>
          <a:p>
            <a:pPr algn="just"/>
            <a:r>
              <a:rPr lang="ru-RU" sz="4000" dirty="0">
                <a:latin typeface="Times New Roman"/>
                <a:ea typeface="Times New Roman"/>
              </a:rPr>
              <a:t>одной из важнейших задач учителя начальных классов становится умение организовывать процесс обучения в условиях информационной образовательной среды (ИОС). </a:t>
            </a:r>
            <a:endParaRPr lang="ru-RU" sz="4000" dirty="0"/>
          </a:p>
        </p:txBody>
      </p:sp>
      <p:pic>
        <p:nvPicPr>
          <p:cNvPr id="4" name="Рисунок 3" descr="&amp;Ocy;&amp;scy;&amp;tcy;&amp;rcy;&amp;ocy;&amp;vcy; &amp;pcy;&amp;iecy;&amp;ncy;&amp;scy;&amp;icy;&amp;ocy;&amp;ncy;&amp;iecy;&amp;rcy;&amp;ocy;&amp;vcy; &amp;Acy;&amp;vcy;&amp;tcy;&amp;ocy;&amp;rcy;&amp;scy;&amp;kcy;&amp;icy;&amp;iecy; &amp;fcy;&amp;ocy;&amp;ncy;&amp;ycy; &amp;pcy;&amp;rcy;&amp;iecy;&amp;zcy;&amp;iecy;&amp;ncy;&amp;tcy;&amp;acy;&amp;tscy;&amp;icy;&amp;jcy;"/>
          <p:cNvPicPr/>
          <p:nvPr/>
        </p:nvPicPr>
        <p:blipFill>
          <a:blip r:embed="rId2"/>
          <a:srcRect/>
          <a:stretch>
            <a:fillRect/>
          </a:stretch>
        </p:blipFill>
        <p:spPr bwMode="auto">
          <a:xfrm>
            <a:off x="0" y="0"/>
            <a:ext cx="3357554" cy="2714620"/>
          </a:xfrm>
          <a:prstGeom prst="rect">
            <a:avLst/>
          </a:prstGeom>
          <a:noFill/>
          <a:ln w="9525">
            <a:noFill/>
            <a:miter lim="800000"/>
            <a:headEnd/>
            <a:tailEnd/>
          </a:ln>
        </p:spPr>
      </p:pic>
    </p:spTree>
    <p:extLst>
      <p:ext uri="{BB962C8B-B14F-4D97-AF65-F5344CB8AC3E}">
        <p14:creationId xmlns:p14="http://schemas.microsoft.com/office/powerpoint/2010/main" val="212223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836712"/>
            <a:ext cx="8784976" cy="5832648"/>
          </a:xfrm>
        </p:spPr>
        <p:txBody>
          <a:bodyPr>
            <a:normAutofit/>
          </a:bodyPr>
          <a:lstStyle/>
          <a:p>
            <a:pPr algn="just">
              <a:lnSpc>
                <a:spcPct val="150000"/>
              </a:lnSpc>
              <a:spcAft>
                <a:spcPts val="0"/>
              </a:spcAft>
            </a:pPr>
            <a:r>
              <a:rPr lang="ru-RU" sz="2800" i="1" dirty="0">
                <a:solidFill>
                  <a:srgbClr val="FFFF00"/>
                </a:solidFill>
                <a:latin typeface="Times New Roman"/>
                <a:ea typeface="Times New Roman"/>
                <a:cs typeface="Times New Roman"/>
              </a:rPr>
              <a:t>Мониторинговая</a:t>
            </a:r>
            <a:r>
              <a:rPr lang="ru-RU" sz="2800" dirty="0">
                <a:solidFill>
                  <a:srgbClr val="FFFF00"/>
                </a:solidFill>
                <a:latin typeface="Times New Roman"/>
                <a:ea typeface="Times New Roman"/>
                <a:cs typeface="Times New Roman"/>
              </a:rPr>
              <a:t> функция </a:t>
            </a:r>
            <a:r>
              <a:rPr lang="ru-RU" sz="2800" dirty="0">
                <a:latin typeface="Times New Roman"/>
                <a:ea typeface="Times New Roman"/>
                <a:cs typeface="Times New Roman"/>
              </a:rPr>
              <a:t>электронных дидактических ресурсов заключается в накоплении, систематизации и осуществлении статистического анализа значительных объемов данных о каждом школьнике. Такой анализ позволяет учителю определить факторы, которые действительно влияют на качество учебной деятельности конкретного школьника, выявить ее тенденции, спрогнозировать будущие результаты.</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344068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692696"/>
            <a:ext cx="7851648" cy="1828800"/>
          </a:xfrm>
        </p:spPr>
        <p:txBody>
          <a:bodyPr>
            <a:normAutofit/>
          </a:bodyPr>
          <a:lstStyle/>
          <a:p>
            <a:r>
              <a:rPr lang="ru-RU" sz="3600" dirty="0" smtClean="0">
                <a:effectLst/>
                <a:latin typeface="Times New Roman"/>
                <a:ea typeface="Times New Roman"/>
              </a:rPr>
              <a:t>Функции</a:t>
            </a:r>
            <a:r>
              <a:rPr lang="ru-RU" sz="3600" dirty="0">
                <a:effectLst/>
                <a:latin typeface="Times New Roman"/>
                <a:ea typeface="Times New Roman"/>
              </a:rPr>
              <a:t>, содействующие успешности дальнейшего обучения школьника</a:t>
            </a:r>
            <a:endParaRPr lang="ru-RU" sz="3600" dirty="0"/>
          </a:p>
        </p:txBody>
      </p:sp>
      <p:sp>
        <p:nvSpPr>
          <p:cNvPr id="3" name="Подзаголовок 2"/>
          <p:cNvSpPr>
            <a:spLocks noGrp="1"/>
          </p:cNvSpPr>
          <p:nvPr>
            <p:ph type="subTitle" idx="1"/>
          </p:nvPr>
        </p:nvSpPr>
        <p:spPr>
          <a:xfrm>
            <a:off x="179512" y="2348880"/>
            <a:ext cx="8064896" cy="4896544"/>
          </a:xfrm>
        </p:spPr>
        <p:txBody>
          <a:bodyPr>
            <a:normAutofit/>
          </a:bodyPr>
          <a:lstStyle/>
          <a:p>
            <a:pPr algn="just">
              <a:lnSpc>
                <a:spcPct val="150000"/>
              </a:lnSpc>
              <a:spcAft>
                <a:spcPts val="0"/>
              </a:spcAft>
            </a:pPr>
            <a:r>
              <a:rPr lang="ru-RU" sz="2800" dirty="0">
                <a:latin typeface="Times New Roman"/>
                <a:ea typeface="Times New Roman"/>
                <a:cs typeface="Times New Roman"/>
              </a:rPr>
              <a:t>• инструментальная,</a:t>
            </a:r>
            <a:endParaRPr lang="ru-RU" sz="2000" dirty="0">
              <a:latin typeface="Calibri"/>
              <a:ea typeface="Calibri"/>
              <a:cs typeface="Times New Roman"/>
            </a:endParaRPr>
          </a:p>
          <a:p>
            <a:pPr algn="just">
              <a:lnSpc>
                <a:spcPct val="150000"/>
              </a:lnSpc>
              <a:spcAft>
                <a:spcPts val="0"/>
              </a:spcAft>
            </a:pPr>
            <a:r>
              <a:rPr lang="ru-RU" sz="2800" dirty="0">
                <a:latin typeface="Times New Roman"/>
                <a:ea typeface="Times New Roman"/>
                <a:cs typeface="Times New Roman"/>
              </a:rPr>
              <a:t>• исследовательская,</a:t>
            </a:r>
            <a:endParaRPr lang="ru-RU" sz="2000" dirty="0">
              <a:latin typeface="Calibri"/>
              <a:ea typeface="Calibri"/>
              <a:cs typeface="Times New Roman"/>
            </a:endParaRPr>
          </a:p>
          <a:p>
            <a:pPr algn="just">
              <a:lnSpc>
                <a:spcPct val="150000"/>
              </a:lnSpc>
              <a:spcAft>
                <a:spcPts val="0"/>
              </a:spcAft>
            </a:pPr>
            <a:r>
              <a:rPr lang="ru-RU" sz="2800" dirty="0">
                <a:latin typeface="Times New Roman"/>
                <a:ea typeface="Times New Roman"/>
                <a:cs typeface="Times New Roman"/>
              </a:rPr>
              <a:t>• мобилизационная</a:t>
            </a:r>
            <a:r>
              <a:rPr lang="ru-RU" sz="2800" dirty="0" smtClean="0">
                <a:latin typeface="Times New Roman"/>
                <a:ea typeface="Times New Roman"/>
                <a:cs typeface="Times New Roman"/>
              </a:rPr>
              <a:t>,</a:t>
            </a:r>
            <a:endParaRPr lang="ru-RU" sz="2000" dirty="0">
              <a:latin typeface="Calibri"/>
              <a:ea typeface="Times New Roman"/>
              <a:cs typeface="Times New Roman"/>
            </a:endParaRPr>
          </a:p>
          <a:p>
            <a:pPr algn="just">
              <a:lnSpc>
                <a:spcPct val="150000"/>
              </a:lnSpc>
              <a:spcAft>
                <a:spcPts val="0"/>
              </a:spcAft>
            </a:pPr>
            <a:r>
              <a:rPr lang="ru-RU" sz="2800" dirty="0" smtClean="0">
                <a:latin typeface="Times New Roman"/>
                <a:ea typeface="Times New Roman"/>
                <a:cs typeface="Times New Roman"/>
              </a:rPr>
              <a:t>• </a:t>
            </a:r>
            <a:r>
              <a:rPr lang="ru-RU" sz="2800" dirty="0">
                <a:latin typeface="Times New Roman"/>
                <a:ea typeface="Times New Roman"/>
                <a:cs typeface="Times New Roman"/>
              </a:rPr>
              <a:t>формирования его целостного мировоззрения.</a:t>
            </a:r>
            <a:endParaRPr lang="ru-RU" sz="2000" dirty="0">
              <a:latin typeface="Calibri"/>
              <a:ea typeface="Calibri"/>
              <a:cs typeface="Times New Roman"/>
            </a:endParaRPr>
          </a:p>
          <a:p>
            <a:endParaRPr lang="ru-RU" dirty="0"/>
          </a:p>
        </p:txBody>
      </p:sp>
      <p:pic>
        <p:nvPicPr>
          <p:cNvPr id="4" name="Picture 2" descr="&amp;Vcy;&amp;ycy;&amp;pcy;&amp;ocy;&amp;lcy;&amp;ncy;&amp;iecy;&amp;ncy;&amp;icy;&amp;iecy; &amp;kcy;&amp;ucy;&amp;rcy;&amp;scy;&amp;ocy;&amp;vcy;&amp;ycy;&amp;khcy;, &amp;dcy;&amp;icy;&amp;pcy;&amp;lcy;&amp;ocy;&amp;mcy;&amp;ncy;&amp;ycy;&amp;khcy;, &amp;kcy;&amp;ocy;&amp;ncy;&amp;tcy;&amp;rcy;&amp;ocy;&amp;lcy;&amp;softcy;&amp;ncy;&amp;ycy;&amp;khcy; &amp;rcy;&amp;acy;&amp;bcy;&amp;ocy;&amp;tcy; &amp;ncy;&amp;acy; &amp;zcy;&amp;acy;&amp;kcy;&amp;acy;&amp;zcy; &amp;vcy; &amp;gcy;. &amp;Ucy;&amp;fcy;&amp;iecy;. &amp;Rcy;&amp;iecy;&amp;shcy;&amp;iecy;&amp;ncy;&amp;icy;&amp;iecy; &amp;zcy;&amp;acy;&amp;dcy;&amp;acy;&amp;chcy; &amp;pcy;&amp;ocy; &amp;khcy;&amp;icy;&amp;mcy;&amp;icy;&amp;icy;. &amp;Ocy;&amp;bcy;&amp;hardcy;&amp;yacy;&amp;vcy;&amp;lcy;&amp;iecy;&amp;ncy;&amp;icy;&amp;yacy; &amp;vcy; &amp;Ucy;&amp;fcy;&amp;iecy; &amp;Ncy;&amp;acy;&amp;ucy;&amp;kcy;&amp;acy;, &amp;ocy;&amp;bcy;&amp;rcy;&amp;acy;&amp;zcy;&amp;ocy;&amp;vcy;&amp;acy;&amp;ncy;&amp;icy;&amp;iecy;"/>
          <p:cNvPicPr>
            <a:picLocks noChangeAspect="1" noChangeArrowheads="1"/>
          </p:cNvPicPr>
          <p:nvPr/>
        </p:nvPicPr>
        <p:blipFill>
          <a:blip r:embed="rId2" cstate="print"/>
          <a:srcRect/>
          <a:stretch>
            <a:fillRect/>
          </a:stretch>
        </p:blipFill>
        <p:spPr bwMode="auto">
          <a:xfrm>
            <a:off x="0" y="0"/>
            <a:ext cx="1428728" cy="1871389"/>
          </a:xfrm>
          <a:prstGeom prst="rect">
            <a:avLst/>
          </a:prstGeom>
          <a:noFill/>
        </p:spPr>
      </p:pic>
    </p:spTree>
    <p:extLst>
      <p:ext uri="{BB962C8B-B14F-4D97-AF65-F5344CB8AC3E}">
        <p14:creationId xmlns:p14="http://schemas.microsoft.com/office/powerpoint/2010/main" val="383880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5"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836712"/>
            <a:ext cx="8712968" cy="5688632"/>
          </a:xfrm>
        </p:spPr>
        <p:txBody>
          <a:bodyPr>
            <a:normAutofit/>
          </a:bodyPr>
          <a:lstStyle/>
          <a:p>
            <a:pPr indent="228600" algn="just">
              <a:lnSpc>
                <a:spcPct val="150000"/>
              </a:lnSpc>
              <a:spcAft>
                <a:spcPts val="0"/>
              </a:spcAft>
            </a:pPr>
            <a:r>
              <a:rPr lang="ru-RU" sz="2800" dirty="0">
                <a:latin typeface="Times New Roman"/>
                <a:ea typeface="Times New Roman"/>
                <a:cs typeface="Times New Roman"/>
              </a:rPr>
              <a:t>Характеризуя </a:t>
            </a:r>
            <a:r>
              <a:rPr lang="ru-RU" sz="2800" i="1" dirty="0">
                <a:solidFill>
                  <a:srgbClr val="FFFF00"/>
                </a:solidFill>
                <a:latin typeface="Times New Roman"/>
                <a:ea typeface="Times New Roman"/>
                <a:cs typeface="Times New Roman"/>
              </a:rPr>
              <a:t>инструментальную</a:t>
            </a:r>
            <a:r>
              <a:rPr lang="ru-RU" sz="2800" dirty="0">
                <a:solidFill>
                  <a:srgbClr val="FFFF00"/>
                </a:solidFill>
                <a:latin typeface="Times New Roman"/>
                <a:ea typeface="Times New Roman"/>
                <a:cs typeface="Times New Roman"/>
              </a:rPr>
              <a:t> функцию</a:t>
            </a:r>
            <a:r>
              <a:rPr lang="ru-RU" sz="2800" dirty="0">
                <a:latin typeface="Times New Roman"/>
                <a:ea typeface="Times New Roman"/>
                <a:cs typeface="Times New Roman"/>
              </a:rPr>
              <a:t>, следует принять во внимание, что начальная школа является тем этапом, когда компьютер для ребенка перестает быть исключительно средством развлечения, а превращается в инструмент его предметной и творческой деятельности. В таком преобразовании ведущую роль играет систематическое использование </a:t>
            </a:r>
            <a:r>
              <a:rPr lang="ru-RU" sz="2800" dirty="0" smtClean="0">
                <a:latin typeface="Times New Roman"/>
                <a:ea typeface="Times New Roman"/>
                <a:cs typeface="Times New Roman"/>
              </a:rPr>
              <a:t>электронных </a:t>
            </a:r>
            <a:r>
              <a:rPr lang="ru-RU" sz="2800" dirty="0">
                <a:latin typeface="Times New Roman"/>
                <a:ea typeface="Times New Roman"/>
                <a:cs typeface="Times New Roman"/>
              </a:rPr>
              <a:t>образовательных ресурсов в школьном </a:t>
            </a:r>
            <a:r>
              <a:rPr lang="ru-RU" sz="2800" dirty="0" smtClean="0">
                <a:latin typeface="Times New Roman"/>
                <a:ea typeface="Times New Roman"/>
                <a:cs typeface="Times New Roman"/>
              </a:rPr>
              <a:t>обучении. </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400001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764704"/>
            <a:ext cx="8784976" cy="5760640"/>
          </a:xfrm>
        </p:spPr>
        <p:txBody>
          <a:bodyPr>
            <a:normAutofit/>
          </a:bodyPr>
          <a:lstStyle/>
          <a:p>
            <a:pPr algn="just"/>
            <a:r>
              <a:rPr lang="ru-RU" sz="2800" i="1" dirty="0">
                <a:solidFill>
                  <a:srgbClr val="FFFF00"/>
                </a:solidFill>
                <a:latin typeface="Times New Roman"/>
                <a:ea typeface="Times New Roman"/>
              </a:rPr>
              <a:t>Исследовательскую</a:t>
            </a:r>
            <a:r>
              <a:rPr lang="ru-RU" sz="2800" dirty="0">
                <a:latin typeface="Times New Roman"/>
                <a:ea typeface="Times New Roman"/>
              </a:rPr>
              <a:t> функцию электронных дидактических ресурсов мы понимаем как поддержку исследовательской деятельности школьника в компьютерной среде</a:t>
            </a:r>
            <a:r>
              <a:rPr lang="ru-RU" sz="2800" dirty="0" smtClean="0">
                <a:latin typeface="Times New Roman"/>
                <a:ea typeface="Times New Roman"/>
              </a:rPr>
              <a:t>.</a:t>
            </a:r>
          </a:p>
          <a:p>
            <a:pPr algn="just"/>
            <a:r>
              <a:rPr lang="ru-RU" sz="2800" dirty="0">
                <a:latin typeface="Times New Roman"/>
                <a:ea typeface="Times New Roman"/>
              </a:rPr>
              <a:t>Включение учащегося в исследовательскую деятельность вполне соответствует его возрастным потребностям, так как в этом возрасте еще сохраняется природная любознательность и любопытство ребенка, он много экспериментирует и открывает для себя правила и законы. Использование электронных дидактических ресурсов позволяет сохранить и развить любознательность школьника, его желание самостоятельно о чем-то узнать, в чем убедиться. </a:t>
            </a:r>
            <a:endParaRPr lang="ru-RU" dirty="0"/>
          </a:p>
        </p:txBody>
      </p:sp>
    </p:spTree>
    <p:extLst>
      <p:ext uri="{BB962C8B-B14F-4D97-AF65-F5344CB8AC3E}">
        <p14:creationId xmlns:p14="http://schemas.microsoft.com/office/powerpoint/2010/main" val="15068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908720"/>
            <a:ext cx="8640960" cy="5760640"/>
          </a:xfrm>
        </p:spPr>
        <p:txBody>
          <a:bodyPr>
            <a:normAutofit/>
          </a:bodyPr>
          <a:lstStyle/>
          <a:p>
            <a:pPr algn="just"/>
            <a:r>
              <a:rPr lang="ru-RU" sz="2800" i="1" dirty="0">
                <a:solidFill>
                  <a:srgbClr val="FFFF00"/>
                </a:solidFill>
                <a:latin typeface="Times New Roman"/>
                <a:ea typeface="Times New Roman"/>
              </a:rPr>
              <a:t>Мобилизационная</a:t>
            </a:r>
            <a:r>
              <a:rPr lang="ru-RU" sz="2800" dirty="0">
                <a:solidFill>
                  <a:srgbClr val="FFFF00"/>
                </a:solidFill>
                <a:latin typeface="Times New Roman"/>
                <a:ea typeface="Times New Roman"/>
              </a:rPr>
              <a:t> функция </a:t>
            </a:r>
            <a:r>
              <a:rPr lang="ru-RU" sz="2800" dirty="0">
                <a:latin typeface="Times New Roman"/>
                <a:ea typeface="Times New Roman"/>
              </a:rPr>
              <a:t>цифровых образовательных ресурсов заключается в создании условий, побуждающих школьника к активизации приобретенных знаний и их применения для разрешения проблемной ситуации, выбора способа действий или решения поставленной задачи. </a:t>
            </a:r>
            <a:endParaRPr lang="ru-RU" dirty="0"/>
          </a:p>
        </p:txBody>
      </p:sp>
    </p:spTree>
    <p:extLst>
      <p:ext uri="{BB962C8B-B14F-4D97-AF65-F5344CB8AC3E}">
        <p14:creationId xmlns:p14="http://schemas.microsoft.com/office/powerpoint/2010/main" val="81095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764704"/>
            <a:ext cx="8496944" cy="5760640"/>
          </a:xfrm>
        </p:spPr>
        <p:txBody>
          <a:bodyPr>
            <a:normAutofit fontScale="85000" lnSpcReduction="20000"/>
          </a:bodyPr>
          <a:lstStyle/>
          <a:p>
            <a:pPr algn="just">
              <a:lnSpc>
                <a:spcPct val="170000"/>
              </a:lnSpc>
            </a:pPr>
            <a:r>
              <a:rPr lang="ru-RU" sz="2800" dirty="0">
                <a:solidFill>
                  <a:srgbClr val="FFFF00"/>
                </a:solidFill>
                <a:latin typeface="Times New Roman"/>
                <a:ea typeface="Times New Roman"/>
              </a:rPr>
              <a:t>Функция </a:t>
            </a:r>
            <a:r>
              <a:rPr lang="ru-RU" sz="2800" i="1" dirty="0">
                <a:solidFill>
                  <a:srgbClr val="FFFF00"/>
                </a:solidFill>
                <a:latin typeface="Times New Roman"/>
                <a:ea typeface="Times New Roman"/>
              </a:rPr>
              <a:t>формирования целостного мировоззрения </a:t>
            </a:r>
            <a:r>
              <a:rPr lang="ru-RU" sz="2800" dirty="0">
                <a:latin typeface="Times New Roman"/>
                <a:ea typeface="Times New Roman"/>
              </a:rPr>
              <a:t>занимает отдельное место в рассматриваемой группе функций. </a:t>
            </a:r>
            <a:endParaRPr lang="ru-RU" sz="2800" dirty="0" smtClean="0">
              <a:latin typeface="Times New Roman"/>
              <a:ea typeface="Times New Roman"/>
            </a:endParaRPr>
          </a:p>
          <a:p>
            <a:pPr algn="just">
              <a:lnSpc>
                <a:spcPct val="170000"/>
              </a:lnSpc>
              <a:spcAft>
                <a:spcPts val="0"/>
              </a:spcAft>
            </a:pPr>
            <a:r>
              <a:rPr lang="ru-RU" sz="2800" dirty="0">
                <a:latin typeface="Times New Roman"/>
                <a:ea typeface="Times New Roman"/>
                <a:cs typeface="Times New Roman"/>
              </a:rPr>
              <a:t>Формированию целостного мировоззрения учащегося в процессе использования электронных дидактических ресурсов способствует то, что современные цифровые технологии способны создать на экране компьютера реалистичное отображение изучаемых объектов, обеспечивая их визуальное, аудиальное и даже тактильное восприятие ребенком, тем самым предоставляя ему возможность получить ощущение соприкосновения с окружающим миром.</a:t>
            </a:r>
            <a:endParaRPr lang="ru-RU" sz="2000" dirty="0">
              <a:latin typeface="Calibri"/>
              <a:ea typeface="Calibri"/>
              <a:cs typeface="Times New Roman"/>
            </a:endParaRPr>
          </a:p>
          <a:p>
            <a:pPr algn="just"/>
            <a:endParaRPr lang="ru-RU" dirty="0"/>
          </a:p>
        </p:txBody>
      </p:sp>
    </p:spTree>
    <p:extLst>
      <p:ext uri="{BB962C8B-B14F-4D97-AF65-F5344CB8AC3E}">
        <p14:creationId xmlns:p14="http://schemas.microsoft.com/office/powerpoint/2010/main" val="16753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Спасибо за внимание!</a:t>
            </a:r>
            <a:endParaRPr lang="ru-RU" dirty="0"/>
          </a:p>
        </p:txBody>
      </p:sp>
      <p:pic>
        <p:nvPicPr>
          <p:cNvPr id="3" name="Рисунок 2" descr="в2.gif"/>
          <p:cNvPicPr>
            <a:picLocks noChangeAspect="1"/>
          </p:cNvPicPr>
          <p:nvPr/>
        </p:nvPicPr>
        <p:blipFill>
          <a:blip r:embed="rId2" cstate="print"/>
          <a:stretch>
            <a:fillRect/>
          </a:stretch>
        </p:blipFill>
        <p:spPr>
          <a:xfrm>
            <a:off x="-142908" y="3143248"/>
            <a:ext cx="2952751" cy="3714752"/>
          </a:xfrm>
          <a:prstGeom prst="rect">
            <a:avLst/>
          </a:prstGeom>
        </p:spPr>
      </p:pic>
    </p:spTree>
    <p:extLst>
      <p:ext uri="{BB962C8B-B14F-4D97-AF65-F5344CB8AC3E}">
        <p14:creationId xmlns:p14="http://schemas.microsoft.com/office/powerpoint/2010/main" val="17702756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908720"/>
            <a:ext cx="7851648" cy="1828800"/>
          </a:xfrm>
        </p:spPr>
        <p:txBody>
          <a:bodyPr>
            <a:normAutofit/>
          </a:bodyPr>
          <a:lstStyle/>
          <a:p>
            <a:r>
              <a:rPr lang="ru-RU" sz="4800" dirty="0">
                <a:effectLst/>
                <a:latin typeface="Times New Roman"/>
                <a:ea typeface="Times New Roman"/>
              </a:rPr>
              <a:t>Информационная образовательная среда </a:t>
            </a:r>
            <a:r>
              <a:rPr lang="ru-RU" sz="4800" dirty="0" smtClean="0">
                <a:effectLst/>
                <a:latin typeface="Times New Roman"/>
                <a:ea typeface="Times New Roman"/>
              </a:rPr>
              <a:t>-</a:t>
            </a:r>
            <a:endParaRPr lang="ru-RU" sz="4800" dirty="0"/>
          </a:p>
        </p:txBody>
      </p:sp>
      <p:sp>
        <p:nvSpPr>
          <p:cNvPr id="3" name="Подзаголовок 2"/>
          <p:cNvSpPr>
            <a:spLocks noGrp="1"/>
          </p:cNvSpPr>
          <p:nvPr>
            <p:ph type="subTitle" idx="1"/>
          </p:nvPr>
        </p:nvSpPr>
        <p:spPr>
          <a:xfrm>
            <a:off x="179512" y="2708920"/>
            <a:ext cx="7854696" cy="1752600"/>
          </a:xfrm>
        </p:spPr>
        <p:txBody>
          <a:bodyPr>
            <a:noAutofit/>
          </a:bodyPr>
          <a:lstStyle/>
          <a:p>
            <a:pPr algn="just"/>
            <a:r>
              <a:rPr lang="ru-RU" sz="3600" dirty="0">
                <a:latin typeface="Times New Roman"/>
                <a:ea typeface="Times New Roman"/>
              </a:rPr>
              <a:t>это система инструментальных средств и ресурсов, обеспечивающих условия для реализации образовательной деятельности на основе информационно-коммуникационных технологий. </a:t>
            </a:r>
            <a:endParaRPr lang="ru-RU" sz="3600" dirty="0"/>
          </a:p>
        </p:txBody>
      </p:sp>
      <p:pic>
        <p:nvPicPr>
          <p:cNvPr id="5" name="Рисунок 4" descr="69490770_07.png"/>
          <p:cNvPicPr/>
          <p:nvPr/>
        </p:nvPicPr>
        <p:blipFill>
          <a:blip r:embed="rId2" cstate="print"/>
          <a:stretch>
            <a:fillRect/>
          </a:stretch>
        </p:blipFill>
        <p:spPr>
          <a:xfrm>
            <a:off x="6500826" y="4929198"/>
            <a:ext cx="2387528" cy="1928802"/>
          </a:xfrm>
          <a:prstGeom prst="rect">
            <a:avLst/>
          </a:prstGeom>
        </p:spPr>
      </p:pic>
    </p:spTree>
    <p:extLst>
      <p:ext uri="{BB962C8B-B14F-4D97-AF65-F5344CB8AC3E}">
        <p14:creationId xmlns:p14="http://schemas.microsoft.com/office/powerpoint/2010/main" val="34756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908720"/>
            <a:ext cx="7851648" cy="1828800"/>
          </a:xfrm>
        </p:spPr>
        <p:txBody>
          <a:bodyPr>
            <a:noAutofit/>
          </a:bodyPr>
          <a:lstStyle/>
          <a:p>
            <a:pPr indent="449580">
              <a:spcAft>
                <a:spcPts val="0"/>
              </a:spcAft>
            </a:pPr>
            <a:r>
              <a:rPr lang="ru-RU" sz="4800" dirty="0">
                <a:effectLst/>
                <a:latin typeface="Times New Roman"/>
                <a:ea typeface="Calibri"/>
              </a:rPr>
              <a:t>Уроки с использованием компьютерных технологий позволяют сделать их более </a:t>
            </a:r>
            <a:endParaRPr lang="ru-RU" sz="4800" dirty="0">
              <a:effectLst/>
              <a:ea typeface="Calibri"/>
              <a:cs typeface="Times New Roman"/>
            </a:endParaRPr>
          </a:p>
        </p:txBody>
      </p:sp>
      <p:sp>
        <p:nvSpPr>
          <p:cNvPr id="4" name="Подзаголовок 3"/>
          <p:cNvSpPr>
            <a:spLocks noGrp="1"/>
          </p:cNvSpPr>
          <p:nvPr>
            <p:ph type="subTitle" idx="1"/>
          </p:nvPr>
        </p:nvSpPr>
        <p:spPr>
          <a:xfrm>
            <a:off x="251520" y="2780928"/>
            <a:ext cx="7854696" cy="1752600"/>
          </a:xfrm>
        </p:spPr>
        <p:txBody>
          <a:bodyPr>
            <a:normAutofit fontScale="25000" lnSpcReduction="20000"/>
          </a:bodyPr>
          <a:lstStyle/>
          <a:p>
            <a:pPr algn="l"/>
            <a:r>
              <a:rPr lang="ru-RU" sz="21600" dirty="0">
                <a:latin typeface="Times New Roman"/>
                <a:ea typeface="Calibri"/>
              </a:rPr>
              <a:t>и</a:t>
            </a:r>
            <a:r>
              <a:rPr lang="ru-RU" sz="21600" dirty="0" smtClean="0">
                <a:latin typeface="Times New Roman"/>
                <a:ea typeface="Calibri"/>
              </a:rPr>
              <a:t>нтересными</a:t>
            </a:r>
          </a:p>
          <a:p>
            <a:pPr algn="l"/>
            <a:r>
              <a:rPr lang="ru-RU" sz="21600" dirty="0">
                <a:latin typeface="Times New Roman"/>
                <a:ea typeface="Calibri"/>
              </a:rPr>
              <a:t>п</a:t>
            </a:r>
            <a:r>
              <a:rPr lang="ru-RU" sz="21600" dirty="0" smtClean="0">
                <a:latin typeface="Times New Roman"/>
                <a:ea typeface="Calibri"/>
              </a:rPr>
              <a:t>родуманными</a:t>
            </a:r>
          </a:p>
          <a:p>
            <a:pPr algn="l"/>
            <a:r>
              <a:rPr lang="ru-RU" sz="21600" dirty="0">
                <a:latin typeface="Times New Roman"/>
                <a:ea typeface="Calibri"/>
              </a:rPr>
              <a:t>м</a:t>
            </a:r>
            <a:r>
              <a:rPr lang="ru-RU" sz="21600" dirty="0" smtClean="0">
                <a:latin typeface="Times New Roman"/>
                <a:ea typeface="Calibri"/>
              </a:rPr>
              <a:t>обильными</a:t>
            </a:r>
          </a:p>
          <a:p>
            <a:pPr algn="l"/>
            <a:endParaRPr lang="ru-RU" dirty="0"/>
          </a:p>
        </p:txBody>
      </p:sp>
      <p:pic>
        <p:nvPicPr>
          <p:cNvPr id="5" name="Рисунок 4" descr="&amp;Ocy;&amp;bcy;&amp;rcy;&amp;acy;&amp;zcy;&amp;tscy;&amp;ycy; &amp;pcy;&amp;rcy;&amp;iecy;&amp;zcy;&amp;iecy;&amp;ncy;&amp;tcy;&amp;acy;&amp;tscy;&amp;icy;&amp;jcy; &amp;scy;&amp;kcy;&amp;acy;&amp;chcy;&amp;acy;&amp;tcy;&amp;softcy;"/>
          <p:cNvPicPr/>
          <p:nvPr/>
        </p:nvPicPr>
        <p:blipFill>
          <a:blip r:embed="rId2"/>
          <a:srcRect/>
          <a:stretch>
            <a:fillRect/>
          </a:stretch>
        </p:blipFill>
        <p:spPr bwMode="auto">
          <a:xfrm>
            <a:off x="5345925" y="4074214"/>
            <a:ext cx="3798075" cy="2783786"/>
          </a:xfrm>
          <a:prstGeom prst="rect">
            <a:avLst/>
          </a:prstGeom>
          <a:noFill/>
          <a:ln w="9525">
            <a:noFill/>
            <a:miter lim="800000"/>
            <a:headEnd/>
            <a:tailEnd/>
          </a:ln>
        </p:spPr>
      </p:pic>
    </p:spTree>
    <p:extLst>
      <p:ext uri="{BB962C8B-B14F-4D97-AF65-F5344CB8AC3E}">
        <p14:creationId xmlns:p14="http://schemas.microsoft.com/office/powerpoint/2010/main" val="35989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80">
                                          <p:stCondLst>
                                            <p:cond delay="0"/>
                                          </p:stCondLst>
                                        </p:cTn>
                                        <p:tgtEl>
                                          <p:spTgt spid="4">
                                            <p:txEl>
                                              <p:pRg st="1" end="1"/>
                                            </p:txEl>
                                          </p:spTgt>
                                        </p:tgtEl>
                                      </p:cBhvr>
                                    </p:animEffect>
                                    <p:anim calcmode="lin" valueType="num">
                                      <p:cBhvr>
                                        <p:cTn id="33"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xEl>
                                              <p:pRg st="1" end="1"/>
                                            </p:txEl>
                                          </p:spTgt>
                                        </p:tgtEl>
                                      </p:cBhvr>
                                      <p:to x="100000" y="60000"/>
                                    </p:animScale>
                                    <p:animScale>
                                      <p:cBhvr>
                                        <p:cTn id="39" dur="166" decel="50000">
                                          <p:stCondLst>
                                            <p:cond delay="676"/>
                                          </p:stCondLst>
                                        </p:cTn>
                                        <p:tgtEl>
                                          <p:spTgt spid="4">
                                            <p:txEl>
                                              <p:pRg st="1" end="1"/>
                                            </p:txEl>
                                          </p:spTgt>
                                        </p:tgtEl>
                                      </p:cBhvr>
                                      <p:to x="100000" y="100000"/>
                                    </p:animScale>
                                    <p:animScale>
                                      <p:cBhvr>
                                        <p:cTn id="40" dur="26">
                                          <p:stCondLst>
                                            <p:cond delay="1312"/>
                                          </p:stCondLst>
                                        </p:cTn>
                                        <p:tgtEl>
                                          <p:spTgt spid="4">
                                            <p:txEl>
                                              <p:pRg st="1" end="1"/>
                                            </p:txEl>
                                          </p:spTgt>
                                        </p:tgtEl>
                                      </p:cBhvr>
                                      <p:to x="100000" y="80000"/>
                                    </p:animScale>
                                    <p:animScale>
                                      <p:cBhvr>
                                        <p:cTn id="41" dur="166" decel="50000">
                                          <p:stCondLst>
                                            <p:cond delay="1338"/>
                                          </p:stCondLst>
                                        </p:cTn>
                                        <p:tgtEl>
                                          <p:spTgt spid="4">
                                            <p:txEl>
                                              <p:pRg st="1" end="1"/>
                                            </p:txEl>
                                          </p:spTgt>
                                        </p:tgtEl>
                                      </p:cBhvr>
                                      <p:to x="100000" y="100000"/>
                                    </p:animScale>
                                    <p:animScale>
                                      <p:cBhvr>
                                        <p:cTn id="42" dur="26">
                                          <p:stCondLst>
                                            <p:cond delay="1642"/>
                                          </p:stCondLst>
                                        </p:cTn>
                                        <p:tgtEl>
                                          <p:spTgt spid="4">
                                            <p:txEl>
                                              <p:pRg st="1" end="1"/>
                                            </p:txEl>
                                          </p:spTgt>
                                        </p:tgtEl>
                                      </p:cBhvr>
                                      <p:to x="100000" y="90000"/>
                                    </p:animScale>
                                    <p:animScale>
                                      <p:cBhvr>
                                        <p:cTn id="43" dur="166" decel="50000">
                                          <p:stCondLst>
                                            <p:cond delay="1668"/>
                                          </p:stCondLst>
                                        </p:cTn>
                                        <p:tgtEl>
                                          <p:spTgt spid="4">
                                            <p:txEl>
                                              <p:pRg st="1" end="1"/>
                                            </p:txEl>
                                          </p:spTgt>
                                        </p:tgtEl>
                                      </p:cBhvr>
                                      <p:to x="100000" y="100000"/>
                                    </p:animScale>
                                    <p:animScale>
                                      <p:cBhvr>
                                        <p:cTn id="44" dur="26">
                                          <p:stCondLst>
                                            <p:cond delay="1808"/>
                                          </p:stCondLst>
                                        </p:cTn>
                                        <p:tgtEl>
                                          <p:spTgt spid="4">
                                            <p:txEl>
                                              <p:pRg st="1" end="1"/>
                                            </p:txEl>
                                          </p:spTgt>
                                        </p:tgtEl>
                                      </p:cBhvr>
                                      <p:to x="100000" y="95000"/>
                                    </p:animScale>
                                    <p:animScale>
                                      <p:cBhvr>
                                        <p:cTn id="45" dur="166" decel="50000">
                                          <p:stCondLst>
                                            <p:cond delay="1834"/>
                                          </p:stCondLst>
                                        </p:cTn>
                                        <p:tgtEl>
                                          <p:spTgt spid="4">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wipe(down)">
                                      <p:cBhvr>
                                        <p:cTn id="50" dur="580">
                                          <p:stCondLst>
                                            <p:cond delay="0"/>
                                          </p:stCondLst>
                                        </p:cTn>
                                        <p:tgtEl>
                                          <p:spTgt spid="4">
                                            <p:txEl>
                                              <p:pRg st="2" end="2"/>
                                            </p:txEl>
                                          </p:spTgt>
                                        </p:tgtEl>
                                      </p:cBhvr>
                                    </p:animEffect>
                                    <p:anim calcmode="lin" valueType="num">
                                      <p:cBhvr>
                                        <p:cTn id="51"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4">
                                            <p:txEl>
                                              <p:pRg st="2" end="2"/>
                                            </p:txEl>
                                          </p:spTgt>
                                        </p:tgtEl>
                                      </p:cBhvr>
                                      <p:to x="100000" y="60000"/>
                                    </p:animScale>
                                    <p:animScale>
                                      <p:cBhvr>
                                        <p:cTn id="57" dur="166" decel="50000">
                                          <p:stCondLst>
                                            <p:cond delay="676"/>
                                          </p:stCondLst>
                                        </p:cTn>
                                        <p:tgtEl>
                                          <p:spTgt spid="4">
                                            <p:txEl>
                                              <p:pRg st="2" end="2"/>
                                            </p:txEl>
                                          </p:spTgt>
                                        </p:tgtEl>
                                      </p:cBhvr>
                                      <p:to x="100000" y="100000"/>
                                    </p:animScale>
                                    <p:animScale>
                                      <p:cBhvr>
                                        <p:cTn id="58" dur="26">
                                          <p:stCondLst>
                                            <p:cond delay="1312"/>
                                          </p:stCondLst>
                                        </p:cTn>
                                        <p:tgtEl>
                                          <p:spTgt spid="4">
                                            <p:txEl>
                                              <p:pRg st="2" end="2"/>
                                            </p:txEl>
                                          </p:spTgt>
                                        </p:tgtEl>
                                      </p:cBhvr>
                                      <p:to x="100000" y="80000"/>
                                    </p:animScale>
                                    <p:animScale>
                                      <p:cBhvr>
                                        <p:cTn id="59" dur="166" decel="50000">
                                          <p:stCondLst>
                                            <p:cond delay="1338"/>
                                          </p:stCondLst>
                                        </p:cTn>
                                        <p:tgtEl>
                                          <p:spTgt spid="4">
                                            <p:txEl>
                                              <p:pRg st="2" end="2"/>
                                            </p:txEl>
                                          </p:spTgt>
                                        </p:tgtEl>
                                      </p:cBhvr>
                                      <p:to x="100000" y="100000"/>
                                    </p:animScale>
                                    <p:animScale>
                                      <p:cBhvr>
                                        <p:cTn id="60" dur="26">
                                          <p:stCondLst>
                                            <p:cond delay="1642"/>
                                          </p:stCondLst>
                                        </p:cTn>
                                        <p:tgtEl>
                                          <p:spTgt spid="4">
                                            <p:txEl>
                                              <p:pRg st="2" end="2"/>
                                            </p:txEl>
                                          </p:spTgt>
                                        </p:tgtEl>
                                      </p:cBhvr>
                                      <p:to x="100000" y="90000"/>
                                    </p:animScale>
                                    <p:animScale>
                                      <p:cBhvr>
                                        <p:cTn id="61" dur="166" decel="50000">
                                          <p:stCondLst>
                                            <p:cond delay="1668"/>
                                          </p:stCondLst>
                                        </p:cTn>
                                        <p:tgtEl>
                                          <p:spTgt spid="4">
                                            <p:txEl>
                                              <p:pRg st="2" end="2"/>
                                            </p:txEl>
                                          </p:spTgt>
                                        </p:tgtEl>
                                      </p:cBhvr>
                                      <p:to x="100000" y="100000"/>
                                    </p:animScale>
                                    <p:animScale>
                                      <p:cBhvr>
                                        <p:cTn id="62" dur="26">
                                          <p:stCondLst>
                                            <p:cond delay="1808"/>
                                          </p:stCondLst>
                                        </p:cTn>
                                        <p:tgtEl>
                                          <p:spTgt spid="4">
                                            <p:txEl>
                                              <p:pRg st="2" end="2"/>
                                            </p:txEl>
                                          </p:spTgt>
                                        </p:tgtEl>
                                      </p:cBhvr>
                                      <p:to x="100000" y="95000"/>
                                    </p:animScale>
                                    <p:animScale>
                                      <p:cBhvr>
                                        <p:cTn id="63"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620688"/>
            <a:ext cx="7851648" cy="1828800"/>
          </a:xfrm>
        </p:spPr>
        <p:txBody>
          <a:bodyPr>
            <a:noAutofit/>
          </a:bodyPr>
          <a:lstStyle/>
          <a:p>
            <a:pPr algn="ctr">
              <a:spcBef>
                <a:spcPts val="2400"/>
              </a:spcBef>
              <a:spcAft>
                <a:spcPts val="1200"/>
              </a:spcAft>
            </a:pPr>
            <a:r>
              <a:rPr lang="ru-RU" sz="3600" dirty="0" smtClean="0">
                <a:effectLst/>
                <a:latin typeface="Times New Roman"/>
                <a:ea typeface="Times New Roman"/>
                <a:cs typeface="Times New Roman"/>
              </a:rPr>
              <a:t>Функции </a:t>
            </a:r>
            <a:r>
              <a:rPr lang="ru-RU" sz="3600" dirty="0">
                <a:effectLst/>
                <a:latin typeface="Times New Roman"/>
                <a:ea typeface="Times New Roman"/>
                <a:cs typeface="Times New Roman"/>
              </a:rPr>
              <a:t>электронных образовательных ресурсов</a:t>
            </a:r>
            <a:r>
              <a:rPr lang="ru-RU" sz="3600" dirty="0">
                <a:effectLst/>
                <a:ea typeface="Calibri"/>
                <a:cs typeface="Times New Roman"/>
              </a:rPr>
              <a:t/>
            </a:r>
            <a:br>
              <a:rPr lang="ru-RU" sz="3600" dirty="0">
                <a:effectLst/>
                <a:ea typeface="Calibri"/>
                <a:cs typeface="Times New Roman"/>
              </a:rPr>
            </a:br>
            <a:endParaRPr lang="ru-RU" sz="3600" dirty="0"/>
          </a:p>
        </p:txBody>
      </p:sp>
      <p:sp>
        <p:nvSpPr>
          <p:cNvPr id="4" name="Стрелка вниз 3"/>
          <p:cNvSpPr/>
          <p:nvPr/>
        </p:nvSpPr>
        <p:spPr>
          <a:xfrm rot="2382100">
            <a:off x="965988" y="1865955"/>
            <a:ext cx="484632" cy="97840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dirty="0"/>
          </a:p>
        </p:txBody>
      </p:sp>
      <p:sp>
        <p:nvSpPr>
          <p:cNvPr id="8" name="Стрелка вниз 7"/>
          <p:cNvSpPr/>
          <p:nvPr/>
        </p:nvSpPr>
        <p:spPr>
          <a:xfrm>
            <a:off x="3275856" y="2015667"/>
            <a:ext cx="484632" cy="97840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dirty="0"/>
          </a:p>
        </p:txBody>
      </p:sp>
      <p:sp>
        <p:nvSpPr>
          <p:cNvPr id="9" name="Стрелка вниз 8"/>
          <p:cNvSpPr/>
          <p:nvPr/>
        </p:nvSpPr>
        <p:spPr>
          <a:xfrm>
            <a:off x="5436096" y="2015667"/>
            <a:ext cx="484632" cy="97840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dirty="0"/>
          </a:p>
        </p:txBody>
      </p:sp>
      <p:sp>
        <p:nvSpPr>
          <p:cNvPr id="10" name="Стрелка вниз 9"/>
          <p:cNvSpPr/>
          <p:nvPr/>
        </p:nvSpPr>
        <p:spPr>
          <a:xfrm rot="19332805">
            <a:off x="7557236" y="1890598"/>
            <a:ext cx="484632" cy="978408"/>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dirty="0"/>
          </a:p>
        </p:txBody>
      </p:sp>
      <p:sp>
        <p:nvSpPr>
          <p:cNvPr id="11" name="Скругленный прямоугольник 10"/>
          <p:cNvSpPr/>
          <p:nvPr/>
        </p:nvSpPr>
        <p:spPr>
          <a:xfrm>
            <a:off x="177356" y="3178548"/>
            <a:ext cx="2016224" cy="241069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ru-RU" sz="1600" b="1" dirty="0" smtClean="0">
                <a:latin typeface="Times New Roman"/>
                <a:ea typeface="Times New Roman"/>
              </a:rPr>
              <a:t>Ориентирован-</a:t>
            </a:r>
          </a:p>
          <a:p>
            <a:r>
              <a:rPr lang="ru-RU" sz="1600" b="1" dirty="0" err="1" smtClean="0">
                <a:latin typeface="Times New Roman"/>
                <a:ea typeface="Times New Roman"/>
              </a:rPr>
              <a:t>ные</a:t>
            </a:r>
            <a:r>
              <a:rPr lang="ru-RU" sz="1600" b="1" dirty="0" smtClean="0">
                <a:latin typeface="Times New Roman"/>
                <a:ea typeface="Times New Roman"/>
              </a:rPr>
              <a:t> </a:t>
            </a:r>
            <a:r>
              <a:rPr lang="ru-RU" sz="1600" b="1" dirty="0">
                <a:latin typeface="Times New Roman"/>
                <a:ea typeface="Times New Roman"/>
              </a:rPr>
              <a:t>на формирование положительного отношения ребенка к процессу и результату </a:t>
            </a:r>
            <a:r>
              <a:rPr lang="ru-RU" sz="1600" b="1" dirty="0" smtClean="0">
                <a:latin typeface="Times New Roman"/>
                <a:ea typeface="Times New Roman"/>
              </a:rPr>
              <a:t>обучения.</a:t>
            </a:r>
            <a:endParaRPr lang="ru-RU" sz="1600" dirty="0"/>
          </a:p>
        </p:txBody>
      </p:sp>
      <p:sp>
        <p:nvSpPr>
          <p:cNvPr id="12" name="Скругленный прямоугольник 11"/>
          <p:cNvSpPr/>
          <p:nvPr/>
        </p:nvSpPr>
        <p:spPr>
          <a:xfrm>
            <a:off x="2510060" y="3132080"/>
            <a:ext cx="2016224" cy="245715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ru-RU" b="1" dirty="0" smtClean="0">
                <a:latin typeface="Times New Roman"/>
                <a:ea typeface="Times New Roman"/>
              </a:rPr>
              <a:t>Способствую-</a:t>
            </a:r>
          </a:p>
          <a:p>
            <a:r>
              <a:rPr lang="ru-RU" b="1" dirty="0" err="1" smtClean="0">
                <a:latin typeface="Times New Roman"/>
                <a:ea typeface="Times New Roman"/>
              </a:rPr>
              <a:t>щие</a:t>
            </a:r>
            <a:r>
              <a:rPr lang="ru-RU" b="1" dirty="0" smtClean="0">
                <a:latin typeface="Times New Roman"/>
                <a:ea typeface="Times New Roman"/>
              </a:rPr>
              <a:t> </a:t>
            </a:r>
            <a:r>
              <a:rPr lang="ru-RU" b="1" dirty="0">
                <a:latin typeface="Times New Roman"/>
                <a:ea typeface="Times New Roman"/>
              </a:rPr>
              <a:t>усвоению содержания </a:t>
            </a:r>
            <a:r>
              <a:rPr lang="ru-RU" b="1" dirty="0" smtClean="0">
                <a:latin typeface="Times New Roman"/>
                <a:ea typeface="Times New Roman"/>
              </a:rPr>
              <a:t>обучения.</a:t>
            </a:r>
            <a:endParaRPr lang="ru-RU" dirty="0"/>
          </a:p>
        </p:txBody>
      </p:sp>
      <p:sp>
        <p:nvSpPr>
          <p:cNvPr id="13" name="Скругленный прямоугольник 12"/>
          <p:cNvSpPr/>
          <p:nvPr/>
        </p:nvSpPr>
        <p:spPr>
          <a:xfrm>
            <a:off x="4670300" y="3178548"/>
            <a:ext cx="2016224" cy="241069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ru-RU" b="1" dirty="0" smtClean="0">
                <a:latin typeface="Times New Roman"/>
                <a:ea typeface="Times New Roman"/>
              </a:rPr>
              <a:t>Направленные</a:t>
            </a:r>
          </a:p>
          <a:p>
            <a:r>
              <a:rPr lang="ru-RU" b="1" dirty="0" smtClean="0">
                <a:latin typeface="Times New Roman"/>
                <a:ea typeface="Times New Roman"/>
              </a:rPr>
              <a:t> </a:t>
            </a:r>
            <a:r>
              <a:rPr lang="ru-RU" b="1" dirty="0">
                <a:latin typeface="Times New Roman"/>
                <a:ea typeface="Times New Roman"/>
              </a:rPr>
              <a:t>на оптимизацию учебного </a:t>
            </a:r>
            <a:r>
              <a:rPr lang="ru-RU" b="1" dirty="0" smtClean="0">
                <a:latin typeface="Times New Roman"/>
                <a:ea typeface="Times New Roman"/>
              </a:rPr>
              <a:t>процесса.</a:t>
            </a:r>
            <a:endParaRPr lang="ru-RU" dirty="0"/>
          </a:p>
        </p:txBody>
      </p:sp>
      <p:sp>
        <p:nvSpPr>
          <p:cNvPr id="14" name="Скругленный прямоугольник 13"/>
          <p:cNvSpPr/>
          <p:nvPr/>
        </p:nvSpPr>
        <p:spPr>
          <a:xfrm>
            <a:off x="6981756" y="3150840"/>
            <a:ext cx="2016224" cy="24384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ru-RU" b="1" dirty="0" smtClean="0">
                <a:latin typeface="Times New Roman"/>
                <a:ea typeface="Times New Roman"/>
              </a:rPr>
              <a:t>Содействую-</a:t>
            </a:r>
            <a:r>
              <a:rPr lang="ru-RU" b="1" dirty="0" err="1" smtClean="0">
                <a:latin typeface="Times New Roman"/>
                <a:ea typeface="Times New Roman"/>
              </a:rPr>
              <a:t>щие</a:t>
            </a:r>
            <a:endParaRPr lang="ru-RU" b="1" dirty="0" smtClean="0">
              <a:latin typeface="Times New Roman"/>
              <a:ea typeface="Times New Roman"/>
            </a:endParaRPr>
          </a:p>
          <a:p>
            <a:r>
              <a:rPr lang="ru-RU" b="1" dirty="0" smtClean="0">
                <a:latin typeface="Times New Roman"/>
                <a:ea typeface="Times New Roman"/>
              </a:rPr>
              <a:t> успешности </a:t>
            </a:r>
            <a:r>
              <a:rPr lang="ru-RU" b="1" dirty="0">
                <a:latin typeface="Times New Roman"/>
                <a:ea typeface="Times New Roman"/>
              </a:rPr>
              <a:t>дальнейшего обучения </a:t>
            </a:r>
            <a:r>
              <a:rPr lang="ru-RU" b="1" dirty="0" smtClean="0">
                <a:latin typeface="Times New Roman"/>
                <a:ea typeface="Times New Roman"/>
              </a:rPr>
              <a:t>школьника.</a:t>
            </a:r>
            <a:endParaRPr lang="ru-RU" dirty="0"/>
          </a:p>
        </p:txBody>
      </p:sp>
    </p:spTree>
    <p:extLst>
      <p:ext uri="{BB962C8B-B14F-4D97-AF65-F5344CB8AC3E}">
        <p14:creationId xmlns:p14="http://schemas.microsoft.com/office/powerpoint/2010/main" val="182888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randombar(horizont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908720"/>
            <a:ext cx="7851648" cy="1828800"/>
          </a:xfrm>
        </p:spPr>
        <p:txBody>
          <a:bodyPr>
            <a:noAutofit/>
          </a:bodyPr>
          <a:lstStyle/>
          <a:p>
            <a:r>
              <a:rPr lang="ru-RU" sz="3600" dirty="0" smtClean="0">
                <a:effectLst/>
                <a:latin typeface="Times New Roman"/>
                <a:ea typeface="Times New Roman"/>
              </a:rPr>
              <a:t>Функции</a:t>
            </a:r>
            <a:r>
              <a:rPr lang="ru-RU" sz="3600" dirty="0">
                <a:effectLst/>
                <a:latin typeface="Times New Roman"/>
                <a:ea typeface="Times New Roman"/>
              </a:rPr>
              <a:t>, ориентированные на формирование положительного отношения ребенка к процессу и результату обучения</a:t>
            </a:r>
            <a:endParaRPr lang="ru-RU" sz="3600" dirty="0"/>
          </a:p>
        </p:txBody>
      </p:sp>
      <p:sp>
        <p:nvSpPr>
          <p:cNvPr id="3" name="Подзаголовок 2"/>
          <p:cNvSpPr>
            <a:spLocks noGrp="1"/>
          </p:cNvSpPr>
          <p:nvPr>
            <p:ph type="subTitle" idx="1"/>
          </p:nvPr>
        </p:nvSpPr>
        <p:spPr>
          <a:xfrm>
            <a:off x="251520" y="2780928"/>
            <a:ext cx="7854696" cy="1752600"/>
          </a:xfrm>
        </p:spPr>
        <p:txBody>
          <a:bodyPr>
            <a:noAutofit/>
          </a:bodyPr>
          <a:lstStyle/>
          <a:p>
            <a:pPr algn="just">
              <a:lnSpc>
                <a:spcPct val="150000"/>
              </a:lnSpc>
              <a:spcAft>
                <a:spcPts val="0"/>
              </a:spcAft>
            </a:pPr>
            <a:r>
              <a:rPr lang="ru-RU" sz="2400" dirty="0">
                <a:latin typeface="Times New Roman"/>
                <a:ea typeface="Times New Roman"/>
                <a:cs typeface="Times New Roman"/>
              </a:rPr>
              <a:t>• развития собственных мотивов школьника к выполнению учебных действий,</a:t>
            </a:r>
            <a:endParaRPr lang="ru-RU" sz="24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отслеживание и одобрение успешных действий ученика,</a:t>
            </a:r>
            <a:endParaRPr lang="ru-RU" sz="24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создание благоприятного эмоционального фона для учебной деятельности,</a:t>
            </a:r>
            <a:endParaRPr lang="ru-RU" sz="2400" dirty="0">
              <a:latin typeface="Calibri"/>
              <a:ea typeface="Calibri"/>
              <a:cs typeface="Times New Roman"/>
            </a:endParaRPr>
          </a:p>
          <a:p>
            <a:pPr algn="just">
              <a:lnSpc>
                <a:spcPct val="150000"/>
              </a:lnSpc>
              <a:spcAft>
                <a:spcPts val="0"/>
              </a:spcAft>
            </a:pPr>
            <a:r>
              <a:rPr lang="ru-RU" sz="2400" dirty="0">
                <a:latin typeface="Times New Roman"/>
                <a:ea typeface="Times New Roman"/>
                <a:cs typeface="Times New Roman"/>
              </a:rPr>
              <a:t>• реализации связи содержания обучения с жизнью.</a:t>
            </a:r>
            <a:endParaRPr lang="ru-RU" sz="2400" dirty="0">
              <a:latin typeface="Calibri"/>
              <a:ea typeface="Calibri"/>
              <a:cs typeface="Times New Roman"/>
            </a:endParaRPr>
          </a:p>
          <a:p>
            <a:endParaRPr lang="ru-RU" sz="2400" dirty="0"/>
          </a:p>
        </p:txBody>
      </p:sp>
      <p:pic>
        <p:nvPicPr>
          <p:cNvPr id="27650" name="Picture 2" descr="&amp;Vcy;&amp;ycy;&amp;pcy;&amp;ocy;&amp;lcy;&amp;ncy;&amp;iecy;&amp;ncy;&amp;icy;&amp;iecy; &amp;kcy;&amp;ucy;&amp;rcy;&amp;scy;&amp;ocy;&amp;vcy;&amp;ycy;&amp;khcy;, &amp;dcy;&amp;icy;&amp;pcy;&amp;lcy;&amp;ocy;&amp;mcy;&amp;ncy;&amp;ycy;&amp;khcy;, &amp;kcy;&amp;ocy;&amp;ncy;&amp;tcy;&amp;rcy;&amp;ocy;&amp;lcy;&amp;softcy;&amp;ncy;&amp;ycy;&amp;khcy; &amp;rcy;&amp;acy;&amp;bcy;&amp;ocy;&amp;tcy; &amp;ncy;&amp;acy; &amp;zcy;&amp;acy;&amp;kcy;&amp;acy;&amp;zcy; &amp;vcy; &amp;gcy;. &amp;Ucy;&amp;fcy;&amp;iecy;. &amp;Rcy;&amp;iecy;&amp;shcy;&amp;iecy;&amp;ncy;&amp;icy;&amp;iecy; &amp;zcy;&amp;acy;&amp;dcy;&amp;acy;&amp;chcy; &amp;pcy;&amp;ocy; &amp;khcy;&amp;icy;&amp;mcy;&amp;icy;&amp;icy;. &amp;Ocy;&amp;bcy;&amp;hardcy;&amp;yacy;&amp;vcy;&amp;lcy;&amp;iecy;&amp;ncy;&amp;icy;&amp;yacy; &amp;vcy; &amp;Ucy;&amp;fcy;&amp;iecy; &amp;Ncy;&amp;acy;&amp;ucy;&amp;kcy;&amp;acy;, &amp;ocy;&amp;bcy;&amp;rcy;&amp;acy;&amp;zcy;&amp;ocy;&amp;vcy;&amp;acy;&amp;ncy;&amp;icy;&amp;iecy;"/>
          <p:cNvPicPr>
            <a:picLocks noChangeAspect="1" noChangeArrowheads="1"/>
          </p:cNvPicPr>
          <p:nvPr/>
        </p:nvPicPr>
        <p:blipFill>
          <a:blip r:embed="rId2"/>
          <a:srcRect/>
          <a:stretch>
            <a:fillRect/>
          </a:stretch>
        </p:blipFill>
        <p:spPr bwMode="auto">
          <a:xfrm>
            <a:off x="0" y="0"/>
            <a:ext cx="1963420" cy="2571744"/>
          </a:xfrm>
          <a:prstGeom prst="rect">
            <a:avLst/>
          </a:prstGeom>
          <a:noFill/>
        </p:spPr>
      </p:pic>
    </p:spTree>
    <p:extLst>
      <p:ext uri="{BB962C8B-B14F-4D97-AF65-F5344CB8AC3E}">
        <p14:creationId xmlns:p14="http://schemas.microsoft.com/office/powerpoint/2010/main" val="230410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836712"/>
            <a:ext cx="8712968" cy="5760640"/>
          </a:xfrm>
        </p:spPr>
        <p:txBody>
          <a:bodyPr>
            <a:normAutofit fontScale="92500" lnSpcReduction="10000"/>
          </a:bodyPr>
          <a:lstStyle/>
          <a:p>
            <a:pPr algn="just">
              <a:lnSpc>
                <a:spcPct val="150000"/>
              </a:lnSpc>
              <a:spcAft>
                <a:spcPts val="0"/>
              </a:spcAft>
            </a:pPr>
            <a:r>
              <a:rPr lang="ru-RU" sz="2800" dirty="0">
                <a:latin typeface="Times New Roman"/>
                <a:ea typeface="Times New Roman"/>
                <a:cs typeface="Times New Roman"/>
              </a:rPr>
              <a:t>В электронных образовательных ресурсах функция </a:t>
            </a:r>
            <a:r>
              <a:rPr lang="ru-RU" sz="2800" i="1" dirty="0">
                <a:solidFill>
                  <a:srgbClr val="FFFF00"/>
                </a:solidFill>
                <a:latin typeface="Times New Roman"/>
                <a:ea typeface="Times New Roman"/>
                <a:cs typeface="Times New Roman"/>
              </a:rPr>
              <a:t>развития мотивов школьника к выполнению учебных действий</a:t>
            </a:r>
            <a:r>
              <a:rPr lang="ru-RU" sz="2800" dirty="0">
                <a:solidFill>
                  <a:srgbClr val="FFFF00"/>
                </a:solidFill>
                <a:latin typeface="Times New Roman"/>
                <a:ea typeface="Times New Roman"/>
                <a:cs typeface="Times New Roman"/>
              </a:rPr>
              <a:t> </a:t>
            </a:r>
            <a:r>
              <a:rPr lang="ru-RU" sz="2800" dirty="0">
                <a:latin typeface="Times New Roman"/>
                <a:ea typeface="Times New Roman"/>
                <a:cs typeface="Times New Roman"/>
              </a:rPr>
              <a:t>реализуется за счет: ненавязчивого вовлечения ученика в учебно-познавательную деятельность, которое происходит не по прямому указанию учителя, а по собственному желанию ученика разрешить ситуацию, возникающую на экране компьютера; </a:t>
            </a:r>
            <a:endParaRPr lang="ru-RU" sz="2000" dirty="0">
              <a:latin typeface="Calibri"/>
              <a:ea typeface="Calibri"/>
              <a:cs typeface="Times New Roman"/>
            </a:endParaRPr>
          </a:p>
          <a:p>
            <a:pPr algn="just">
              <a:lnSpc>
                <a:spcPct val="150000"/>
              </a:lnSpc>
              <a:spcAft>
                <a:spcPts val="0"/>
              </a:spcAft>
            </a:pPr>
            <a:r>
              <a:rPr lang="ru-RU" sz="2800" dirty="0">
                <a:latin typeface="Times New Roman"/>
                <a:ea typeface="Times New Roman"/>
                <a:cs typeface="Times New Roman"/>
              </a:rPr>
              <a:t>вариативности учебных задач, разнообразия способов их представления и оформления, что делает привлекательным обычный процесс отработки навыков. </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417212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764704"/>
            <a:ext cx="8856984" cy="5832648"/>
          </a:xfrm>
        </p:spPr>
        <p:txBody>
          <a:bodyPr>
            <a:normAutofit/>
          </a:bodyPr>
          <a:lstStyle/>
          <a:p>
            <a:pPr algn="just"/>
            <a:r>
              <a:rPr lang="ru-RU" sz="2800" dirty="0">
                <a:latin typeface="Times New Roman"/>
                <a:ea typeface="Times New Roman"/>
              </a:rPr>
              <a:t>Функция </a:t>
            </a:r>
            <a:r>
              <a:rPr lang="ru-RU" sz="2800" i="1" dirty="0">
                <a:solidFill>
                  <a:srgbClr val="FFFF00"/>
                </a:solidFill>
                <a:latin typeface="Times New Roman"/>
                <a:ea typeface="Times New Roman"/>
              </a:rPr>
              <a:t>отслеживания и одобрения успешных действий ученика</a:t>
            </a:r>
            <a:r>
              <a:rPr lang="ru-RU" sz="2800" dirty="0">
                <a:latin typeface="Times New Roman"/>
                <a:ea typeface="Times New Roman"/>
              </a:rPr>
              <a:t> реализуется в электронных образовательных ресурсах за счет возможности накапливать и анализировать статистические данные о достижениях школьника, вырабатывая запрограммированную реакцию на положительные сдвиги. При этом отмеченным может быть не только улучшение результата в целом, но и маленькие достижения по отдельным показателям, например, увеличение количества правильно решенных задач в единицу времени, правильных ответов на контрольные вопросы, уменьшение количества неудачных попыток выполнить задание, допущенных ошибок, </a:t>
            </a:r>
            <a:r>
              <a:rPr lang="ru-RU" sz="2800" dirty="0" smtClean="0">
                <a:latin typeface="Times New Roman"/>
                <a:ea typeface="Times New Roman"/>
              </a:rPr>
              <a:t>обращений за подсказкой и т.д. </a:t>
            </a:r>
            <a:endParaRPr lang="ru-RU" dirty="0"/>
          </a:p>
        </p:txBody>
      </p:sp>
    </p:spTree>
    <p:extLst>
      <p:ext uri="{BB962C8B-B14F-4D97-AF65-F5344CB8AC3E}">
        <p14:creationId xmlns:p14="http://schemas.microsoft.com/office/powerpoint/2010/main" val="79819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836712"/>
            <a:ext cx="8784976" cy="5688632"/>
          </a:xfrm>
        </p:spPr>
        <p:txBody>
          <a:bodyPr>
            <a:normAutofit fontScale="70000" lnSpcReduction="20000"/>
          </a:bodyPr>
          <a:lstStyle/>
          <a:p>
            <a:pPr algn="just">
              <a:lnSpc>
                <a:spcPct val="150000"/>
              </a:lnSpc>
              <a:spcAft>
                <a:spcPts val="0"/>
              </a:spcAft>
            </a:pPr>
            <a:r>
              <a:rPr lang="ru-RU" sz="2800" dirty="0" smtClean="0">
                <a:latin typeface="Times New Roman"/>
                <a:ea typeface="Times New Roman"/>
                <a:cs typeface="Times New Roman"/>
              </a:rPr>
              <a:t>Создание </a:t>
            </a:r>
            <a:r>
              <a:rPr lang="ru-RU" sz="2800" i="1" dirty="0">
                <a:solidFill>
                  <a:srgbClr val="FFFF00"/>
                </a:solidFill>
                <a:latin typeface="Times New Roman"/>
                <a:ea typeface="Times New Roman"/>
                <a:cs typeface="Times New Roman"/>
              </a:rPr>
              <a:t>благоприятного эмоционального</a:t>
            </a:r>
            <a:r>
              <a:rPr lang="ru-RU" sz="2800" dirty="0">
                <a:solidFill>
                  <a:srgbClr val="FFFF00"/>
                </a:solidFill>
                <a:latin typeface="Times New Roman"/>
                <a:ea typeface="Times New Roman"/>
                <a:cs typeface="Times New Roman"/>
              </a:rPr>
              <a:t> </a:t>
            </a:r>
            <a:r>
              <a:rPr lang="ru-RU" sz="2800" i="1" dirty="0">
                <a:solidFill>
                  <a:srgbClr val="FFFF00"/>
                </a:solidFill>
                <a:latin typeface="Times New Roman"/>
                <a:ea typeface="Times New Roman"/>
                <a:cs typeface="Times New Roman"/>
              </a:rPr>
              <a:t>фона для учебной деятельности</a:t>
            </a:r>
            <a:r>
              <a:rPr lang="ru-RU" sz="2800" dirty="0">
                <a:latin typeface="Times New Roman"/>
                <a:ea typeface="Times New Roman"/>
                <a:cs typeface="Times New Roman"/>
              </a:rPr>
              <a:t>. Применение электронных образовательных ресурсов на уроке, как правило, не оставляет ни одного школьника равнодушным. Формированию положительных эмоций и эстетических чувств способствует приятный интерфейс ресурса, гармонично подобранная цветовая гамма, использование специальных приемов для привлечения и сосредоточения внимания школьника, развития его воображения, мышления, памяти. Созданию положительного эмоционального фона способствует также возможность в любой момент отменить выполненные действия и вернуться на предыдущий шаг. Для поиска правильного или эффективного способа решения учебной задачи ученик может осуществлять несколько попыток без опасений каких-либо негативных последствий.</a:t>
            </a: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291434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TotalTime>
  <Words>1511</Words>
  <Application>Microsoft Office PowerPoint</Application>
  <PresentationFormat>Экран (4:3)</PresentationFormat>
  <Paragraphs>70</Paragraphs>
  <Slides>26</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26</vt:i4>
      </vt:variant>
    </vt:vector>
  </HeadingPairs>
  <TitlesOfParts>
    <vt:vector size="29" baseType="lpstr">
      <vt:lpstr>Поток</vt:lpstr>
      <vt:lpstr>1_Поток</vt:lpstr>
      <vt:lpstr>2_Поток</vt:lpstr>
      <vt:lpstr>Дидактический потенциал электронных образовательных ресурсов для младших школьников</vt:lpstr>
      <vt:lpstr>В соответствии с требованиями   ФГОС НОО</vt:lpstr>
      <vt:lpstr>Информационная образовательная среда -</vt:lpstr>
      <vt:lpstr>Уроки с использованием компьютерных технологий позволяют сделать их более </vt:lpstr>
      <vt:lpstr>Функции электронных образовательных ресурсов </vt:lpstr>
      <vt:lpstr>Функции, ориентированные на формирование положительного отношения ребенка к процессу и результату обучения</vt:lpstr>
      <vt:lpstr>Презентация PowerPoint</vt:lpstr>
      <vt:lpstr>Презентация PowerPoint</vt:lpstr>
      <vt:lpstr>Презентация PowerPoint</vt:lpstr>
      <vt:lpstr>Презентация PowerPoint</vt:lpstr>
      <vt:lpstr>Функции, способствующие усвоению содержания обучения</vt:lpstr>
      <vt:lpstr>Презентация PowerPoint</vt:lpstr>
      <vt:lpstr>Презентация PowerPoint</vt:lpstr>
      <vt:lpstr>Презентация PowerPoint</vt:lpstr>
      <vt:lpstr>Презентация PowerPoint</vt:lpstr>
      <vt:lpstr>Презентация PowerPoint</vt:lpstr>
      <vt:lpstr>Функции, направленные на оптимизацию учебного процесса</vt:lpstr>
      <vt:lpstr>Презентация PowerPoint</vt:lpstr>
      <vt:lpstr>Презентация PowerPoint</vt:lpstr>
      <vt:lpstr>Презентация PowerPoint</vt:lpstr>
      <vt:lpstr>Функции, содействующие успешности дальнейшего обучения школьника</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Дидактический потенциал электронных образовательных ресурсов для младших школьников</dc:title>
  <dc:creator>Ольга</dc:creator>
  <cp:lastModifiedBy>Ольга</cp:lastModifiedBy>
  <cp:revision>46</cp:revision>
  <dcterms:created xsi:type="dcterms:W3CDTF">2014-10-26T09:49:17Z</dcterms:created>
  <dcterms:modified xsi:type="dcterms:W3CDTF">2014-11-05T15:45:05Z</dcterms:modified>
</cp:coreProperties>
</file>