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7" r:id="rId21"/>
    <p:sldId id="280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>
        <p:scale>
          <a:sx n="71" d="100"/>
          <a:sy n="71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F0477-41D2-440B-8522-7150E70408C6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81534-4692-4B0E-AD0D-6760961FC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1534-4692-4B0E-AD0D-6760961FC1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6D4534-6313-435F-9852-B9C4B7DBA3E8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80C33D-3229-48C7-ACFA-D90819E31B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74214s002.edusite.ru/p66aa1.html" TargetMode="External"/><Relationship Id="rId2" Type="http://schemas.openxmlformats.org/officeDocument/2006/relationships/hyperlink" Target="http://murmix.narod.ru/uch/psy/Formirovanie_i_sushnost_kriticheskogo_myshleniy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docs.exdat.com/docs/index-437944.html" TargetMode="External"/><Relationship Id="rId4" Type="http://schemas.openxmlformats.org/officeDocument/2006/relationships/hyperlink" Target="http://www.openclass.ru/node/88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34340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Автор: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Кокшарова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Наталья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Алексеевна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Артемовский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КОУ СОШ №2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571480"/>
            <a:ext cx="4963422" cy="472972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Franklin Gothic Heavy" pitchFamily="34" charset="0"/>
              </a:rPr>
              <a:t>«Технология развития критического мышления на уроках …»</a:t>
            </a:r>
            <a:endParaRPr lang="ru-RU" dirty="0">
              <a:solidFill>
                <a:srgbClr val="0070C0"/>
              </a:solidFill>
              <a:latin typeface="Franklin Gothic Heavy" pitchFamily="34" charset="0"/>
            </a:endParaRPr>
          </a:p>
        </p:txBody>
      </p:sp>
      <p:pic>
        <p:nvPicPr>
          <p:cNvPr id="4" name="Рисунок 3" descr="P103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8260">
            <a:off x="557853" y="2006631"/>
            <a:ext cx="3254602" cy="303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«Зачем нужны автомобили?»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1844825"/>
            <a:ext cx="7199744" cy="2304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Цель задания: </a:t>
            </a:r>
            <a:r>
              <a:rPr lang="ru-RU" dirty="0" smtClean="0"/>
              <a:t>найти ответ на вопросы об автомобильном транспорте, который использует человек.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Название приема: </a:t>
            </a:r>
            <a:r>
              <a:rPr lang="ru-RU" dirty="0" smtClean="0"/>
              <a:t>шесть шляп.</a:t>
            </a: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51" y="4149080"/>
            <a:ext cx="2670278" cy="228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7868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УУД: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планировать собственную деятельность в соответствии с поставленной задачей и условиями её реализации и искать средства её осуществления;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контролировать и оценивать свои </a:t>
            </a:r>
            <a:r>
              <a:rPr lang="ru-RU" dirty="0" smtClean="0"/>
              <a:t>действия;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учитывать позиции других людей, обосновывать собственную позицию, а также координировать в ходе сотрудничества разные точки </a:t>
            </a:r>
            <a:r>
              <a:rPr lang="ru-RU" dirty="0" smtClean="0"/>
              <a:t>зрения;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задавать партнерам по деятельности вопросы, необходимые для совместного решения </a:t>
            </a:r>
            <a:r>
              <a:rPr lang="ru-RU" dirty="0" smtClean="0"/>
              <a:t>задачи;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оказывать в сотрудничестве необходимую взаимопомощь </a:t>
            </a:r>
            <a:r>
              <a:rPr lang="ru-RU" dirty="0" smtClean="0"/>
              <a:t>партнеру;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осуществлять расширенный поиск информации с использованием ресурсов библиотек и </a:t>
            </a:r>
            <a:r>
              <a:rPr lang="ru-RU" dirty="0" smtClean="0"/>
              <a:t>Интернета.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4" name="Рисунок 13" descr="P1040494.JPG"/>
          <p:cNvPicPr>
            <a:picLocks noChangeAspect="1"/>
          </p:cNvPicPr>
          <p:nvPr/>
        </p:nvPicPr>
        <p:blipFill>
          <a:blip r:embed="rId2" cstate="print"/>
          <a:srcRect l="12766" t="19858" r="21276" b="14893"/>
          <a:stretch>
            <a:fillRect/>
          </a:stretch>
        </p:blipFill>
        <p:spPr>
          <a:xfrm>
            <a:off x="5004048" y="3645024"/>
            <a:ext cx="34662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b854f4042a94473707022d42df420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9737" t="11250" b="17499"/>
          <a:stretch>
            <a:fillRect/>
          </a:stretch>
        </p:blipFill>
        <p:spPr>
          <a:xfrm>
            <a:off x="5724128" y="3018612"/>
            <a:ext cx="2905120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Описание ситуации.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8180" y="2060848"/>
            <a:ext cx="6858016" cy="2808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делятся на шесть групп. Каждая группа вытягивает цвет шляпы и получает задание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Группа «Белая шляпа»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406425" y="1900560"/>
            <a:ext cx="5472122" cy="1900808"/>
          </a:xfrm>
        </p:spPr>
        <p:txBody>
          <a:bodyPr/>
          <a:lstStyle/>
          <a:p>
            <a:pPr>
              <a:buNone/>
            </a:pPr>
            <a:r>
              <a:rPr lang="ru-RU" dirty="0"/>
              <a:t>И</a:t>
            </a:r>
            <a:r>
              <a:rPr lang="ru-RU" dirty="0" smtClean="0"/>
              <a:t>з справочной литературы собрать информацию о видах автомобильного транспорта, их назначении и значимости для человека.</a:t>
            </a: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2"/>
          <a:srcRect l="33279" t="49808" r="32951"/>
          <a:stretch>
            <a:fillRect/>
          </a:stretch>
        </p:blipFill>
        <p:spPr>
          <a:xfrm>
            <a:off x="406820" y="980728"/>
            <a:ext cx="2857520" cy="350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18" y="3745124"/>
            <a:ext cx="3348828" cy="2511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06" y="332656"/>
            <a:ext cx="807925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Группа «Черная шляпа»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99792" y="2170584"/>
            <a:ext cx="6186502" cy="2116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критично подходят к использованию автомобилей и находят вредные факторы их использования.</a:t>
            </a: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38" b="49231"/>
          <a:stretch>
            <a:fillRect/>
          </a:stretch>
        </p:blipFill>
        <p:spPr>
          <a:xfrm>
            <a:off x="611560" y="1772816"/>
            <a:ext cx="1990725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/>
          <a:stretch/>
        </p:blipFill>
        <p:spPr>
          <a:xfrm>
            <a:off x="3995936" y="3792070"/>
            <a:ext cx="4283968" cy="284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95" y="274638"/>
            <a:ext cx="833680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Группа «Желтая шляпа 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59832" y="1493663"/>
            <a:ext cx="5472122" cy="2332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этой группы оценивают выгоду и достоинства автомобильного транспорта, как незаменимого помощника человека.</a:t>
            </a: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51" r="32623" b="48654"/>
          <a:stretch>
            <a:fillRect/>
          </a:stretch>
        </p:blipFill>
        <p:spPr>
          <a:xfrm>
            <a:off x="323528" y="1052736"/>
            <a:ext cx="2643206" cy="3214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Группа </a:t>
            </a:r>
            <a:br>
              <a:rPr lang="ru-RU" dirty="0" smtClean="0"/>
            </a:br>
            <a:r>
              <a:rPr lang="ru-RU" dirty="0" smtClean="0"/>
              <a:t>«Зеленая шляпа»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67882" y="2132856"/>
            <a:ext cx="4829180" cy="19228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Учащиеся этой группы могут фантазировать и представлять использование автотранспорта в будущем.</a:t>
            </a: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47308" r="66230"/>
          <a:stretch>
            <a:fillRect/>
          </a:stretch>
        </p:blipFill>
        <p:spPr>
          <a:xfrm>
            <a:off x="663570" y="1767172"/>
            <a:ext cx="2857520" cy="350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-442" r="20631" b="26377"/>
          <a:stretch/>
        </p:blipFill>
        <p:spPr>
          <a:xfrm>
            <a:off x="5364088" y="3539107"/>
            <a:ext cx="3240360" cy="300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20" y="332656"/>
            <a:ext cx="843727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Группа «Красная шляпа»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58455" y="2132856"/>
            <a:ext cx="5543560" cy="2260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Первоклассники пытаются рассказать о эмоциональном переживании</a:t>
            </a:r>
          </a:p>
          <a:p>
            <a:pPr>
              <a:buNone/>
            </a:pPr>
            <a:r>
              <a:rPr lang="ru-RU" dirty="0" smtClean="0"/>
              <a:t>людей использующих автомобили. </a:t>
            </a: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2">
            <a:clrChange>
              <a:clrFrom>
                <a:srgbClr val="FFF9FC"/>
              </a:clrFrom>
              <a:clrTo>
                <a:srgbClr val="FFF9FC">
                  <a:alpha val="0"/>
                </a:srgbClr>
              </a:clrTo>
            </a:clrChange>
          </a:blip>
          <a:srcRect r="66230" b="50000"/>
          <a:stretch>
            <a:fillRect/>
          </a:stretch>
        </p:blipFill>
        <p:spPr>
          <a:xfrm>
            <a:off x="599221" y="1772816"/>
            <a:ext cx="2428892" cy="3143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t="15957" r="39900" b="-471"/>
          <a:stretch/>
        </p:blipFill>
        <p:spPr>
          <a:xfrm>
            <a:off x="6300192" y="3468043"/>
            <a:ext cx="2125996" cy="337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Группа «Синяя шляпа»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59832" y="1556792"/>
            <a:ext cx="5400684" cy="2188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Эксперты этой группы </a:t>
            </a:r>
            <a:r>
              <a:rPr lang="ru-RU" dirty="0" smtClean="0"/>
              <a:t>собираются по одному представителю от каждой группы и </a:t>
            </a:r>
            <a:r>
              <a:rPr lang="ru-RU" dirty="0" smtClean="0"/>
              <a:t>должны </a:t>
            </a:r>
            <a:r>
              <a:rPr lang="ru-RU" dirty="0" smtClean="0"/>
              <a:t>обобщить материал и сделать вывод о необходимости дальнейшего использования автомобилей.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1_0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38" t="49808"/>
          <a:stretch>
            <a:fillRect/>
          </a:stretch>
        </p:blipFill>
        <p:spPr>
          <a:xfrm>
            <a:off x="-24771" y="1196752"/>
            <a:ext cx="2714644" cy="342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2" t="13522" r="11723" b="17751"/>
          <a:stretch/>
        </p:blipFill>
        <p:spPr>
          <a:xfrm>
            <a:off x="4897779" y="3803976"/>
            <a:ext cx="3634661" cy="264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Итог приема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992888" cy="19442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Дети анализируют качество своей работы и работы в группе, а так же </a:t>
            </a:r>
            <a:r>
              <a:rPr lang="ru-RU" dirty="0" smtClean="0"/>
              <a:t> представители группы «Черная шляпа» выводят </a:t>
            </a:r>
            <a:r>
              <a:rPr lang="ru-RU" dirty="0" smtClean="0"/>
              <a:t>новый для исследования вопрос: «Что делают люди для решения безопасности на дорогах и сохранения окружающей среды».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4401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Критическое </a:t>
            </a:r>
            <a:r>
              <a:rPr lang="ru-RU" dirty="0" smtClean="0">
                <a:solidFill>
                  <a:srgbClr val="00B050"/>
                </a:solidFill>
              </a:rPr>
              <a:t>мышление </a:t>
            </a:r>
            <a:r>
              <a:rPr lang="ru-RU" dirty="0" smtClean="0"/>
              <a:t>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912968" cy="4338816"/>
          </a:xfrm>
        </p:spPr>
        <p:txBody>
          <a:bodyPr>
            <a:normAutofit/>
          </a:bodyPr>
          <a:lstStyle/>
          <a:p>
            <a:r>
              <a:rPr lang="ru-RU" b="1" dirty="0" smtClean="0"/>
              <a:t>есть мышление самостоятельное, которое носит</a:t>
            </a:r>
            <a:r>
              <a:rPr lang="ru-RU" dirty="0" smtClean="0"/>
              <a:t> </a:t>
            </a:r>
            <a:r>
              <a:rPr lang="ru-RU" b="1" dirty="0" smtClean="0"/>
              <a:t>индивидуальный характер;</a:t>
            </a:r>
          </a:p>
          <a:p>
            <a:r>
              <a:rPr lang="ru-RU" b="1" dirty="0" smtClean="0"/>
              <a:t>информация является отправным, а отнюдь не конечным пунктом критического мышления;</a:t>
            </a:r>
          </a:p>
          <a:p>
            <a:r>
              <a:rPr lang="ru-RU" b="1" dirty="0" smtClean="0"/>
              <a:t>начинается с постановки вопросов и уяснения проблем, которые нужно решить;</a:t>
            </a:r>
          </a:p>
          <a:p>
            <a:r>
              <a:rPr lang="ru-RU" b="1" dirty="0" smtClean="0"/>
              <a:t>стремится к убедительной аргументации;</a:t>
            </a:r>
          </a:p>
          <a:p>
            <a:r>
              <a:rPr lang="ru-RU" b="1" dirty="0" smtClean="0"/>
              <a:t>критическое мышление есть мышление </a:t>
            </a:r>
            <a:r>
              <a:rPr lang="ru-RU" b="1" dirty="0" smtClean="0"/>
              <a:t>социальное.</a:t>
            </a:r>
          </a:p>
          <a:p>
            <a:pPr marL="45720" indent="0" algn="r">
              <a:buNone/>
            </a:pPr>
            <a:r>
              <a:rPr lang="ru-RU" b="1" dirty="0" smtClean="0"/>
              <a:t>Дэвид </a:t>
            </a:r>
            <a:r>
              <a:rPr lang="ru-RU" b="1" dirty="0" smtClean="0"/>
              <a:t>КЛУСТЕР*,</a:t>
            </a:r>
            <a:br>
              <a:rPr lang="ru-RU" b="1" dirty="0" smtClean="0"/>
            </a:br>
            <a:r>
              <a:rPr lang="ru-RU" b="1" dirty="0" smtClean="0"/>
              <a:t>США</a:t>
            </a: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Список ресурсов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400800" cy="347472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Определение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Фазы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Приемы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Прием «Шесть шляп</a:t>
            </a:r>
            <a:r>
              <a:rPr lang="ru-RU" dirty="0" smtClean="0">
                <a:hlinkClick r:id="rId5"/>
              </a:rPr>
              <a:t>»</a:t>
            </a:r>
            <a:endParaRPr lang="ru-RU" dirty="0" smtClean="0"/>
          </a:p>
          <a:p>
            <a:r>
              <a:rPr lang="ru-RU" dirty="0" smtClean="0"/>
              <a:t>Фото из архива летописи 1 «А»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 фаза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5517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процессе реализации фазы вызова: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      Учащиеся могут высказывать свою точку зрения по поводу изучаемой темы, причем делая это свободно, без боязни ошибиться и быть исправленным преподавателем.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      Важно, чтобы высказывания фиксировались, любое из них будет важным для дальнейшей работы. При этом на данном этапе нет «правильных» или «неправильных» высказываний. 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      Было бы целесообразно сочетание индивидуальной и групповой работы. Индивидуальная работа позволит каждому ученику актуализировать свои знания и опыт. Групповая работа позволяет услышать другие мнения, изложить свою точку зрения без риска ошибиться. Обмен мнениями может способствовать и выработке новых идей, которые часто являются неожиданными и продуктивными. Обмен мнениями может способствовать и появлению интересных вопросов, поиск ответов на которые будет побуждать к изучению нового материала. Кроме того, часто некоторые учащиеся боятся излагать свое мнение преподавателю или сразу в большой аудитории. Работа в небольших группах позволяет таким учащимся чувствовать себя более комфортно.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Роль преподавателя на этом этапе работы состоит в том, чтобы стимулировать учащихся к вспоминанию того, что они уже знают по изучаемой теме, способствовать бесконфликтному обмену мнениями в группах, фиксации и систематизации информации, полученной от школьников. При этом важно не критиковать их ответы, даже если они неточны или неправильны. На данном этапе важным является правило: «Любое мнение учащегося ценно».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Преподавателям, очень сложно выступать в роли терпеливых слушателей своих учеников. Они привыкли их поправлять, критиковать, морализировать по поводу их действий. Избежание этого и является основной трудностью для работы в режиме педагогической технологии развития критического мышления. 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40352" y="609329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885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 фаза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67544" y="1448780"/>
            <a:ext cx="8280920" cy="496855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2900" b="1" dirty="0" smtClean="0"/>
              <a:t>На фазе осмысления содержания учащиеся:</a:t>
            </a:r>
            <a:r>
              <a:rPr lang="ru-RU" sz="2900" dirty="0" smtClean="0"/>
              <a:t>  </a:t>
            </a:r>
            <a:endParaRPr lang="ru-RU" sz="2900" dirty="0" smtClean="0"/>
          </a:p>
          <a:p>
            <a:pPr marL="45720" lvl="0" indent="0">
              <a:buNone/>
            </a:pPr>
            <a:r>
              <a:rPr lang="ru-RU" sz="2900" dirty="0" smtClean="0"/>
              <a:t>1.      Осуществляют контакт с новой информацией. </a:t>
            </a:r>
          </a:p>
          <a:p>
            <a:pPr marL="45720" lvl="0" indent="0">
              <a:buNone/>
            </a:pPr>
            <a:r>
              <a:rPr lang="ru-RU" sz="2900" dirty="0" smtClean="0"/>
              <a:t>2</a:t>
            </a:r>
            <a:r>
              <a:rPr lang="ru-RU" sz="2900" dirty="0" smtClean="0"/>
              <a:t>.      Пытаются сопоставить эту информацию с уже имеющимися знаниями и опытом. </a:t>
            </a:r>
          </a:p>
          <a:p>
            <a:pPr marL="45720" lvl="0" indent="0">
              <a:buNone/>
            </a:pPr>
            <a:r>
              <a:rPr lang="ru-RU" sz="2900" dirty="0" smtClean="0"/>
              <a:t>3.      Акцентируют свое внимание на поиске ответов на возникшие ранее вопросы и затруднения. </a:t>
            </a:r>
          </a:p>
          <a:p>
            <a:pPr marL="45720" lvl="0" indent="0">
              <a:buNone/>
            </a:pPr>
            <a:r>
              <a:rPr lang="ru-RU" sz="2900" dirty="0" smtClean="0"/>
              <a:t>4.      Обращают внимание на неясности, пытаясь поставить новые вопросы. </a:t>
            </a:r>
          </a:p>
          <a:p>
            <a:pPr marL="45720" lvl="0" indent="0">
              <a:buNone/>
            </a:pPr>
            <a:r>
              <a:rPr lang="ru-RU" sz="2900" dirty="0" smtClean="0"/>
              <a:t>5.      Стремятся отследить сам процесс знакомства с новой информацией, обратить внимание на то, что именно привлекает их внимание, какие аспекты менее интересны и почему. </a:t>
            </a:r>
          </a:p>
          <a:p>
            <a:pPr marL="45720" lvl="0" indent="0">
              <a:buNone/>
            </a:pPr>
            <a:r>
              <a:rPr lang="ru-RU" sz="2900" dirty="0" smtClean="0"/>
              <a:t>6.      Готовятся к анализу и обсуждению услышанного или прочитанного. </a:t>
            </a:r>
            <a:endParaRPr lang="ru-RU" sz="2900" dirty="0" smtClean="0"/>
          </a:p>
          <a:p>
            <a:pPr marL="45720" lvl="0" indent="0">
              <a:buNone/>
            </a:pPr>
            <a:r>
              <a:rPr lang="ru-RU" sz="2900" b="1" dirty="0" smtClean="0"/>
              <a:t>   Преподаватель на данном этапе:</a:t>
            </a:r>
            <a:endParaRPr lang="ru-RU" sz="2900" dirty="0" smtClean="0"/>
          </a:p>
          <a:p>
            <a:pPr marL="45720" lvl="0" indent="0">
              <a:buNone/>
            </a:pPr>
            <a:r>
              <a:rPr lang="ru-RU" sz="2900" dirty="0" smtClean="0"/>
              <a:t>1.      Может быть непосредственным источником новой информации. В этом случае его задача состоит в ее ясном и привлекательном изложении. </a:t>
            </a:r>
          </a:p>
          <a:p>
            <a:pPr marL="45720" lvl="0" indent="0">
              <a:buNone/>
            </a:pPr>
            <a:r>
              <a:rPr lang="ru-RU" sz="2900" dirty="0" smtClean="0"/>
              <a:t>2.      Если школьники работают с текстом, учитель отслеживает степень активности работы, внимательности при чтении. </a:t>
            </a:r>
          </a:p>
          <a:p>
            <a:pPr marL="45720" lvl="0" indent="0">
              <a:buNone/>
            </a:pPr>
            <a:r>
              <a:rPr lang="ru-RU" sz="2900" dirty="0" smtClean="0"/>
              <a:t>3.      Для организации работы с текстом учитель предлагает различные приемы для вдумчивого чтения и размышления о прочитанном. </a:t>
            </a:r>
          </a:p>
          <a:p>
            <a:pPr marL="45720" indent="0">
              <a:buNone/>
            </a:pPr>
            <a:endParaRPr lang="ru-RU" sz="2900" dirty="0" smtClean="0"/>
          </a:p>
          <a:p>
            <a:pPr marL="45720" indent="0">
              <a:buNone/>
            </a:pPr>
            <a:r>
              <a:rPr lang="ru-RU" sz="2900" dirty="0" smtClean="0"/>
              <a:t>Авторы </a:t>
            </a:r>
            <a:r>
              <a:rPr lang="ru-RU" sz="2900" dirty="0" smtClean="0"/>
              <a:t>педагогической технологии развития критического мышления отмечают, что необходимо выделить достаточное время для реализации смысловой стадии. Если учащиеся работают с текстом, было бы целесообразно выделить время для второго прочтения. Это достаточно важно, так как для того, чтобы прояснить некоторые вопросы, необходимо увидеть текстовую информацию в различном контексте 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40352" y="609329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01656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Фаза рефлексии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931224" cy="478112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Механизм рефлексии в режиме технологии развития критического мышления. 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 фазе рефлексии школьники систематизируют новую информацию по отношению к уже имеющимся у них представлениям, а также в соответствии с категориями знания (понятия различного ранга, законы и закономерности, значимые факты). При этом сочетание индивидуальной и групповой работы на данном этапе является наиболее целесообразным. В процессе индивидуальной работы (различные виды письма: эссе,  ключевые слова, графическая организация материала и так далее) ученики, с одной стороны, производят отбор информации, наиболее значимой для понимания сути изучаемой темы, а также наиболее значимой для реализации поставленных ранее индивидуально целей. С другой стороны, они выражают новые идеи и информацию собственными словами, самостоятельно выстраивают причинно-следственные связи. Учащиеся помнят лучше всего то, что они поняли в собственном контексте, выражая это своими собственными словами. Такое понимание носит долгосрочный характер. Когда учащийся переформулирует понимание с использованием собственного словаря, то создается личный осмысленный контекст. 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40352" y="609329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1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89916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Пример того, как </a:t>
            </a:r>
            <a:r>
              <a:rPr lang="ru-RU" sz="1400" dirty="0" smtClean="0"/>
              <a:t>используют </a:t>
            </a:r>
            <a:r>
              <a:rPr lang="ru-RU" sz="1400" dirty="0" smtClean="0"/>
              <a:t>эту методику. С первого года обучения  знакомим своих учащихся с этой методикой, рассказываем им про цветные шляпы, и что они означают. Многим она очень нравится. Практически на каждом уроке  предлагаем своим учащимся мысленно надевать цветные шляпы. </a:t>
            </a:r>
            <a:br>
              <a:rPr lang="ru-RU" sz="1400" dirty="0" smtClean="0"/>
            </a:br>
            <a:r>
              <a:rPr lang="ru-RU" sz="1400" b="1" dirty="0" smtClean="0"/>
              <a:t>^ Белая шляпа: информация. </a:t>
            </a:r>
            <a:r>
              <a:rPr lang="ru-RU" sz="1400" dirty="0" smtClean="0"/>
              <a:t>Белая шляпа используется для того, чтобы направить внимание на информацию. В этом режиме мышления нас интересуют только факты. Мы задаемся вопросами о том, что мы уже знаем, какая еще информация нам необходима и как нам ее получить. Я предлагаю надеть </a:t>
            </a:r>
            <a:r>
              <a:rPr lang="ru-RU" sz="1400" b="1" dirty="0" smtClean="0"/>
              <a:t>белую шляпу </a:t>
            </a:r>
            <a:r>
              <a:rPr lang="ru-RU" sz="1400" dirty="0" smtClean="0"/>
              <a:t>— это значит предоставить полную информацию и факты.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^ Черная шляпа: критика. </a:t>
            </a:r>
            <a:r>
              <a:rPr lang="ru-RU" sz="1400" dirty="0" smtClean="0"/>
              <a:t>Черная шляпа позволяет дать волю критическим оценкам. Тут нужно во всем видеть недостатки, подвергать сомнению слова и цифры, искать слабые места.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^ Желтая шляпа: логический позитив. </a:t>
            </a:r>
            <a:r>
              <a:rPr lang="ru-RU" sz="1400" dirty="0" smtClean="0"/>
              <a:t>Желтая шляпа требует от нас переключить свое внимание на поиск достоинств, преимуществ и позитивных сторон рассматриваемой идеи. Желтая шляпа</a:t>
            </a:r>
            <a:r>
              <a:rPr lang="ru-RU" sz="1400" b="1" dirty="0" smtClean="0"/>
              <a:t> </a:t>
            </a:r>
            <a:r>
              <a:rPr lang="ru-RU" sz="1400" dirty="0" smtClean="0"/>
              <a:t>— антагонист черной, она позволяет видеть выгоды и достоинства. Мысленно надев желтую шляпу, человек превращается в оптимиста.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^ Зеленая шляпа: творчество. </a:t>
            </a:r>
            <a:r>
              <a:rPr lang="ru-RU" sz="1400" dirty="0" smtClean="0"/>
              <a:t>Зеленая шляпа</a:t>
            </a:r>
            <a:r>
              <a:rPr lang="ru-RU" sz="1400" b="1" dirty="0" smtClean="0"/>
              <a:t> </a:t>
            </a:r>
            <a:r>
              <a:rPr lang="ru-RU" sz="1400" dirty="0" smtClean="0"/>
              <a:t>— это шляпа творческого поиска. Если мы проанализировали достоинства и недостатки, мы можем надеть эту шляпу и подумать, какие возможны новые подходы в сложившейся ситуации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^ Красная шляпа: чувства и интуиция. </a:t>
            </a:r>
            <a:r>
              <a:rPr lang="ru-RU" sz="1400" dirty="0" smtClean="0"/>
              <a:t>В режиме красной шляпы у учащихся появляется возможность высказать свои чувства и интуитивные догадки относительно рассматриваемого вопроса, периодически предоставляет учащимся возможность высказаться: «Наденьте-ка свою красную шляпу и скажите, что вы думаете о моем предложении».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^ Синяя шляпа: управление процессом. </a:t>
            </a:r>
            <a:r>
              <a:rPr lang="ru-RU" sz="1400" dirty="0" smtClean="0"/>
              <a:t>Синяя шляпа отличается от других шляп тем, что она предназначена не для работы с содержанием задачи, а для управления самим процессом работы. В частности, я ее используют в начале урока для определения того, что предстоит сделать, и в конце, чтобы обобщить достигнутое и поставить новые цели.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40352" y="6093296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16561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3 фазы технологического процесса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8136904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hlinkClick r:id="rId2" action="ppaction://hlinksldjump"/>
              </a:rPr>
              <a:t>I фаза</a:t>
            </a:r>
            <a:r>
              <a:rPr lang="ru-RU" b="1" dirty="0" smtClean="0"/>
              <a:t> 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Вызов</a:t>
            </a:r>
            <a:br>
              <a:rPr lang="ru-RU" b="1" i="1" dirty="0" smtClean="0"/>
            </a:br>
            <a:r>
              <a:rPr lang="ru-RU" b="1" i="1" dirty="0" smtClean="0"/>
              <a:t>  </a:t>
            </a:r>
            <a:r>
              <a:rPr lang="ru-RU" i="1" dirty="0" smtClean="0"/>
              <a:t>(пробуждение имеющихся знаний интереса к получению новой информации)</a:t>
            </a:r>
          </a:p>
          <a:p>
            <a:pPr marL="45720" indent="0">
              <a:buNone/>
            </a:pPr>
            <a:r>
              <a:rPr lang="ru-RU" b="1" dirty="0" smtClean="0">
                <a:hlinkClick r:id="rId3" action="ppaction://hlinksldjump"/>
              </a:rPr>
              <a:t>II фаза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Осмысление содержания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(получение новой информации)</a:t>
            </a:r>
          </a:p>
          <a:p>
            <a:pPr marL="45720" indent="0">
              <a:buNone/>
            </a:pPr>
            <a:r>
              <a:rPr lang="en-US" b="1" dirty="0" smtClean="0">
                <a:hlinkClick r:id="rId4" action="ppaction://hlinksldjump"/>
              </a:rPr>
              <a:t>III </a:t>
            </a:r>
            <a:r>
              <a:rPr lang="ru-RU" b="1" dirty="0" smtClean="0">
                <a:hlinkClick r:id="rId4" action="ppaction://hlinksldjump"/>
              </a:rPr>
              <a:t>Фаза рефлексии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Приемы РКМ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600200"/>
            <a:ext cx="8535322" cy="42770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Первый </a:t>
            </a:r>
            <a:r>
              <a:rPr lang="ru-RU" dirty="0"/>
              <a:t>прием – это кластер («гроздь»), смысл которого в выделении смысловых единиц текста и графическом оформлении их в определенном порядке в виде грозди. Использовать данный прием можно на всех этапах урока: на стадии вызова, осмысления, рефлексии или в качестве стратегии урока в целом.</a:t>
            </a:r>
            <a:br>
              <a:rPr lang="ru-RU" dirty="0"/>
            </a:br>
            <a:r>
              <a:rPr lang="ru-RU" dirty="0"/>
              <a:t>«Грозди» - графический прием систематизации материала. Наши мысли располагаются в определенном порядке. Правила очень </a:t>
            </a:r>
            <a:r>
              <a:rPr lang="ru-RU" dirty="0" smtClean="0"/>
              <a:t>простые. Выделяем </a:t>
            </a:r>
            <a:r>
              <a:rPr lang="ru-RU" dirty="0"/>
              <a:t>центр – это наша тема, от неё отходят лучи – крупные смысловые единицы, а от них соответствующие термины, понятия. Многие учителя сравнивают этот приём с моделью солнечной </a:t>
            </a:r>
            <a:r>
              <a:rPr lang="ru-RU" dirty="0" smtClean="0"/>
              <a:t>системы. Система </a:t>
            </a:r>
            <a:r>
              <a:rPr lang="ru-RU" dirty="0"/>
              <a:t>кластеров охватывает большее количество информации, чем учащиеся получают при обычной письменной </a:t>
            </a:r>
            <a:r>
              <a:rPr lang="ru-RU" dirty="0" smtClean="0"/>
              <a:t>работе. Ученики </a:t>
            </a:r>
            <a:r>
              <a:rPr lang="ru-RU" dirty="0"/>
              <a:t>легко используют этот прием.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1682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Приемы РКМ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229600" cy="435334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Еще один прием - «бортовой журнал». Чтобы сделать урок интересным не только по содержанию, но и по методам подачи информации и организации деятельности учащихся, я делю урок на смысловые единицы, передача каждой из них строится в технологическом цикле: вызов – осмысление содержания - рефлексия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Бортовые журналы – обобщающее название различных приемов обучающего письма, согласно которым, учащиеся во время изучения темы записывают свои мысли. В простейшем варианте учащиеся записывают в бортовой журнал ответы на следующие вопросы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 Что я знаю по данной теме?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Что я узнал нового из текста по данной теме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Левая колонка бортового журнала заполняется на стадии вызова. При чтении, во время пауз и остановок, учащиеся заполняют правую колонку бортового журнала, исходя из полученной информации и своих знаний, опыта.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 изучении новой темы, я организую работу в группах: один из партнеров работает со списком в графе «Предположения», ставит знаки «+» и «-», в зависимости от правильности предположений, другой записывает только новую информацию. Результат работы группы зависит от индивидуальной работы каждого участника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стадии рефлексии (размышления) идет предварительное подведение итогов: сопоставление двух частей бортового журнала, суммирование информации, ее запись и подготовка к обсуждению в классе. Организация записей может носить индивидуальный характер, т.е. каждый партнер ведет записи в обеих частях таблицы самостоятельно, результаты обсуждаются в паре.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1122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Приемы РКМ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327492"/>
            <a:ext cx="867819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Методика «Шесть шляп универсальна.</a:t>
            </a:r>
          </a:p>
          <a:p>
            <a:pPr>
              <a:buNone/>
            </a:pPr>
            <a:r>
              <a:rPr lang="ru-RU" dirty="0" smtClean="0"/>
              <a:t>  В основе </a:t>
            </a:r>
            <a:r>
              <a:rPr lang="ru-RU" dirty="0" smtClean="0">
                <a:hlinkClick r:id="rId2" action="ppaction://hlinksldjump"/>
              </a:rPr>
              <a:t>«Шести шляп»</a:t>
            </a:r>
            <a:r>
              <a:rPr lang="ru-RU" dirty="0" smtClean="0"/>
              <a:t> лежит  идея параллельного мышления. </a:t>
            </a:r>
            <a:r>
              <a:rPr lang="ru-RU" b="1" dirty="0" smtClean="0"/>
              <a:t>Параллельное мышление</a:t>
            </a:r>
            <a:r>
              <a:rPr lang="ru-RU" dirty="0" smtClean="0"/>
              <a:t> – это мышление конструктивное, при котором различные точки зрения и подходы не сталкиваются, а сосуществуют.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1_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3645024"/>
            <a:ext cx="3001516" cy="228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Плюсы и минусы РКМ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2176338"/>
              </p:ext>
            </p:extLst>
          </p:nvPr>
        </p:nvGraphicFramePr>
        <p:xfrm>
          <a:off x="250824" y="1341438"/>
          <a:ext cx="8569647" cy="49678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85173"/>
                <a:gridCol w="4284474"/>
              </a:tblGrid>
              <a:tr h="9454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4022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Урок «Окружающий мир»</a:t>
            </a:r>
            <a:endParaRPr lang="ru-RU" dirty="0"/>
          </a:p>
        </p:txBody>
      </p:sp>
      <p:pic>
        <p:nvPicPr>
          <p:cNvPr id="4" name="Содержимое 3" descr="CARFZMMDCAGPQQ9PCARRQOCSCA1QNG3MCALMBISGCAI4JZ72CA16PKPXCA795S0MCAFX4WRACARWO3YKCAEAE1XRCAT093LECAL424OGCATTR68VCA9SWIJ0CA02UVTJCAYVS8QACABUKSMPCAPZYE4K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0574451">
            <a:off x="1105256" y="1690027"/>
            <a:ext cx="3154122" cy="45870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2467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1класс</a:t>
            </a:r>
            <a:endParaRPr lang="ru-RU" dirty="0"/>
          </a:p>
        </p:txBody>
      </p:sp>
      <p:pic>
        <p:nvPicPr>
          <p:cNvPr id="4" name="Содержимое 3" descr="P104036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5256584" cy="55316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616</Words>
  <Application>Microsoft Office PowerPoint</Application>
  <PresentationFormat>Экран (4:3)</PresentationFormat>
  <Paragraphs>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«Технология развития критического мышления на уроках …»</vt:lpstr>
      <vt:lpstr>Критическое мышление - это</vt:lpstr>
      <vt:lpstr>3 фазы технологического процесса </vt:lpstr>
      <vt:lpstr>Приемы РКМ </vt:lpstr>
      <vt:lpstr>Приемы РКМ </vt:lpstr>
      <vt:lpstr>Приемы РКМ    </vt:lpstr>
      <vt:lpstr>Плюсы и минусы РКМ</vt:lpstr>
      <vt:lpstr>Урок «Окружающий мир»</vt:lpstr>
      <vt:lpstr>1класс</vt:lpstr>
      <vt:lpstr>«Зачем нужны автомобили?»</vt:lpstr>
      <vt:lpstr>Презентация PowerPoint</vt:lpstr>
      <vt:lpstr>Описание ситуации.</vt:lpstr>
      <vt:lpstr>Группа «Белая шляпа»</vt:lpstr>
      <vt:lpstr>Группа «Черная шляпа»</vt:lpstr>
      <vt:lpstr>Группа «Желтая шляпа »</vt:lpstr>
      <vt:lpstr>Группа  «Зеленая шляпа»</vt:lpstr>
      <vt:lpstr>Группа «Красная шляпа»</vt:lpstr>
      <vt:lpstr>Группа «Синяя шляпа»</vt:lpstr>
      <vt:lpstr>Итог приема</vt:lpstr>
      <vt:lpstr>Список ресурсов</vt:lpstr>
      <vt:lpstr>Презентация PowerPoint</vt:lpstr>
      <vt:lpstr>1 фаза</vt:lpstr>
      <vt:lpstr>2 фаза</vt:lpstr>
      <vt:lpstr>Фаза рефлексии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развития критического мышления на уроках …»</dc:title>
  <dc:creator>user409</dc:creator>
  <cp:lastModifiedBy>7</cp:lastModifiedBy>
  <cp:revision>29</cp:revision>
  <dcterms:created xsi:type="dcterms:W3CDTF">2012-08-28T07:45:12Z</dcterms:created>
  <dcterms:modified xsi:type="dcterms:W3CDTF">2012-08-28T16:46:33Z</dcterms:modified>
</cp:coreProperties>
</file>