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00" r:id="rId2"/>
    <p:sldId id="304" r:id="rId3"/>
    <p:sldId id="305" r:id="rId4"/>
    <p:sldId id="320" r:id="rId5"/>
    <p:sldId id="321" r:id="rId6"/>
    <p:sldId id="307" r:id="rId7"/>
    <p:sldId id="308" r:id="rId8"/>
    <p:sldId id="309" r:id="rId9"/>
    <p:sldId id="310" r:id="rId10"/>
    <p:sldId id="311" r:id="rId11"/>
    <p:sldId id="312" r:id="rId12"/>
    <p:sldId id="314" r:id="rId13"/>
    <p:sldId id="322" r:id="rId14"/>
    <p:sldId id="327" r:id="rId15"/>
    <p:sldId id="313" r:id="rId16"/>
    <p:sldId id="318" r:id="rId17"/>
    <p:sldId id="325" r:id="rId18"/>
    <p:sldId id="319" r:id="rId19"/>
    <p:sldId id="323" r:id="rId20"/>
    <p:sldId id="324" r:id="rId21"/>
    <p:sldId id="329" r:id="rId22"/>
    <p:sldId id="29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C05B08"/>
    <a:srgbClr val="008000"/>
    <a:srgbClr val="339933"/>
    <a:srgbClr val="003300"/>
    <a:srgbClr val="990033"/>
    <a:srgbClr val="FF9966"/>
    <a:srgbClr val="FF5050"/>
    <a:srgbClr val="3366FF"/>
    <a:srgbClr val="000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7E4C05-733E-49C1-9616-DF2C3CB1CF96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68CFC27-67C9-4335-8F4F-2B5E0D6AA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1C3C4-046E-4B80-82AB-84C0ECD5B0A3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53606-0F68-4F00-8D93-C58A847C8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CA5B3-AA08-42BE-AC14-191A245301C0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75CE-12E3-4603-A1A4-CF6FBC3FD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EAE25-7108-4BB9-B6D0-6B50766C3820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EA25F-37D2-408A-8959-F294C0C9E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C3144-B21A-4D2C-AAD9-7F376D0863E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AC6E2-6DEE-4977-9AEA-6E1E5843E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5BFF2-3BB8-439B-9B20-DB593451D68C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34CE-1EDF-47AB-825E-616B45A20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4E2C-02DC-4304-B395-B54E1BE9771F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19ED-7103-48B4-8E10-0E92C8207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D9628-C4EC-4843-A1BB-510B5FD636B1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16C0-A2D9-4E9C-B958-1804A7D8B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620DC-18EF-411D-B85A-08145894ADE8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3308B-5418-4342-A544-A58CED6B50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8F6E-6994-41F9-A3C2-3094CD1595D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55E9-7675-48EC-AF80-6B3F1F86F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9471B-351E-49C6-BB3F-C021FE4E618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6C839-5DD7-4CD9-9707-E9BE84D01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FC438-B1C7-41D0-A748-C19026919E2D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3D804-7C03-4463-ADCB-CF6D8052C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5F3DF0-0FB1-4EF1-BEC1-3BE56211E50E}" type="datetimeFigureOut">
              <a:rPr lang="ru-RU"/>
              <a:pPr>
                <a:defRPr/>
              </a:pPr>
              <a:t>23.11.2013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35CCEF-2F3B-451A-8E79-39D0C82F2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2428860" y="2143116"/>
            <a:ext cx="5832475" cy="172561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5B08"/>
                </a:solidFill>
              </a:rPr>
              <a:t/>
            </a:r>
            <a:br>
              <a:rPr lang="ru-RU" sz="3600" b="1" dirty="0" smtClean="0">
                <a:solidFill>
                  <a:srgbClr val="C05B08"/>
                </a:solidFill>
              </a:rPr>
            </a:br>
            <a:r>
              <a:rPr lang="ru-RU" sz="3200" b="1" dirty="0" smtClean="0">
                <a:solidFill>
                  <a:srgbClr val="C05B08"/>
                </a:solidFill>
              </a:rPr>
              <a:t>Работа со </a:t>
            </a:r>
            <a:r>
              <a:rPr lang="ru-RU" sz="3200" b="1" dirty="0" smtClean="0">
                <a:solidFill>
                  <a:srgbClr val="C05B08"/>
                </a:solidFill>
              </a:rPr>
              <a:t>словарным словом </a:t>
            </a:r>
            <a:r>
              <a:rPr lang="ru-RU" sz="3600" b="1" dirty="0" smtClean="0">
                <a:solidFill>
                  <a:srgbClr val="C05B08"/>
                </a:solidFill>
              </a:rPr>
              <a:t/>
            </a:r>
            <a:br>
              <a:rPr lang="ru-RU" sz="3600" b="1" dirty="0" smtClean="0">
                <a:solidFill>
                  <a:srgbClr val="C05B08"/>
                </a:solidFill>
              </a:rPr>
            </a:br>
            <a:r>
              <a:rPr lang="ru-RU" sz="3200" b="1" dirty="0" smtClean="0">
                <a:solidFill>
                  <a:srgbClr val="006600"/>
                </a:solidFill>
              </a:rPr>
              <a:t>«</a:t>
            </a:r>
            <a:r>
              <a:rPr lang="ru-RU" sz="3200" b="1" dirty="0" smtClean="0">
                <a:solidFill>
                  <a:srgbClr val="006600"/>
                </a:solidFill>
              </a:rPr>
              <a:t>Яблоко»</a:t>
            </a:r>
            <a:r>
              <a:rPr lang="ru-RU" sz="3600" b="1" dirty="0" smtClean="0">
                <a:solidFill>
                  <a:srgbClr val="006600"/>
                </a:solidFill>
              </a:rPr>
              <a:t/>
            </a:r>
            <a:br>
              <a:rPr lang="ru-RU" sz="3600" b="1" dirty="0" smtClean="0">
                <a:solidFill>
                  <a:srgbClr val="006600"/>
                </a:solidFill>
              </a:rPr>
            </a:br>
            <a:r>
              <a:rPr lang="ru-RU" sz="3600" b="1" dirty="0" smtClean="0">
                <a:solidFill>
                  <a:srgbClr val="C05B08"/>
                </a:solidFill>
              </a:rPr>
              <a:t/>
            </a:r>
            <a:br>
              <a:rPr lang="ru-RU" sz="3600" b="1" dirty="0" smtClean="0">
                <a:solidFill>
                  <a:srgbClr val="C05B08"/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572008"/>
            <a:ext cx="5286412" cy="1714488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rgbClr val="C05B08"/>
                </a:solidFill>
              </a:rPr>
              <a:t>Елфимова Светлана Альбертовна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solidFill>
                  <a:srgbClr val="C05B08"/>
                </a:solidFill>
              </a:rPr>
              <a:t>МОУ «СОШ № 30», Сыктывкар</a:t>
            </a:r>
          </a:p>
        </p:txBody>
      </p:sp>
      <p:pic>
        <p:nvPicPr>
          <p:cNvPr id="15362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4714876" y="3143248"/>
            <a:ext cx="1056263" cy="10025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C:\Users\Таня\Pictures\orb.jpg"/>
          <p:cNvPicPr>
            <a:picLocks noChangeAspect="1" noChangeArrowheads="1"/>
          </p:cNvPicPr>
          <p:nvPr/>
        </p:nvPicPr>
        <p:blipFill>
          <a:blip r:embed="rId2" cstate="print"/>
          <a:srcRect l="8316" t="17186" r="8316" b="9613"/>
          <a:stretch>
            <a:fillRect/>
          </a:stretch>
        </p:blipFill>
        <p:spPr bwMode="auto">
          <a:xfrm>
            <a:off x="3000364" y="1000108"/>
            <a:ext cx="2937888" cy="335758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4857760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Державное яблоко</a:t>
            </a:r>
            <a:endParaRPr lang="ru-RU" sz="2800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im7-tub-ru.yandex.net/i?id=484101408-48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83" y="1071546"/>
            <a:ext cx="4976847" cy="37326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43108" y="5572140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</a:rPr>
              <a:t>Глазное яблоко </a:t>
            </a:r>
            <a:endParaRPr lang="ru-RU" sz="2800" dirty="0">
              <a:solidFill>
                <a:srgbClr val="006600"/>
              </a:solidFill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7" descr="C:\Users\Таня\Pictures\Ангел на шпиле Петропавловского собора-s-275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1144" y="875868"/>
            <a:ext cx="3211054" cy="34103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5000636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Яблоко шпиля</a:t>
            </a: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foto.rambler.ru/photos/activeclub/12/84/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00108"/>
            <a:ext cx="4762500" cy="35718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5143512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</a:rPr>
              <a:t>Адамово яблоко – плоды дерева </a:t>
            </a:r>
            <a:r>
              <a:rPr lang="ru-RU" sz="2800" b="1" dirty="0" err="1" smtClean="0">
                <a:solidFill>
                  <a:srgbClr val="006600"/>
                </a:solidFill>
              </a:rPr>
              <a:t>маклюра</a:t>
            </a:r>
            <a:r>
              <a:rPr lang="ru-RU" sz="2800" b="1" dirty="0" smtClean="0">
                <a:solidFill>
                  <a:srgbClr val="006600"/>
                </a:solidFill>
              </a:rPr>
              <a:t> (китайский апельсин; «божье дерево»)</a:t>
            </a:r>
            <a:endParaRPr lang="ru-RU" sz="2800" b="1" dirty="0">
              <a:solidFill>
                <a:srgbClr val="006600"/>
              </a:solidFill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Таня\Pictures\f41526e8f4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928670"/>
            <a:ext cx="4363988" cy="387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28794" y="5357826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Конь в яблоках – конь с тёмными круглыми пятнами на шерсти.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C:\Users\Таня\Pictures\post-24994-1200643792_thumb.jpg"/>
          <p:cNvPicPr>
            <a:picLocks noChangeAspect="1" noChangeArrowheads="1"/>
          </p:cNvPicPr>
          <p:nvPr/>
        </p:nvPicPr>
        <p:blipFill>
          <a:blip r:embed="rId2" cstate="print"/>
          <a:srcRect l="6300" t="7875" r="5501" b="7076"/>
          <a:stretch>
            <a:fillRect/>
          </a:stretch>
        </p:blipFill>
        <p:spPr bwMode="auto">
          <a:xfrm>
            <a:off x="2714612" y="1071546"/>
            <a:ext cx="3620225" cy="37370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5357826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«Яблочко» - танец моряков.</a:t>
            </a:r>
            <a:endParaRPr lang="ru-RU" sz="2800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6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143800" cy="2133600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Подбери имена прилагательные </a:t>
            </a:r>
            <a:br>
              <a:rPr lang="ru-RU" sz="32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к слову «яблоко».</a:t>
            </a:r>
            <a:endParaRPr lang="ru-RU" sz="2800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214414" y="2714620"/>
            <a:ext cx="7696200" cy="2644789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dirty="0" smtClean="0">
                <a:solidFill>
                  <a:srgbClr val="006600"/>
                </a:solidFill>
              </a:rPr>
              <a:t>      Румяное, наливное, золотое,  душистое, сладкое, кислое, кисло-сладкое, красное, зелёное, жёлтое, хрусткое, круглое, сочное,  медовое, свежее, ароматное…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</a:endParaRPr>
          </a:p>
        </p:txBody>
      </p:sp>
      <p:pic>
        <p:nvPicPr>
          <p:cNvPr id="4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2000232" y="785794"/>
            <a:ext cx="5572164" cy="4144963"/>
          </a:xfrm>
        </p:spPr>
        <p:txBody>
          <a:bodyPr/>
          <a:lstStyle/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</a:endParaRP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….. Оно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Соку спелого полно,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Так свежо и так душисто,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Так румяно-золотисто,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Будто мёдом налилось!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Видны семечки насквозь…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</a:rPr>
              <a:t>                           (А.С.Пушкин)         </a:t>
            </a:r>
          </a:p>
        </p:txBody>
      </p:sp>
      <p:pic>
        <p:nvPicPr>
          <p:cNvPr id="4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5072074"/>
            <a:ext cx="5049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Каким ты представил яблоко? 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5643578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Какие чувства ты испытываешь, читая эти строки? 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 Составь пословицы и поговорки: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928662" y="1500174"/>
            <a:ext cx="8001056" cy="4144963"/>
          </a:xfrm>
        </p:spPr>
        <p:txBody>
          <a:bodyPr/>
          <a:lstStyle/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</a:endParaRP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</a:rPr>
              <a:t>ПАДАЕТ,  ОТ, НЕДАЛЕКО , ЯБЛ.КО, ЯБЛОНИ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</a:rPr>
              <a:t>ВРЕМЯ, ЗНАЕТ, СЕМЯ, СВОЁ, ЯБЛ.ЧНОЕ</a:t>
            </a:r>
            <a:r>
              <a:rPr lang="ru-RU" sz="2000" b="1" dirty="0" smtClean="0">
                <a:solidFill>
                  <a:srgbClr val="009900"/>
                </a:solidFill>
                <a:latin typeface="Arial" pitchFamily="34" charset="0"/>
              </a:rPr>
              <a:t> 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  <a:latin typeface="Arial" pitchFamily="34" charset="0"/>
            </a:endParaRPr>
          </a:p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</a:rPr>
              <a:t>НЕ, МИМО, ЯБЛ.ЧКО, ЯБЛОНЬКИ, ПАДАЕТ</a:t>
            </a:r>
          </a:p>
          <a:p>
            <a:pPr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6600"/>
                </a:solidFill>
                <a:latin typeface="Arial" pitchFamily="34" charset="0"/>
              </a:rPr>
              <a:t>ДО, НА, ЯБЛ.КО, ПЕРВОГО, ЧЕРВИВОЕ, ВЕТРА, ВЕТКЕ</a:t>
            </a:r>
          </a:p>
        </p:txBody>
      </p:sp>
      <p:pic>
        <p:nvPicPr>
          <p:cNvPr id="4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Проверь:</a:t>
            </a:r>
            <a:b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57224" y="1000108"/>
            <a:ext cx="8286776" cy="2571768"/>
          </a:xfrm>
        </p:spPr>
        <p:txBody>
          <a:bodyPr/>
          <a:lstStyle/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</a:rPr>
              <a:t>Яблоко от яблони недалеко падает.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</a:rPr>
              <a:t>Яблочное семя знает своё время.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</a:rPr>
              <a:t>Мимо яблоньки  яблочко не падает.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</a:rPr>
              <a:t>Червивое яблоко на ветке до первого ветра.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929066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Выпиши слова, однокоренные слову «яблоко», выдели в них корень.</a:t>
            </a:r>
            <a:br>
              <a:rPr lang="ru-RU" sz="24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429264"/>
            <a:ext cx="5148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Яблоко, яблочко, яблочное.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457200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3011" name="Arc 3"/>
          <p:cNvSpPr>
            <a:spLocks/>
          </p:cNvSpPr>
          <p:nvPr/>
        </p:nvSpPr>
        <p:spPr bwMode="auto">
          <a:xfrm rot="13731063" flipV="1">
            <a:off x="1506897" y="5075435"/>
            <a:ext cx="629479" cy="683244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>
              <a:ln w="38100">
                <a:solidFill>
                  <a:schemeClr val="tx1"/>
                </a:solidFill>
                <a:prstDash val="sysDot"/>
              </a:ln>
            </a:endParaRPr>
          </a:p>
        </p:txBody>
      </p:sp>
      <p:sp>
        <p:nvSpPr>
          <p:cNvPr id="9" name="Arc 3"/>
          <p:cNvSpPr>
            <a:spLocks/>
          </p:cNvSpPr>
          <p:nvPr/>
        </p:nvSpPr>
        <p:spPr bwMode="auto">
          <a:xfrm rot="13731063" flipV="1">
            <a:off x="3010678" y="5067546"/>
            <a:ext cx="695749" cy="72285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 b="1" dirty="0"/>
          </a:p>
        </p:txBody>
      </p:sp>
      <p:sp>
        <p:nvSpPr>
          <p:cNvPr id="10" name="Arc 3"/>
          <p:cNvSpPr>
            <a:spLocks/>
          </p:cNvSpPr>
          <p:nvPr/>
        </p:nvSpPr>
        <p:spPr bwMode="auto">
          <a:xfrm rot="13731063" flipV="1">
            <a:off x="4582314" y="5067546"/>
            <a:ext cx="695749" cy="72285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3011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r>
              <a:rPr lang="ru-RU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Загадка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928662" y="1857364"/>
            <a:ext cx="7696200" cy="4144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Я  румяную матрёшку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От подруг не оторву,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Подожду, когда матрёшка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Упадёт сама в траву.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696200" cy="1571636"/>
          </a:xfrm>
        </p:spPr>
        <p:txBody>
          <a:bodyPr/>
          <a:lstStyle/>
          <a:p>
            <a:pPr algn="l"/>
            <a:r>
              <a:rPr lang="ru-RU" sz="30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Объясни «яблочные» фразеологизмы:</a:t>
            </a:r>
            <a:br>
              <a:rPr lang="ru-RU" sz="3000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</a:br>
            <a:endParaRPr lang="ru-RU" sz="3000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857224" y="1214422"/>
            <a:ext cx="7696200" cy="2357454"/>
          </a:xfrm>
        </p:spPr>
        <p:txBody>
          <a:bodyPr/>
          <a:lstStyle/>
          <a:p>
            <a:pPr>
              <a:buFontTx/>
              <a:buNone/>
            </a:pPr>
            <a:endParaRPr lang="ru-RU" sz="2000" b="1" dirty="0" smtClean="0">
              <a:solidFill>
                <a:srgbClr val="009900"/>
              </a:solidFill>
            </a:endParaRPr>
          </a:p>
          <a:p>
            <a:pPr algn="ctr">
              <a:buFontTx/>
              <a:buNone/>
            </a:pPr>
            <a:r>
              <a:rPr lang="ru-RU" sz="3600" b="1" i="1" dirty="0" smtClean="0">
                <a:solidFill>
                  <a:srgbClr val="006600"/>
                </a:solidFill>
                <a:latin typeface="Arial" pitchFamily="34" charset="0"/>
              </a:rPr>
              <a:t>Яблоку негде упасть.</a:t>
            </a:r>
          </a:p>
          <a:p>
            <a:pPr algn="ctr">
              <a:buFontTx/>
              <a:buNone/>
            </a:pPr>
            <a:endParaRPr lang="ru-RU" sz="28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 marL="534988" indent="-85725"/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</a:rPr>
              <a:t>  Очень много, в огромном количестве;</a:t>
            </a:r>
          </a:p>
          <a:p>
            <a:pPr marL="449263" indent="0"/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</a:rPr>
              <a:t>  Очень тесно.</a:t>
            </a:r>
          </a:p>
          <a:p>
            <a:pPr>
              <a:buFontTx/>
              <a:buNone/>
            </a:pPr>
            <a:endParaRPr lang="ru-RU" sz="2400" b="1" dirty="0" smtClean="0">
              <a:solidFill>
                <a:srgbClr val="006600"/>
              </a:solidFill>
            </a:endParaRPr>
          </a:p>
          <a:p>
            <a:pPr algn="ctr">
              <a:buFontTx/>
              <a:buNone/>
            </a:pPr>
            <a:r>
              <a:rPr lang="ru-RU" sz="3600" b="1" i="1" dirty="0" smtClean="0">
                <a:solidFill>
                  <a:srgbClr val="006600"/>
                </a:solidFill>
                <a:latin typeface="Arial" pitchFamily="34" charset="0"/>
              </a:rPr>
              <a:t>Яблоко раздора.</a:t>
            </a:r>
          </a:p>
          <a:p>
            <a:pPr>
              <a:buFontTx/>
              <a:buNone/>
            </a:pPr>
            <a:endParaRPr lang="ru-RU" sz="2400" b="1" dirty="0" smtClean="0">
              <a:solidFill>
                <a:srgbClr val="0066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</a:rPr>
              <a:t>       Причина вражды.</a:t>
            </a:r>
          </a:p>
          <a:p>
            <a:pPr>
              <a:buFontTx/>
              <a:buNone/>
            </a:pPr>
            <a:endParaRPr lang="ru-RU" sz="2800" b="1" dirty="0" smtClean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457200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785786" y="4214818"/>
            <a:ext cx="7696200" cy="2133600"/>
          </a:xfrm>
        </p:spPr>
        <p:txBody>
          <a:bodyPr/>
          <a:lstStyle/>
          <a:p>
            <a:pPr algn="just"/>
            <a:r>
              <a:rPr lang="ru-RU" sz="3200" b="1" dirty="0" smtClean="0">
                <a:solidFill>
                  <a:srgbClr val="C05B08"/>
                </a:solidFill>
              </a:rPr>
              <a:t>          Яблоко упоминается в древней легенде об Адаме и Еве: по преданию, именно яблоко, запретный плод, сорвала Ева с дерева познания в Эдемском саду.</a:t>
            </a:r>
            <a:r>
              <a:rPr lang="ru-RU" sz="2800" b="1" dirty="0" smtClean="0">
                <a:solidFill>
                  <a:srgbClr val="006600"/>
                </a:solidFill>
              </a:rPr>
              <a:t/>
            </a:r>
            <a:br>
              <a:rPr lang="ru-RU" sz="2800" b="1" dirty="0" smtClean="0">
                <a:solidFill>
                  <a:srgbClr val="006600"/>
                </a:solidFill>
              </a:rPr>
            </a:br>
            <a:endParaRPr lang="ru-RU" sz="2800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000100" y="785794"/>
            <a:ext cx="7696200" cy="17859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dirty="0" smtClean="0">
                <a:solidFill>
                  <a:srgbClr val="006600"/>
                </a:solidFill>
              </a:rPr>
              <a:t>         Знаменитая  война между Троей и Спартой, по древнегреческим мифам, разгорелась из-за золотого яблока,  «яблока раздора», которое богиня Эрида дала молодому Парису, сыну троянского царя Приама. </a:t>
            </a:r>
            <a:endParaRPr lang="ru-RU" b="1" dirty="0" smtClean="0">
              <a:solidFill>
                <a:srgbClr val="009900"/>
              </a:solidFill>
            </a:endParaRPr>
          </a:p>
        </p:txBody>
      </p:sp>
      <p:pic>
        <p:nvPicPr>
          <p:cNvPr id="4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2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pPr algn="l"/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en-US" dirty="0" smtClean="0">
                <a:hlinkClick r:id="rId2"/>
              </a:rPr>
              <a:t>http://images.yandex.ru/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Волина В.В. Откуда пришли слова: Занимательный этимологический словарь. – М.: АСТ-ПРЕСС, 1996.</a:t>
            </a:r>
            <a:endParaRPr lang="ru-RU" b="1" dirty="0" smtClean="0">
              <a:solidFill>
                <a:srgbClr val="C05B08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928662" y="857233"/>
            <a:ext cx="7696200" cy="64294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Использованные источники:</a:t>
            </a:r>
          </a:p>
          <a:p>
            <a:pPr>
              <a:buFontTx/>
              <a:buNone/>
            </a:pPr>
            <a:endParaRPr lang="ru-RU" b="1" dirty="0" smtClean="0">
              <a:solidFill>
                <a:srgbClr val="B35E4D"/>
              </a:solidFill>
            </a:endParaRPr>
          </a:p>
        </p:txBody>
      </p:sp>
      <p:pic>
        <p:nvPicPr>
          <p:cNvPr id="4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endParaRPr lang="ru-RU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928662" y="1285860"/>
            <a:ext cx="7696200" cy="4287839"/>
          </a:xfrm>
        </p:spPr>
        <p:txBody>
          <a:bodyPr/>
          <a:lstStyle/>
          <a:p>
            <a:pPr algn="ctr">
              <a:buFontTx/>
              <a:buNone/>
              <a:tabLst>
                <a:tab pos="2601913" algn="l"/>
              </a:tabLst>
            </a:pPr>
            <a:r>
              <a:rPr lang="ru-RU" sz="9600" b="1" dirty="0" err="1" smtClean="0">
                <a:solidFill>
                  <a:srgbClr val="006600"/>
                </a:solidFill>
              </a:rPr>
              <a:t>Ябл</a:t>
            </a:r>
            <a:r>
              <a:rPr lang="ru-RU" sz="9600" b="1" dirty="0" smtClean="0">
                <a:solidFill>
                  <a:srgbClr val="009900"/>
                </a:solidFill>
              </a:rPr>
              <a:t>   </a:t>
            </a:r>
            <a:r>
              <a:rPr lang="ru-RU" sz="9600" b="1" dirty="0" smtClean="0">
                <a:solidFill>
                  <a:srgbClr val="006600"/>
                </a:solidFill>
              </a:rPr>
              <a:t>ко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876" y="1285860"/>
            <a:ext cx="5000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о 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2" name="Picture 2" descr="http://cs9756.userapi.com/u10350325/-14/x_279b65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357562"/>
            <a:ext cx="3108217" cy="2768578"/>
          </a:xfrm>
          <a:prstGeom prst="rect">
            <a:avLst/>
          </a:prstGeom>
          <a:noFill/>
        </p:spPr>
      </p:pic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8964613" y="6497638"/>
            <a:ext cx="179387" cy="3603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8964613" y="6497638"/>
            <a:ext cx="179387" cy="360362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H="1">
            <a:off x="8964613" y="6497638"/>
            <a:ext cx="179387" cy="360362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8964613" y="6505575"/>
            <a:ext cx="179387" cy="360363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8964613" y="6505575"/>
            <a:ext cx="179387" cy="360363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3107521" y="1321579"/>
            <a:ext cx="285752" cy="2143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r>
              <a:rPr lang="ru-RU" b="1" dirty="0" smtClean="0">
                <a:solidFill>
                  <a:srgbClr val="C05B08"/>
                </a:solidFill>
                <a:latin typeface="Arial" pitchFamily="34" charset="0"/>
                <a:cs typeface="Arial" pitchFamily="34" charset="0"/>
              </a:rPr>
              <a:t>Шарада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428728" y="1643050"/>
            <a:ext cx="6572296" cy="4144963"/>
          </a:xfrm>
        </p:spPr>
        <p:txBody>
          <a:bodyPr/>
          <a:lstStyle/>
          <a:p>
            <a:pPr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Местоимение,  предлог,</a:t>
            </a:r>
          </a:p>
          <a:p>
            <a:pPr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Меж них – фамилия поэта,</a:t>
            </a:r>
          </a:p>
          <a:p>
            <a:pPr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А целое – известный плод,</a:t>
            </a:r>
          </a:p>
          <a:p>
            <a:pPr>
              <a:buFontTx/>
              <a:buNone/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Что зреет на исходе лета.</a:t>
            </a:r>
          </a:p>
          <a:p>
            <a:pPr marL="85725" indent="-85725" algn="ctr">
              <a:buFontTx/>
              <a:buNone/>
              <a:tabLst>
                <a:tab pos="1173163" algn="l"/>
              </a:tabLst>
            </a:pPr>
            <a:r>
              <a:rPr lang="ru-RU" sz="3600" dirty="0" smtClean="0">
                <a:solidFill>
                  <a:srgbClr val="006600"/>
                </a:solidFill>
                <a:latin typeface="Arial" pitchFamily="34" charset="0"/>
              </a:rPr>
              <a:t>(я –блок – о)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28662" y="-214338"/>
            <a:ext cx="7696200" cy="2133600"/>
          </a:xfrm>
        </p:spPr>
        <p:txBody>
          <a:bodyPr/>
          <a:lstStyle/>
          <a:p>
            <a:endParaRPr lang="ru-RU" b="1" dirty="0" smtClean="0">
              <a:solidFill>
                <a:srgbClr val="C05B0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85786" y="2000240"/>
            <a:ext cx="7643866" cy="18573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16600" b="1" dirty="0" err="1" smtClean="0">
                <a:solidFill>
                  <a:srgbClr val="009900"/>
                </a:solidFill>
              </a:rPr>
              <a:t>Ябл</a:t>
            </a:r>
            <a:r>
              <a:rPr lang="ru-RU" sz="16600" b="1" dirty="0" smtClean="0">
                <a:solidFill>
                  <a:srgbClr val="009900"/>
                </a:solidFill>
              </a:rPr>
              <a:t>   ко</a:t>
            </a:r>
            <a:endParaRPr lang="ru-RU" sz="16600" b="1" dirty="0" smtClean="0">
              <a:solidFill>
                <a:srgbClr val="B35E4D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1500174"/>
            <a:ext cx="500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 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303.by/userimages/zoom/51/zoom-22647323351.jpg"/>
          <p:cNvPicPr>
            <a:picLocks noChangeAspect="1" noChangeArrowheads="1"/>
          </p:cNvPicPr>
          <p:nvPr/>
        </p:nvPicPr>
        <p:blipFill>
          <a:blip r:embed="rId2"/>
          <a:srcRect r="13268"/>
          <a:stretch>
            <a:fillRect/>
          </a:stretch>
        </p:blipFill>
        <p:spPr bwMode="auto">
          <a:xfrm>
            <a:off x="4429124" y="2643182"/>
            <a:ext cx="1643042" cy="17062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064" y="564357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5500702"/>
            <a:ext cx="42740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</a:rPr>
              <a:t>Яблоко – плод яблони </a:t>
            </a:r>
            <a:endParaRPr lang="ru-RU" sz="2800" dirty="0">
              <a:solidFill>
                <a:srgbClr val="006600"/>
              </a:solidFill>
            </a:endParaRPr>
          </a:p>
        </p:txBody>
      </p:sp>
      <p:pic>
        <p:nvPicPr>
          <p:cNvPr id="28680" name="Picture 8" descr="http://im7-tub-ru.yandex.net/i?id=536292229-06-72&amp;n=21"/>
          <p:cNvPicPr>
            <a:picLocks noChangeAspect="1" noChangeArrowheads="1"/>
          </p:cNvPicPr>
          <p:nvPr/>
        </p:nvPicPr>
        <p:blipFill>
          <a:blip r:embed="rId2"/>
          <a:srcRect l="10302"/>
          <a:stretch>
            <a:fillRect/>
          </a:stretch>
        </p:blipFill>
        <p:spPr bwMode="auto">
          <a:xfrm>
            <a:off x="714348" y="3143248"/>
            <a:ext cx="2487932" cy="1857378"/>
          </a:xfrm>
          <a:prstGeom prst="rect">
            <a:avLst/>
          </a:prstGeom>
          <a:noFill/>
        </p:spPr>
      </p:pic>
      <p:pic>
        <p:nvPicPr>
          <p:cNvPr id="28686" name="Picture 14" descr="http://im7-tub-ru.yandex.net/i?id=193004997-66-72&amp;n=21"/>
          <p:cNvPicPr>
            <a:picLocks noChangeAspect="1" noChangeArrowheads="1"/>
          </p:cNvPicPr>
          <p:nvPr/>
        </p:nvPicPr>
        <p:blipFill>
          <a:blip r:embed="rId3"/>
          <a:srcRect l="4754" r="12044"/>
          <a:stretch>
            <a:fillRect/>
          </a:stretch>
        </p:blipFill>
        <p:spPr bwMode="auto">
          <a:xfrm>
            <a:off x="3286116" y="3429000"/>
            <a:ext cx="2500330" cy="1934641"/>
          </a:xfrm>
          <a:prstGeom prst="rect">
            <a:avLst/>
          </a:prstGeom>
          <a:noFill/>
        </p:spPr>
      </p:pic>
      <p:pic>
        <p:nvPicPr>
          <p:cNvPr id="28688" name="Picture 16" descr="http://im5-tub-ru.yandex.net/i?id=430937066-00-72&amp;n=21"/>
          <p:cNvPicPr>
            <a:picLocks noChangeAspect="1" noChangeArrowheads="1"/>
          </p:cNvPicPr>
          <p:nvPr/>
        </p:nvPicPr>
        <p:blipFill>
          <a:blip r:embed="rId4"/>
          <a:srcRect r="4651"/>
          <a:stretch>
            <a:fillRect/>
          </a:stretch>
        </p:blipFill>
        <p:spPr bwMode="auto">
          <a:xfrm>
            <a:off x="1000100" y="714356"/>
            <a:ext cx="2928958" cy="2303876"/>
          </a:xfrm>
          <a:prstGeom prst="rect">
            <a:avLst/>
          </a:prstGeom>
          <a:noFill/>
        </p:spPr>
      </p:pic>
      <p:pic>
        <p:nvPicPr>
          <p:cNvPr id="28684" name="Picture 12" descr="http://im6-tub-ru.yandex.net/i?id=295653887-71-72&amp;n=21"/>
          <p:cNvPicPr>
            <a:picLocks noChangeAspect="1" noChangeArrowheads="1"/>
          </p:cNvPicPr>
          <p:nvPr/>
        </p:nvPicPr>
        <p:blipFill>
          <a:blip r:embed="rId5"/>
          <a:srcRect l="5000"/>
          <a:stretch>
            <a:fillRect/>
          </a:stretch>
        </p:blipFill>
        <p:spPr bwMode="auto">
          <a:xfrm>
            <a:off x="5929322" y="3000372"/>
            <a:ext cx="2714643" cy="2143140"/>
          </a:xfrm>
          <a:prstGeom prst="rect">
            <a:avLst/>
          </a:prstGeom>
          <a:noFill/>
        </p:spPr>
      </p:pic>
      <p:pic>
        <p:nvPicPr>
          <p:cNvPr id="28674" name="Picture 2" descr="http://im8-tub-ru.yandex.net/i?id=369903722-48-72&amp;n=21"/>
          <p:cNvPicPr>
            <a:picLocks noChangeAspect="1" noChangeArrowheads="1"/>
          </p:cNvPicPr>
          <p:nvPr/>
        </p:nvPicPr>
        <p:blipFill>
          <a:blip r:embed="rId6"/>
          <a:srcRect l="4412"/>
          <a:stretch>
            <a:fillRect/>
          </a:stretch>
        </p:blipFill>
        <p:spPr bwMode="auto">
          <a:xfrm>
            <a:off x="4286248" y="857232"/>
            <a:ext cx="3095647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im4-tub-ru.yandex.net/i?id=114156803-0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071546"/>
            <a:ext cx="3500452" cy="35004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5214950"/>
            <a:ext cx="71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Яблочко – центральная часть мишени 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для стрельбы в цель</a:t>
            </a:r>
            <a:endParaRPr lang="ru-RU" sz="2800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6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Таня\Pictures\47134600.jpg"/>
          <p:cNvPicPr/>
          <p:nvPr/>
        </p:nvPicPr>
        <p:blipFill>
          <a:blip r:embed="rId2" cstate="print"/>
          <a:srcRect t="38280"/>
          <a:stretch>
            <a:fillRect/>
          </a:stretch>
        </p:blipFill>
        <p:spPr bwMode="auto">
          <a:xfrm>
            <a:off x="2357422" y="1071546"/>
            <a:ext cx="39536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5000636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Адамово яблоко – щитовидный хрящ гортани </a:t>
            </a:r>
            <a:endParaRPr lang="ru-RU" sz="2800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3642791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im2-tub-ru.yandex.net/i?id=112769279-6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85794"/>
            <a:ext cx="5048285" cy="37862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5572140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006600"/>
                </a:solidFill>
                <a:latin typeface="Arial" pitchFamily="34" charset="0"/>
                <a:cs typeface="Times New Roman" pitchFamily="18" charset="0"/>
              </a:rPr>
              <a:t>Яблоко на рукоятке меча </a:t>
            </a:r>
            <a:endParaRPr lang="ru-RU" sz="2800" dirty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5" name="Picture 2" descr="http://gifok.net/images/2013/08/12/0lGqv.jpg"/>
          <p:cNvPicPr>
            <a:picLocks noChangeAspect="1" noChangeArrowheads="1"/>
          </p:cNvPicPr>
          <p:nvPr/>
        </p:nvPicPr>
        <p:blipFill>
          <a:blip r:embed="rId3" cstate="print"/>
          <a:srcRect l="11176" t="18657" r="15562" b="11691"/>
          <a:stretch>
            <a:fillRect/>
          </a:stretch>
        </p:blipFill>
        <p:spPr bwMode="auto">
          <a:xfrm>
            <a:off x="8166861" y="5929330"/>
            <a:ext cx="604673" cy="5739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399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Работа со словарным словом  «Яблоко»   </vt:lpstr>
      <vt:lpstr>Загадка</vt:lpstr>
      <vt:lpstr>Слайд 3</vt:lpstr>
      <vt:lpstr>Шарада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Подбери имена прилагательные  к слову «яблоко».</vt:lpstr>
      <vt:lpstr>Слайд 17</vt:lpstr>
      <vt:lpstr> Составь пословицы и поговорки:</vt:lpstr>
      <vt:lpstr>Проверь: </vt:lpstr>
      <vt:lpstr>Объясни «яблочные» фразеологизмы: </vt:lpstr>
      <vt:lpstr>          Яблоко упоминается в древней легенде об Адаме и Еве: по преданию, именно яблоко, запретный плод, сорвала Ева с дерева познания в Эдемском саду. </vt:lpstr>
      <vt:lpstr>      http://images.yandex.ru/  Волина В.В. Откуда пришли слова: Занимательный этимологический словарь. – М.: АСТ-ПРЕСС, 1996.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Admin</cp:lastModifiedBy>
  <cp:revision>139</cp:revision>
  <dcterms:created xsi:type="dcterms:W3CDTF">2011-08-02T23:19:04Z</dcterms:created>
  <dcterms:modified xsi:type="dcterms:W3CDTF">2013-11-23T16:58:25Z</dcterms:modified>
</cp:coreProperties>
</file>