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A807F-691C-4A91-965C-FB2701BE2A86}" type="datetimeFigureOut">
              <a:rPr lang="ru-RU" smtClean="0"/>
              <a:t>25.10.2014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04F14-FECB-4CA8-890C-C043AE1B85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4938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A807F-691C-4A91-965C-FB2701BE2A86}" type="datetimeFigureOut">
              <a:rPr lang="ru-RU" smtClean="0"/>
              <a:t>25.10.2014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04F14-FECB-4CA8-890C-C043AE1B85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8239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A807F-691C-4A91-965C-FB2701BE2A86}" type="datetimeFigureOut">
              <a:rPr lang="ru-RU" smtClean="0"/>
              <a:t>25.10.2014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04F14-FECB-4CA8-890C-C043AE1B85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7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A807F-691C-4A91-965C-FB2701BE2A86}" type="datetimeFigureOut">
              <a:rPr lang="ru-RU" smtClean="0"/>
              <a:t>25.10.2014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04F14-FECB-4CA8-890C-C043AE1B85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614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A807F-691C-4A91-965C-FB2701BE2A86}" type="datetimeFigureOut">
              <a:rPr lang="ru-RU" smtClean="0"/>
              <a:t>25.10.2014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04F14-FECB-4CA8-890C-C043AE1B85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487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A807F-691C-4A91-965C-FB2701BE2A86}" type="datetimeFigureOut">
              <a:rPr lang="ru-RU" smtClean="0"/>
              <a:t>25.10.2014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04F14-FECB-4CA8-890C-C043AE1B85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059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A807F-691C-4A91-965C-FB2701BE2A86}" type="datetimeFigureOut">
              <a:rPr lang="ru-RU" smtClean="0"/>
              <a:t>25.10.2014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04F14-FECB-4CA8-890C-C043AE1B85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232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A807F-691C-4A91-965C-FB2701BE2A86}" type="datetimeFigureOut">
              <a:rPr lang="ru-RU" smtClean="0"/>
              <a:t>25.10.2014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04F14-FECB-4CA8-890C-C043AE1B85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307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A807F-691C-4A91-965C-FB2701BE2A86}" type="datetimeFigureOut">
              <a:rPr lang="ru-RU" smtClean="0"/>
              <a:t>25.10.2014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04F14-FECB-4CA8-890C-C043AE1B85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792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A807F-691C-4A91-965C-FB2701BE2A86}" type="datetimeFigureOut">
              <a:rPr lang="ru-RU" smtClean="0"/>
              <a:t>25.10.2014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04F14-FECB-4CA8-890C-C043AE1B85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656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A807F-691C-4A91-965C-FB2701BE2A86}" type="datetimeFigureOut">
              <a:rPr lang="ru-RU" smtClean="0"/>
              <a:t>25.10.2014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04F14-FECB-4CA8-890C-C043AE1B85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870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A807F-691C-4A91-965C-FB2701BE2A86}" type="datetimeFigureOut">
              <a:rPr lang="ru-RU" smtClean="0"/>
              <a:t>25.10.2014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04F14-FECB-4CA8-890C-C043AE1B85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0448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3.xml"/><Relationship Id="rId18" Type="http://schemas.openxmlformats.org/officeDocument/2006/relationships/slide" Target="slide19.xml"/><Relationship Id="rId3" Type="http://schemas.openxmlformats.org/officeDocument/2006/relationships/slide" Target="slide3.xml"/><Relationship Id="rId21" Type="http://schemas.openxmlformats.org/officeDocument/2006/relationships/slide" Target="slide22.xml"/><Relationship Id="rId7" Type="http://schemas.openxmlformats.org/officeDocument/2006/relationships/slide" Target="slide8.xml"/><Relationship Id="rId12" Type="http://schemas.openxmlformats.org/officeDocument/2006/relationships/slide" Target="slide14.xml"/><Relationship Id="rId17" Type="http://schemas.openxmlformats.org/officeDocument/2006/relationships/slide" Target="slide18.xml"/><Relationship Id="rId2" Type="http://schemas.openxmlformats.org/officeDocument/2006/relationships/slide" Target="slide5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6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10" Type="http://schemas.openxmlformats.org/officeDocument/2006/relationships/slide" Target="slide11.xml"/><Relationship Id="rId19" Type="http://schemas.openxmlformats.org/officeDocument/2006/relationships/slide" Target="slide20.xml"/><Relationship Id="rId4" Type="http://schemas.openxmlformats.org/officeDocument/2006/relationships/slide" Target="slide4.xml"/><Relationship Id="rId9" Type="http://schemas.openxmlformats.org/officeDocument/2006/relationships/slide" Target="slide10.xml"/><Relationship Id="rId14" Type="http://schemas.openxmlformats.org/officeDocument/2006/relationships/slide" Target="slide15.xml"/><Relationship Id="rId22" Type="http://schemas.openxmlformats.org/officeDocument/2006/relationships/slide" Target="slide2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Викторина по разделу</a:t>
            </a:r>
            <a:br>
              <a:rPr lang="ru-RU" dirty="0" smtClean="0"/>
            </a:br>
            <a:r>
              <a:rPr lang="ru-RU" dirty="0" smtClean="0"/>
              <a:t>«Вселенная, время, календарь»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14770" y="6200437"/>
            <a:ext cx="76913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© </a:t>
            </a:r>
            <a:r>
              <a:rPr lang="ru-RU" b="1" dirty="0" err="1" smtClean="0"/>
              <a:t>уч.нач.кл</a:t>
            </a:r>
            <a:r>
              <a:rPr lang="ru-RU" b="1" dirty="0" smtClean="0"/>
              <a:t>.  ГБОУ СОШ №307 г. Санкт- Петербурга Дмитриева А.В., 2014г. </a:t>
            </a:r>
          </a:p>
          <a:p>
            <a:endParaRPr lang="ru-RU" b="1" dirty="0"/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окружающий мир, 2 </a:t>
            </a:r>
            <a:r>
              <a:rPr lang="ru-RU" dirty="0" smtClean="0"/>
              <a:t>класс, </a:t>
            </a:r>
            <a:endParaRPr lang="en-US" dirty="0" smtClean="0"/>
          </a:p>
          <a:p>
            <a:r>
              <a:rPr lang="en-US" dirty="0" smtClean="0"/>
              <a:t>I</a:t>
            </a:r>
            <a:r>
              <a:rPr lang="ru-RU" smtClean="0"/>
              <a:t> четверть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291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Россия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Какой язык является ГОСУДАРСТВЕННЫМ для народов России?</a:t>
            </a:r>
          </a:p>
          <a:p>
            <a:r>
              <a:rPr lang="ru-RU" dirty="0" smtClean="0"/>
              <a:t>Для чего нужен ГОСУДАРСТВЕННЫЙ язык?</a:t>
            </a:r>
          </a:p>
          <a:p>
            <a:r>
              <a:rPr lang="ru-RU" dirty="0" smtClean="0"/>
              <a:t>Русский язык является ГОСУДАРСТВЕННЫМ для народов России.</a:t>
            </a:r>
          </a:p>
          <a:p>
            <a:r>
              <a:rPr lang="ru-RU" dirty="0" smtClean="0"/>
              <a:t>ГОСУДАРСТВЕННЫЙ язык нужен для составления гос. Документов, ведение переговоров. Он объединяет людей.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5-конечная звезда 2"/>
          <p:cNvSpPr/>
          <p:nvPr/>
        </p:nvSpPr>
        <p:spPr>
          <a:xfrm>
            <a:off x="5436096" y="332656"/>
            <a:ext cx="792088" cy="86409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388424" y="6237312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306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Россия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Назови 4 мировые религии.</a:t>
            </a:r>
          </a:p>
          <a:p>
            <a:r>
              <a:rPr lang="ru-RU" dirty="0" smtClean="0"/>
              <a:t>Назови главные книги каждой религии.</a:t>
            </a:r>
          </a:p>
          <a:p>
            <a:r>
              <a:rPr lang="ru-RU" dirty="0" smtClean="0"/>
              <a:t>Какую религию исповедует большинство жителей России?</a:t>
            </a:r>
          </a:p>
          <a:p>
            <a:r>
              <a:rPr lang="ru-RU" dirty="0" smtClean="0"/>
              <a:t>Христианство, иудаизм, ислам, буддизм</a:t>
            </a:r>
          </a:p>
          <a:p>
            <a:r>
              <a:rPr lang="ru-RU" dirty="0" smtClean="0"/>
              <a:t>Библия, Ветхий завет, Коран, Книга заповедей Будды.</a:t>
            </a:r>
          </a:p>
          <a:p>
            <a:r>
              <a:rPr lang="ru-RU" dirty="0" smtClean="0"/>
              <a:t>Христианство исповедует большинство жителей России.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5-конечная звезда 2"/>
          <p:cNvSpPr/>
          <p:nvPr/>
        </p:nvSpPr>
        <p:spPr>
          <a:xfrm>
            <a:off x="5436096" y="332656"/>
            <a:ext cx="792088" cy="86409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388424" y="6237312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209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Время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Назови все изученные единицы измерения времени (в порядке возрастания).</a:t>
            </a:r>
          </a:p>
          <a:p>
            <a:r>
              <a:rPr lang="ru-RU" dirty="0"/>
              <a:t> </a:t>
            </a:r>
            <a:r>
              <a:rPr lang="ru-RU" dirty="0" smtClean="0"/>
              <a:t>Секунда, минута(60 секунд), час(60минут), сутки(24 часа), неделя(7 суток), месяц(не менее 4 недель), год (365/366суток), Век 100 лет.</a:t>
            </a: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5436096" y="476672"/>
            <a:ext cx="614603" cy="5098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8388424" y="6237312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738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Время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10852" y="1711349"/>
            <a:ext cx="8229600" cy="4525963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5436096" y="476672"/>
            <a:ext cx="614603" cy="5098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8388424" y="6237312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647056" y="1352330"/>
            <a:ext cx="849694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800" dirty="0" smtClean="0"/>
              <a:t>Что такое часы?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800" dirty="0" smtClean="0"/>
              <a:t>Расскажи, как действуют цветочные, песочные, механические часы.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800" dirty="0" smtClean="0"/>
              <a:t>Часы – прибор для определения времени.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800" dirty="0" smtClean="0"/>
              <a:t>В цветочных часах цветы посажены в определённой последовательности, в песочных- за определённый промежуток времени пересыпается весь песок, в механических часах вращаются при помощи пружин колёсики и поворачивают стрелки, электронные работают от батареек или розетки.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29721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1501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Время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Почему происходит смена дня и ночи?</a:t>
            </a:r>
          </a:p>
          <a:p>
            <a:r>
              <a:rPr lang="ru-RU" dirty="0" smtClean="0"/>
              <a:t>Почему происходит смена месяцев?</a:t>
            </a:r>
          </a:p>
          <a:p>
            <a:r>
              <a:rPr lang="ru-RU" dirty="0" smtClean="0"/>
              <a:t>Почему происходит смена времён года?</a:t>
            </a:r>
          </a:p>
          <a:p>
            <a:r>
              <a:rPr lang="ru-RU" dirty="0" smtClean="0"/>
              <a:t>Смена дня и ночи происходит  из-за вращения Земли вокруг своей оси.</a:t>
            </a:r>
          </a:p>
          <a:p>
            <a:r>
              <a:rPr lang="ru-RU" dirty="0" smtClean="0"/>
              <a:t>Смена месяцев происходит  из-за вращения Луны вокруг Земли.</a:t>
            </a:r>
          </a:p>
          <a:p>
            <a:r>
              <a:rPr lang="ru-RU" dirty="0" smtClean="0"/>
              <a:t>Смена времён года происходит  из-за вращения Земли вокруг Солнца.</a:t>
            </a:r>
          </a:p>
          <a:p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5436096" y="476672"/>
            <a:ext cx="614603" cy="5098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8388424" y="6237312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535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Календарь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 такое календарь?</a:t>
            </a:r>
          </a:p>
          <a:p>
            <a:r>
              <a:rPr lang="ru-RU" dirty="0" smtClean="0"/>
              <a:t>Календарь – это устройство для определения числа, дня недели, месяца, года.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012160" y="404664"/>
            <a:ext cx="864096" cy="64807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8388424" y="6237312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858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Календарь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2736"/>
            <a:ext cx="8856984" cy="5184576"/>
          </a:xfrm>
        </p:spPr>
        <p:txBody>
          <a:bodyPr>
            <a:normAutofit/>
          </a:bodyPr>
          <a:lstStyle/>
          <a:p>
            <a:r>
              <a:rPr lang="ru-RU" dirty="0" smtClean="0"/>
              <a:t>Объясните, как по косточкам рук посчитать количество дней в месяце.</a:t>
            </a:r>
          </a:p>
          <a:p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012160" y="404664"/>
            <a:ext cx="864096" cy="64807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8388424" y="6237312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ttp://forum.detochka.ru/uploads/1325322887/gallery_18029_167_1527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479" y="2322250"/>
            <a:ext cx="5238750" cy="389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7860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Календарь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012160" y="404664"/>
            <a:ext cx="864096" cy="64807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8388424" y="6237312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457200" y="1125538"/>
            <a:ext cx="8507413" cy="5399087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Объясните откуда произошло название месяца март?</a:t>
            </a:r>
          </a:p>
          <a:p>
            <a:r>
              <a:rPr lang="ru-RU" dirty="0" smtClean="0"/>
              <a:t>В честь кого месяц получил название март?</a:t>
            </a:r>
          </a:p>
          <a:p>
            <a:r>
              <a:rPr lang="ru-RU" dirty="0" smtClean="0"/>
              <a:t>Почему именно этот месяц называется мартом?</a:t>
            </a:r>
          </a:p>
          <a:p>
            <a:r>
              <a:rPr lang="ru-RU" dirty="0" smtClean="0"/>
              <a:t>Название месяца март произошло </a:t>
            </a:r>
            <a:r>
              <a:rPr lang="ru-RU" dirty="0"/>
              <a:t>и</a:t>
            </a:r>
            <a:r>
              <a:rPr lang="ru-RU" dirty="0" smtClean="0"/>
              <a:t>з Древнего Рима.</a:t>
            </a:r>
          </a:p>
          <a:p>
            <a:r>
              <a:rPr lang="ru-RU" dirty="0" smtClean="0"/>
              <a:t>Март месяц получил название в честь бога войны Марса.</a:t>
            </a:r>
          </a:p>
          <a:p>
            <a:r>
              <a:rPr lang="ru-RU" dirty="0" smtClean="0"/>
              <a:t>Март был </a:t>
            </a:r>
            <a:r>
              <a:rPr lang="en-US" dirty="0" smtClean="0"/>
              <a:t>I</a:t>
            </a:r>
            <a:r>
              <a:rPr lang="ru-RU" dirty="0" smtClean="0"/>
              <a:t> месяцем в календаре, а Марс – любимый бог воинственных римлян.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0041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Праздники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9228" y="1208314"/>
            <a:ext cx="8229600" cy="4525963"/>
          </a:xfrm>
        </p:spPr>
        <p:txBody>
          <a:bodyPr/>
          <a:lstStyle/>
          <a:p>
            <a:r>
              <a:rPr lang="ru-RU" dirty="0" smtClean="0"/>
              <a:t>Когда отмечают День России?</a:t>
            </a:r>
          </a:p>
          <a:p>
            <a:r>
              <a:rPr lang="ru-RU" dirty="0" smtClean="0"/>
              <a:t>День России отмечают 12июня.</a:t>
            </a:r>
          </a:p>
          <a:p>
            <a:endParaRPr lang="ru-RU" dirty="0"/>
          </a:p>
        </p:txBody>
      </p:sp>
      <p:sp>
        <p:nvSpPr>
          <p:cNvPr id="4" name="Пятно 2 3"/>
          <p:cNvSpPr/>
          <p:nvPr/>
        </p:nvSpPr>
        <p:spPr>
          <a:xfrm>
            <a:off x="6156176" y="260648"/>
            <a:ext cx="967037" cy="936104"/>
          </a:xfrm>
          <a:prstGeom prst="irregularSeal2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8388424" y="6237312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00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Праздники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9228" y="1208314"/>
            <a:ext cx="8229600" cy="4525963"/>
          </a:xfrm>
        </p:spPr>
        <p:txBody>
          <a:bodyPr/>
          <a:lstStyle/>
          <a:p>
            <a:r>
              <a:rPr lang="ru-RU" dirty="0" smtClean="0"/>
              <a:t>Какой праздник отмечают 4 ноября?</a:t>
            </a:r>
          </a:p>
          <a:p>
            <a:r>
              <a:rPr lang="ru-RU" dirty="0" smtClean="0"/>
              <a:t>Чему он посвящён?</a:t>
            </a:r>
          </a:p>
          <a:p>
            <a:r>
              <a:rPr lang="ru-RU" dirty="0" smtClean="0"/>
              <a:t>4 ноября отмечают </a:t>
            </a:r>
            <a:r>
              <a:rPr lang="ru-RU" b="1" dirty="0" smtClean="0"/>
              <a:t>День народного единства</a:t>
            </a:r>
          </a:p>
          <a:p>
            <a:r>
              <a:rPr lang="ru-RU" b="1" dirty="0" smtClean="0"/>
              <a:t>День народного единства </a:t>
            </a:r>
            <a:r>
              <a:rPr lang="ru-RU" dirty="0" smtClean="0"/>
              <a:t>посвящён объединению народа под предводительством Минина и Пожарского в борьбе против польских захватчиков.</a:t>
            </a:r>
          </a:p>
          <a:p>
            <a:endParaRPr lang="ru-RU" dirty="0"/>
          </a:p>
        </p:txBody>
      </p:sp>
      <p:sp>
        <p:nvSpPr>
          <p:cNvPr id="4" name="Пятно 2 3"/>
          <p:cNvSpPr/>
          <p:nvPr/>
        </p:nvSpPr>
        <p:spPr>
          <a:xfrm>
            <a:off x="6156176" y="260648"/>
            <a:ext cx="967037" cy="936104"/>
          </a:xfrm>
          <a:prstGeom prst="irregularSeal2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8388424" y="6237312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437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57018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Выбери тему и цену вопроса.</a:t>
            </a:r>
            <a:br>
              <a:rPr lang="ru-RU" dirty="0" smtClean="0"/>
            </a:br>
            <a:r>
              <a:rPr lang="ru-RU" dirty="0" smtClean="0"/>
              <a:t>Чем вопрос дороже, тем он сложнее, но за правильный ответ – больше очков.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735061"/>
              </p:ext>
            </p:extLst>
          </p:nvPr>
        </p:nvGraphicFramePr>
        <p:xfrm>
          <a:off x="179512" y="2276872"/>
          <a:ext cx="8712968" cy="414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20480"/>
                <a:gridCol w="1008112"/>
                <a:gridCol w="1728192"/>
                <a:gridCol w="1656184"/>
              </a:tblGrid>
              <a:tr h="424846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Темы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Цена вопросов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846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Космос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4846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 Земля (ориентирование)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48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/>
                        <a:t>Россия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4846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Время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4846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Календарь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4846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Праздники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4846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Погода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" name="8-конечная звезда 3">
            <a:hlinkClick r:id="rId2" action="ppaction://hlinksldjump"/>
          </p:cNvPr>
          <p:cNvSpPr/>
          <p:nvPr/>
        </p:nvSpPr>
        <p:spPr>
          <a:xfrm>
            <a:off x="7629906" y="2874774"/>
            <a:ext cx="504056" cy="432048"/>
          </a:xfrm>
          <a:prstGeom prst="star8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8-конечная звезда 4">
            <a:hlinkClick r:id="rId3" action="ppaction://hlinksldjump"/>
          </p:cNvPr>
          <p:cNvSpPr/>
          <p:nvPr/>
        </p:nvSpPr>
        <p:spPr>
          <a:xfrm>
            <a:off x="4788024" y="2874975"/>
            <a:ext cx="504056" cy="432048"/>
          </a:xfrm>
          <a:prstGeom prst="star8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8-конечная звезда 5">
            <a:hlinkClick r:id="rId4" action="ppaction://hlinksldjump"/>
          </p:cNvPr>
          <p:cNvSpPr/>
          <p:nvPr/>
        </p:nvSpPr>
        <p:spPr>
          <a:xfrm>
            <a:off x="6372200" y="2874030"/>
            <a:ext cx="504056" cy="432048"/>
          </a:xfrm>
          <a:prstGeom prst="star8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>
            <a:hlinkClick r:id="rId5" action="ppaction://hlinksldjump"/>
          </p:cNvPr>
          <p:cNvSpPr/>
          <p:nvPr/>
        </p:nvSpPr>
        <p:spPr>
          <a:xfrm>
            <a:off x="4830113" y="3405639"/>
            <a:ext cx="432048" cy="4185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>
            <a:hlinkClick r:id="rId6" action="ppaction://hlinksldjump"/>
          </p:cNvPr>
          <p:cNvSpPr/>
          <p:nvPr/>
        </p:nvSpPr>
        <p:spPr>
          <a:xfrm>
            <a:off x="6408204" y="3390658"/>
            <a:ext cx="432048" cy="4185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>
            <a:hlinkClick r:id="rId7" action="ppaction://hlinksldjump"/>
          </p:cNvPr>
          <p:cNvSpPr/>
          <p:nvPr/>
        </p:nvSpPr>
        <p:spPr>
          <a:xfrm>
            <a:off x="7673247" y="3377172"/>
            <a:ext cx="432048" cy="4185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5-конечная звезда 9">
            <a:hlinkClick r:id="rId8" action="ppaction://hlinksldjump"/>
          </p:cNvPr>
          <p:cNvSpPr/>
          <p:nvPr/>
        </p:nvSpPr>
        <p:spPr>
          <a:xfrm>
            <a:off x="4788024" y="3874142"/>
            <a:ext cx="576064" cy="457200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5-конечная звезда 10">
            <a:hlinkClick r:id="rId9" action="ppaction://hlinksldjump"/>
          </p:cNvPr>
          <p:cNvSpPr/>
          <p:nvPr/>
        </p:nvSpPr>
        <p:spPr>
          <a:xfrm>
            <a:off x="6336196" y="3910180"/>
            <a:ext cx="576064" cy="457200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5-конечная звезда 11">
            <a:hlinkClick r:id="rId10" action="ppaction://hlinksldjump"/>
          </p:cNvPr>
          <p:cNvSpPr/>
          <p:nvPr/>
        </p:nvSpPr>
        <p:spPr>
          <a:xfrm>
            <a:off x="7556918" y="3866118"/>
            <a:ext cx="576064" cy="457200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вправо 12">
            <a:hlinkClick r:id="rId11" action="ppaction://hlinksldjump"/>
          </p:cNvPr>
          <p:cNvSpPr/>
          <p:nvPr/>
        </p:nvSpPr>
        <p:spPr>
          <a:xfrm>
            <a:off x="4704387" y="4367380"/>
            <a:ext cx="614603" cy="5098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трелка вправо 13">
            <a:hlinkClick r:id="rId12" action="ppaction://hlinksldjump"/>
          </p:cNvPr>
          <p:cNvSpPr/>
          <p:nvPr/>
        </p:nvSpPr>
        <p:spPr>
          <a:xfrm>
            <a:off x="7507899" y="4368129"/>
            <a:ext cx="614603" cy="5098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трелка вправо 14">
            <a:hlinkClick r:id="rId13" action="ppaction://hlinksldjump"/>
          </p:cNvPr>
          <p:cNvSpPr/>
          <p:nvPr/>
        </p:nvSpPr>
        <p:spPr>
          <a:xfrm>
            <a:off x="6372910" y="4412516"/>
            <a:ext cx="614603" cy="5098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>
            <a:hlinkClick r:id="rId14" action="ppaction://hlinksldjump"/>
          </p:cNvPr>
          <p:cNvSpPr/>
          <p:nvPr/>
        </p:nvSpPr>
        <p:spPr>
          <a:xfrm>
            <a:off x="4648183" y="4961993"/>
            <a:ext cx="576064" cy="36004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>
            <a:hlinkClick r:id="rId15" action="ppaction://hlinksldjump"/>
          </p:cNvPr>
          <p:cNvSpPr/>
          <p:nvPr/>
        </p:nvSpPr>
        <p:spPr>
          <a:xfrm>
            <a:off x="6336196" y="4993434"/>
            <a:ext cx="576064" cy="36004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>
            <a:hlinkClick r:id="rId16" action="ppaction://hlinksldjump"/>
          </p:cNvPr>
          <p:cNvSpPr/>
          <p:nvPr/>
        </p:nvSpPr>
        <p:spPr>
          <a:xfrm>
            <a:off x="7558946" y="4961993"/>
            <a:ext cx="576064" cy="36004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ятно 2 18">
            <a:hlinkClick r:id="rId17" action="ppaction://hlinksldjump"/>
          </p:cNvPr>
          <p:cNvSpPr/>
          <p:nvPr/>
        </p:nvSpPr>
        <p:spPr>
          <a:xfrm>
            <a:off x="4606449" y="5370041"/>
            <a:ext cx="751013" cy="576064"/>
          </a:xfrm>
          <a:prstGeom prst="irregularSeal2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ятно 2 19">
            <a:hlinkClick r:id="rId18" action="ppaction://hlinksldjump"/>
          </p:cNvPr>
          <p:cNvSpPr/>
          <p:nvPr/>
        </p:nvSpPr>
        <p:spPr>
          <a:xfrm>
            <a:off x="6304704" y="5416421"/>
            <a:ext cx="751013" cy="518459"/>
          </a:xfrm>
          <a:prstGeom prst="irregularSeal2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ятно 2 20">
            <a:hlinkClick r:id="rId19" action="ppaction://hlinksldjump"/>
          </p:cNvPr>
          <p:cNvSpPr/>
          <p:nvPr/>
        </p:nvSpPr>
        <p:spPr>
          <a:xfrm>
            <a:off x="7450901" y="5387619"/>
            <a:ext cx="751013" cy="576064"/>
          </a:xfrm>
          <a:prstGeom prst="irregularSeal2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Выноска-облако 21">
            <a:hlinkClick r:id="rId20" action="ppaction://hlinksldjump"/>
          </p:cNvPr>
          <p:cNvSpPr/>
          <p:nvPr/>
        </p:nvSpPr>
        <p:spPr>
          <a:xfrm>
            <a:off x="4801953" y="5963683"/>
            <a:ext cx="432048" cy="50405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Выноска-облако 22">
            <a:hlinkClick r:id="rId21" action="ppaction://hlinksldjump"/>
          </p:cNvPr>
          <p:cNvSpPr/>
          <p:nvPr/>
        </p:nvSpPr>
        <p:spPr>
          <a:xfrm>
            <a:off x="6394648" y="6007194"/>
            <a:ext cx="432048" cy="50405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Выноска-облако 23">
            <a:hlinkClick r:id="rId22" action="ppaction://hlinksldjump"/>
          </p:cNvPr>
          <p:cNvSpPr/>
          <p:nvPr/>
        </p:nvSpPr>
        <p:spPr>
          <a:xfrm>
            <a:off x="7599176" y="6007194"/>
            <a:ext cx="432048" cy="50405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63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Праздники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9228" y="1208314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Когда отмечается праздник День Конституции?</a:t>
            </a:r>
          </a:p>
          <a:p>
            <a:r>
              <a:rPr lang="ru-RU" dirty="0" smtClean="0"/>
              <a:t>Почему отмечается именно в этот день?</a:t>
            </a:r>
          </a:p>
          <a:p>
            <a:r>
              <a:rPr lang="ru-RU" dirty="0" smtClean="0"/>
              <a:t>Что такое Конституция?</a:t>
            </a:r>
          </a:p>
          <a:p>
            <a:r>
              <a:rPr lang="ru-RU" dirty="0" smtClean="0"/>
              <a:t>12 декабря</a:t>
            </a:r>
          </a:p>
          <a:p>
            <a:r>
              <a:rPr lang="ru-RU" dirty="0" smtClean="0"/>
              <a:t>В этот день была принята современная Конституция.</a:t>
            </a:r>
          </a:p>
          <a:p>
            <a:r>
              <a:rPr lang="ru-RU" dirty="0" smtClean="0"/>
              <a:t>Конституция - документ, в котором записаны права и обязанности граждан страны.</a:t>
            </a:r>
          </a:p>
          <a:p>
            <a:endParaRPr lang="ru-RU" dirty="0"/>
          </a:p>
        </p:txBody>
      </p:sp>
      <p:sp>
        <p:nvSpPr>
          <p:cNvPr id="4" name="Пятно 2 3"/>
          <p:cNvSpPr/>
          <p:nvPr/>
        </p:nvSpPr>
        <p:spPr>
          <a:xfrm>
            <a:off x="6156176" y="260648"/>
            <a:ext cx="967037" cy="936104"/>
          </a:xfrm>
          <a:prstGeom prst="irregularSeal2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8388424" y="6237312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003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Погода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 такое погода?</a:t>
            </a:r>
          </a:p>
          <a:p>
            <a:r>
              <a:rPr lang="ru-RU" dirty="0" smtClean="0"/>
              <a:t>Погода – это совокупность температуры воздуха, облачности, осадков, ветра и давления.</a:t>
            </a:r>
            <a:endParaRPr lang="ru-RU" dirty="0"/>
          </a:p>
        </p:txBody>
      </p:sp>
      <p:sp>
        <p:nvSpPr>
          <p:cNvPr id="4" name="Выноска-облако 3"/>
          <p:cNvSpPr/>
          <p:nvPr/>
        </p:nvSpPr>
        <p:spPr>
          <a:xfrm>
            <a:off x="5724128" y="548680"/>
            <a:ext cx="576064" cy="64807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8388424" y="6237312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793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Погода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Кто такой метеоролог?</a:t>
            </a:r>
          </a:p>
          <a:p>
            <a:r>
              <a:rPr lang="ru-RU" dirty="0"/>
              <a:t>Кто такой </a:t>
            </a:r>
            <a:r>
              <a:rPr lang="ru-RU" dirty="0" smtClean="0"/>
              <a:t>синоптик?</a:t>
            </a:r>
            <a:endParaRPr lang="ru-RU" dirty="0"/>
          </a:p>
          <a:p>
            <a:r>
              <a:rPr lang="ru-RU" dirty="0" smtClean="0"/>
              <a:t>Метеоролог – человек, наблюдающий за погодой.</a:t>
            </a:r>
          </a:p>
          <a:p>
            <a:r>
              <a:rPr lang="ru-RU" dirty="0" smtClean="0"/>
              <a:t>Синоптик – человек, предсказывающий погоду.</a:t>
            </a:r>
            <a:endParaRPr lang="ru-RU" dirty="0"/>
          </a:p>
        </p:txBody>
      </p:sp>
      <p:sp>
        <p:nvSpPr>
          <p:cNvPr id="4" name="Выноска-облако 3"/>
          <p:cNvSpPr/>
          <p:nvPr/>
        </p:nvSpPr>
        <p:spPr>
          <a:xfrm>
            <a:off x="5724128" y="548680"/>
            <a:ext cx="576064" cy="64807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8388424" y="6237312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0216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Погода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 такое барометр?</a:t>
            </a:r>
          </a:p>
          <a:p>
            <a:r>
              <a:rPr lang="ru-RU" dirty="0" smtClean="0"/>
              <a:t>Барометр – прибор для измерения давления.</a:t>
            </a:r>
          </a:p>
        </p:txBody>
      </p:sp>
      <p:sp>
        <p:nvSpPr>
          <p:cNvPr id="4" name="Выноска-облако 3"/>
          <p:cNvSpPr/>
          <p:nvPr/>
        </p:nvSpPr>
        <p:spPr>
          <a:xfrm>
            <a:off x="5724128" y="548680"/>
            <a:ext cx="576064" cy="64807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8388424" y="6237312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9843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Космос 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Чем отличаются планеты от звёзд?</a:t>
            </a:r>
          </a:p>
          <a:p>
            <a:r>
              <a:rPr lang="ru-RU" dirty="0" smtClean="0"/>
              <a:t>Звёзды в отличии от планет излучают свет.</a:t>
            </a:r>
            <a:endParaRPr lang="ru-RU" dirty="0"/>
          </a:p>
        </p:txBody>
      </p:sp>
      <p:sp>
        <p:nvSpPr>
          <p:cNvPr id="3" name="8-конечная звезда 2"/>
          <p:cNvSpPr/>
          <p:nvPr/>
        </p:nvSpPr>
        <p:spPr>
          <a:xfrm>
            <a:off x="5652120" y="404664"/>
            <a:ext cx="504056" cy="432048"/>
          </a:xfrm>
          <a:prstGeom prst="star8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388424" y="6237312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014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Космос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 такое галактика?</a:t>
            </a:r>
          </a:p>
          <a:p>
            <a:r>
              <a:rPr lang="ru-RU" dirty="0" smtClean="0"/>
              <a:t>Как называется наша галактика?</a:t>
            </a:r>
          </a:p>
          <a:p>
            <a:r>
              <a:rPr lang="ru-RU" dirty="0" smtClean="0"/>
              <a:t>Галактика – это огромное скопление звёзд.</a:t>
            </a:r>
          </a:p>
          <a:p>
            <a:r>
              <a:rPr lang="ru-RU" dirty="0" smtClean="0"/>
              <a:t>Наша галактика называется Млечный путь.</a:t>
            </a:r>
            <a:endParaRPr lang="ru-RU" dirty="0"/>
          </a:p>
        </p:txBody>
      </p:sp>
      <p:sp>
        <p:nvSpPr>
          <p:cNvPr id="3" name="8-конечная звезда 2"/>
          <p:cNvSpPr/>
          <p:nvPr/>
        </p:nvSpPr>
        <p:spPr>
          <a:xfrm>
            <a:off x="5738970" y="404664"/>
            <a:ext cx="504056" cy="432048"/>
          </a:xfrm>
          <a:prstGeom prst="star8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388424" y="6237312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2094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Космос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79512" y="1196752"/>
            <a:ext cx="8856984" cy="4929411"/>
          </a:xfrm>
        </p:spPr>
        <p:txBody>
          <a:bodyPr>
            <a:normAutofit/>
          </a:bodyPr>
          <a:lstStyle/>
          <a:p>
            <a:r>
              <a:rPr lang="ru-RU" dirty="0" smtClean="0"/>
              <a:t>Что такое вселенная(космос)?</a:t>
            </a:r>
          </a:p>
          <a:p>
            <a:r>
              <a:rPr lang="ru-RU" dirty="0" smtClean="0"/>
              <a:t>Назовите небесные тела.</a:t>
            </a:r>
          </a:p>
          <a:p>
            <a:r>
              <a:rPr lang="ru-RU" dirty="0" smtClean="0"/>
              <a:t>Назовите планеты – «соседей» Земли.</a:t>
            </a:r>
          </a:p>
          <a:p>
            <a:r>
              <a:rPr lang="ru-RU" dirty="0" smtClean="0"/>
              <a:t>Вселенная(космос) – это бесконечное пространство.</a:t>
            </a:r>
          </a:p>
          <a:p>
            <a:r>
              <a:rPr lang="ru-RU" dirty="0" smtClean="0"/>
              <a:t> Небесные тела: звёзды, планеты, спутники планет, метеориты.</a:t>
            </a:r>
          </a:p>
          <a:p>
            <a:r>
              <a:rPr lang="ru-RU" dirty="0" smtClean="0"/>
              <a:t>Космические «соседи» Земли: Венера, Марс.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8-конечная звезда 2"/>
          <p:cNvSpPr/>
          <p:nvPr/>
        </p:nvSpPr>
        <p:spPr>
          <a:xfrm>
            <a:off x="5652120" y="332656"/>
            <a:ext cx="504056" cy="432048"/>
          </a:xfrm>
          <a:prstGeom prst="star8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388424" y="6237312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59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Земля</a:t>
            </a:r>
            <a:br>
              <a:rPr lang="ru-RU" b="1" dirty="0" smtClean="0"/>
            </a:br>
            <a:r>
              <a:rPr lang="ru-RU" b="1" dirty="0" smtClean="0"/>
              <a:t>(ориентирование)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Укажи на карте 4 основных стороны горизонта.</a:t>
            </a:r>
          </a:p>
          <a:p>
            <a:endParaRPr lang="ru-RU" dirty="0"/>
          </a:p>
        </p:txBody>
      </p:sp>
      <p:sp>
        <p:nvSpPr>
          <p:cNvPr id="3" name="Овал 2"/>
          <p:cNvSpPr/>
          <p:nvPr/>
        </p:nvSpPr>
        <p:spPr>
          <a:xfrm>
            <a:off x="7092280" y="692696"/>
            <a:ext cx="432048" cy="4185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388424" y="6237312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четверенная стрелка 5"/>
          <p:cNvSpPr/>
          <p:nvPr/>
        </p:nvSpPr>
        <p:spPr>
          <a:xfrm>
            <a:off x="2052322" y="3396771"/>
            <a:ext cx="1655582" cy="1944216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592482" y="5221649"/>
            <a:ext cx="105028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Ю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57286" y="3861047"/>
            <a:ext cx="5902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З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19736" y="3861048"/>
            <a:ext cx="69762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2482" y="2564904"/>
            <a:ext cx="74090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33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Земля </a:t>
            </a:r>
            <a:br>
              <a:rPr lang="ru-RU" b="1" dirty="0" smtClean="0"/>
            </a:br>
            <a:r>
              <a:rPr lang="ru-RU" b="1" dirty="0" smtClean="0"/>
              <a:t>(ориентирование)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 такое горизонт?</a:t>
            </a:r>
          </a:p>
          <a:p>
            <a:r>
              <a:rPr lang="ru-RU" dirty="0" smtClean="0"/>
              <a:t>Что такое линия горизонта?</a:t>
            </a:r>
          </a:p>
          <a:p>
            <a:r>
              <a:rPr lang="ru-RU" dirty="0" smtClean="0"/>
              <a:t>Горизонт – это всё видимое вокруг нас пространство.</a:t>
            </a:r>
          </a:p>
          <a:p>
            <a:r>
              <a:rPr lang="ru-RU" dirty="0" smtClean="0"/>
              <a:t>Линия горизонта – воображаемая линия, где небо соединяется с землёй.</a:t>
            </a:r>
            <a:endParaRPr lang="ru-RU" dirty="0"/>
          </a:p>
        </p:txBody>
      </p:sp>
      <p:sp>
        <p:nvSpPr>
          <p:cNvPr id="3" name="Овал 2"/>
          <p:cNvSpPr/>
          <p:nvPr/>
        </p:nvSpPr>
        <p:spPr>
          <a:xfrm>
            <a:off x="7380312" y="536305"/>
            <a:ext cx="432048" cy="4185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388424" y="6237312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760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Земля</a:t>
            </a:r>
            <a:br>
              <a:rPr lang="ru-RU" b="1" dirty="0" smtClean="0"/>
            </a:br>
            <a:r>
              <a:rPr lang="ru-RU" b="1" dirty="0" smtClean="0"/>
              <a:t>(ориентирование)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 такое компас?</a:t>
            </a:r>
          </a:p>
          <a:p>
            <a:r>
              <a:rPr lang="ru-RU" dirty="0" smtClean="0"/>
              <a:t>Что такое карта?</a:t>
            </a:r>
          </a:p>
          <a:p>
            <a:r>
              <a:rPr lang="ru-RU" dirty="0" smtClean="0"/>
              <a:t>Что такое глобус?</a:t>
            </a:r>
          </a:p>
          <a:p>
            <a:r>
              <a:rPr lang="ru-RU" dirty="0" smtClean="0"/>
              <a:t>Компас – прибор для определения сторон горизонта.</a:t>
            </a:r>
          </a:p>
          <a:p>
            <a:r>
              <a:rPr lang="ru-RU" dirty="0" smtClean="0"/>
              <a:t>Карта – плоское изображение земной поверхности.</a:t>
            </a:r>
          </a:p>
          <a:p>
            <a:r>
              <a:rPr lang="ru-RU" dirty="0" smtClean="0"/>
              <a:t>Глобус – это модель Земли.</a:t>
            </a:r>
          </a:p>
          <a:p>
            <a:endParaRPr lang="ru-RU" dirty="0"/>
          </a:p>
        </p:txBody>
      </p:sp>
      <p:sp>
        <p:nvSpPr>
          <p:cNvPr id="3" name="Овал 2"/>
          <p:cNvSpPr/>
          <p:nvPr/>
        </p:nvSpPr>
        <p:spPr>
          <a:xfrm>
            <a:off x="7596336" y="692695"/>
            <a:ext cx="432048" cy="4185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388424" y="6237312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88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Россия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Сколько народов живёт в России?</a:t>
            </a:r>
          </a:p>
          <a:p>
            <a:r>
              <a:rPr lang="ru-RU" sz="4000" dirty="0" smtClean="0"/>
              <a:t>В России живёт более 150разных народов.</a:t>
            </a:r>
          </a:p>
          <a:p>
            <a:endParaRPr lang="ru-RU" sz="4000" dirty="0"/>
          </a:p>
        </p:txBody>
      </p:sp>
      <p:sp>
        <p:nvSpPr>
          <p:cNvPr id="3" name="5-конечная звезда 2"/>
          <p:cNvSpPr/>
          <p:nvPr/>
        </p:nvSpPr>
        <p:spPr>
          <a:xfrm>
            <a:off x="5436096" y="332656"/>
            <a:ext cx="792088" cy="86409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388424" y="6237312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854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729</Words>
  <Application>Microsoft Office PowerPoint</Application>
  <PresentationFormat>Экран (4:3)</PresentationFormat>
  <Paragraphs>160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Викторина по разделу «Вселенная, время, календарь»</vt:lpstr>
      <vt:lpstr>Выбери тему и цену вопроса. Чем вопрос дороже, тем он сложнее, но за правильный ответ – больше очков.</vt:lpstr>
      <vt:lpstr>Космос  </vt:lpstr>
      <vt:lpstr>Космос </vt:lpstr>
      <vt:lpstr>Космос </vt:lpstr>
      <vt:lpstr>Земля (ориентирование) </vt:lpstr>
      <vt:lpstr>Земля  (ориентирование) </vt:lpstr>
      <vt:lpstr>Земля (ориентирование) </vt:lpstr>
      <vt:lpstr>Россия </vt:lpstr>
      <vt:lpstr>Россия </vt:lpstr>
      <vt:lpstr>Россия </vt:lpstr>
      <vt:lpstr>Время </vt:lpstr>
      <vt:lpstr>Время </vt:lpstr>
      <vt:lpstr>Время </vt:lpstr>
      <vt:lpstr>Календарь </vt:lpstr>
      <vt:lpstr>Календарь </vt:lpstr>
      <vt:lpstr>Календарь </vt:lpstr>
      <vt:lpstr>Праздники </vt:lpstr>
      <vt:lpstr>Праздники </vt:lpstr>
      <vt:lpstr>Праздники </vt:lpstr>
      <vt:lpstr>Погода </vt:lpstr>
      <vt:lpstr>Погода </vt:lpstr>
      <vt:lpstr>Погода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Викторина по разделу «Вселенная, время, календарь»</dc:title>
  <dc:creator>Anna</dc:creator>
  <cp:lastModifiedBy>Anna</cp:lastModifiedBy>
  <cp:revision>24</cp:revision>
  <dcterms:created xsi:type="dcterms:W3CDTF">2014-10-19T04:28:50Z</dcterms:created>
  <dcterms:modified xsi:type="dcterms:W3CDTF">2014-10-25T08:17:50Z</dcterms:modified>
</cp:coreProperties>
</file>