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DE57BCA-ACB2-4E87-AF60-154781A91E70}" type="datetimeFigureOut">
              <a:rPr lang="ru-RU" smtClean="0"/>
              <a:pPr/>
              <a:t>06.01.2004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BAD117-4AB0-4DE7-8403-04887EE2B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Требования </a:t>
            </a:r>
            <a:br>
              <a:rPr lang="ru-RU" sz="4800" dirty="0" smtClean="0"/>
            </a:br>
            <a:r>
              <a:rPr lang="ru-RU" sz="4800" dirty="0" smtClean="0"/>
              <a:t>к профессиональным и личностным качествам учителя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929066"/>
            <a:ext cx="6400800" cy="200026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Автор-составитель: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Цнинская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СОШ 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Рыбакова С.С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57620" y="60007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Строитель, 2013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Методы оценки выполнения требований профессионального стандарта педагога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Итоговая оценка профессиональной деятельности педагога</a:t>
            </a:r>
          </a:p>
          <a:p>
            <a:pPr>
              <a:buNone/>
            </a:pPr>
            <a:r>
              <a:rPr lang="ru-RU" dirty="0" smtClean="0"/>
              <a:t>производится по результатам обучения, воспитания и развития</a:t>
            </a:r>
          </a:p>
          <a:p>
            <a:pPr>
              <a:buNone/>
            </a:pPr>
            <a:r>
              <a:rPr lang="ru-RU" dirty="0" smtClean="0"/>
              <a:t>учащихся. Производя такую комплексную оценку, необходимо</a:t>
            </a:r>
          </a:p>
          <a:p>
            <a:pPr>
              <a:buNone/>
            </a:pPr>
            <a:r>
              <a:rPr lang="ru-RU" dirty="0" smtClean="0"/>
              <a:t>учитывать уровни образования, склонности и способности детей,</a:t>
            </a:r>
          </a:p>
          <a:p>
            <a:pPr>
              <a:buNone/>
            </a:pPr>
            <a:r>
              <a:rPr lang="ru-RU" dirty="0" smtClean="0"/>
              <a:t>особенности их развития и реальные учебные возможности. </a:t>
            </a:r>
          </a:p>
          <a:p>
            <a:pPr>
              <a:buNone/>
            </a:pPr>
            <a:r>
              <a:rPr lang="ru-RU" dirty="0" smtClean="0"/>
              <a:t>Так, в оценке работы педагога с сохранными, способными</a:t>
            </a:r>
          </a:p>
          <a:p>
            <a:pPr>
              <a:buNone/>
            </a:pPr>
            <a:r>
              <a:rPr lang="ru-RU" dirty="0" smtClean="0"/>
              <a:t>учащимися в качестве критериев могут рассматриваться высокие</a:t>
            </a:r>
          </a:p>
          <a:p>
            <a:pPr>
              <a:buNone/>
            </a:pPr>
            <a:r>
              <a:rPr lang="ru-RU" dirty="0" smtClean="0"/>
              <a:t>учебные достижения и победы в олимпиадах разного уровня. </a:t>
            </a:r>
          </a:p>
          <a:p>
            <a:pPr>
              <a:buNone/>
            </a:pPr>
            <a:r>
              <a:rPr lang="ru-RU" dirty="0" smtClean="0"/>
              <a:t>По отношению к учащимся, имеющим особенности и</a:t>
            </a:r>
          </a:p>
          <a:p>
            <a:pPr>
              <a:buNone/>
            </a:pPr>
            <a:r>
              <a:rPr lang="ru-RU" dirty="0" smtClean="0"/>
              <a:t>ограниченные возможности, в качестве критериев успешной</a:t>
            </a:r>
          </a:p>
          <a:p>
            <a:pPr>
              <a:buNone/>
            </a:pPr>
            <a:r>
              <a:rPr lang="ru-RU" dirty="0" smtClean="0"/>
              <a:t>работы педагогами совместно с психологами могут</a:t>
            </a:r>
          </a:p>
          <a:p>
            <a:pPr>
              <a:buNone/>
            </a:pPr>
            <a:r>
              <a:rPr lang="ru-RU" dirty="0" smtClean="0"/>
              <a:t>рассматриваться интегративные показатели, свидетельствующие</a:t>
            </a:r>
          </a:p>
          <a:p>
            <a:pPr>
              <a:buNone/>
            </a:pPr>
            <a:r>
              <a:rPr lang="ru-RU" dirty="0" smtClean="0"/>
              <a:t>о положительной динамике развития ребенка. (Был – стал.) Или,</a:t>
            </a:r>
          </a:p>
          <a:p>
            <a:pPr>
              <a:buNone/>
            </a:pPr>
            <a:r>
              <a:rPr lang="ru-RU" dirty="0" smtClean="0"/>
              <a:t>в особо сложных случаях (например, ребенок с синдром Дауна), о</a:t>
            </a:r>
          </a:p>
          <a:p>
            <a:pPr>
              <a:buNone/>
            </a:pPr>
            <a:r>
              <a:rPr lang="ru-RU" dirty="0" smtClean="0"/>
              <a:t>сохранении его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статуса.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Заключение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Autofit/>
          </a:bodyPr>
          <a:lstStyle/>
          <a:p>
            <a:r>
              <a:rPr lang="ru-RU" sz="1600" dirty="0" smtClean="0"/>
              <a:t>Введение профессионального стандарта педагога предоставляет регионам РФ и образовательным организациям дополнительные степени свободы, вместе с тем накладывая на них серьезную ответственность. </a:t>
            </a:r>
          </a:p>
          <a:p>
            <a:r>
              <a:rPr lang="ru-RU" sz="1600" dirty="0" smtClean="0"/>
              <a:t>Региональные органы управления образованием совместно с профессиональным сообществом могут разработать дополнения к нему. В свою очередь, образовательные организации имеют возможность сформулировать свои внутренние стандарты, на основе которых нужно будет разработать и принять локальные нормативные акты, закрепляющие требования к квалификации педагогов, соответствующие задачам данной образовательной организации и специфике ее деятельности. </a:t>
            </a:r>
          </a:p>
          <a:p>
            <a:r>
              <a:rPr lang="ru-RU" sz="1600" dirty="0" smtClean="0"/>
              <a:t>Профессиональный стандарт педагога, помимо прочего, – средство отбора педагогических кадров в образовательные организации. Международный опыт доказывает, что наиболее эффективной формой отбора, выявляющей уровень квалификации персонала в любой сфере деятельности, является стажировка будущих сотрудников. Предстоит определить те правовые, организационные, кадровые и экономические условия, которые позволят ввести стажировку будущего учителя, как оптимальный способ введения его в профессию. </a:t>
            </a:r>
          </a:p>
          <a:p>
            <a:r>
              <a:rPr lang="ru-RU" sz="1600" dirty="0" smtClean="0"/>
              <a:t>Очевидно, что повсеместное введение профессионального стандарта педагога не может произойти мгновенно, по команде сверху. Необходим период для его доработки и адаптации к нему профессионального сообщества. 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Список использованной литературы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Autofit/>
          </a:bodyPr>
          <a:lstStyle/>
          <a:p>
            <a:pPr marL="452628" indent="-342900">
              <a:buAutoNum type="arabicPeriod"/>
            </a:pPr>
            <a:r>
              <a:rPr lang="ru-RU" sz="1600" b="1" dirty="0" smtClean="0"/>
              <a:t>Федеральный государственный образовательный стандарт начального общего образования.</a:t>
            </a:r>
          </a:p>
          <a:p>
            <a:pPr marL="452628" indent="-342900">
              <a:buAutoNum type="arabicPeriod"/>
            </a:pPr>
            <a:r>
              <a:rPr lang="ru-RU" sz="1600" b="1" dirty="0" smtClean="0"/>
              <a:t>Фундаментальное ядро содержания общего образования. </a:t>
            </a:r>
            <a:r>
              <a:rPr lang="ru-RU" sz="1600" dirty="0" smtClean="0"/>
              <a:t>Козлова С.А. </a:t>
            </a:r>
          </a:p>
          <a:p>
            <a:pPr marL="452628" indent="-342900">
              <a:buAutoNum type="arabicPeriod"/>
            </a:pPr>
            <a:r>
              <a:rPr lang="ru-RU" sz="1600" b="1" dirty="0" smtClean="0"/>
              <a:t>Планируемые результаты начального общего образования. </a:t>
            </a:r>
            <a:r>
              <a:rPr lang="ru-RU" sz="1600" dirty="0" smtClean="0"/>
              <a:t>Ковалева Г.С., Логинова О.Б.</a:t>
            </a:r>
          </a:p>
          <a:p>
            <a:pPr marL="452628" indent="-342900">
              <a:buAutoNum type="arabicPeriod"/>
            </a:pPr>
            <a:r>
              <a:rPr lang="ru-RU" sz="1600" b="1" dirty="0" smtClean="0"/>
              <a:t>Оценка достижений планируемых результатов в начальной школе. </a:t>
            </a:r>
            <a:r>
              <a:rPr lang="ru-RU" sz="1600" dirty="0" smtClean="0"/>
              <a:t>Ковалева Г. С. </a:t>
            </a:r>
          </a:p>
          <a:p>
            <a:pPr marL="452628" indent="-342900">
              <a:buAutoNum type="arabicPeriod"/>
            </a:pPr>
            <a:r>
              <a:rPr lang="ru-RU" sz="1600" b="1" dirty="0" smtClean="0"/>
              <a:t>Как проектировать универсальные учебные действия в начальной школе. От действия к мысли. </a:t>
            </a:r>
            <a:r>
              <a:rPr lang="ru-RU" sz="1600" dirty="0" err="1" smtClean="0"/>
              <a:t>Асмолов</a:t>
            </a:r>
            <a:r>
              <a:rPr lang="ru-RU" sz="1600" dirty="0" smtClean="0"/>
              <a:t> А.Г. </a:t>
            </a:r>
          </a:p>
          <a:p>
            <a:pPr fontAlgn="base">
              <a:buNone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6. </a:t>
            </a:r>
            <a:r>
              <a:rPr lang="ru-RU" sz="1600" b="1" dirty="0" smtClean="0"/>
              <a:t>Учебная деятельность младших школьников: достижение планируемых результатов.</a:t>
            </a:r>
            <a:r>
              <a:rPr lang="ru-RU" sz="1600" dirty="0" smtClean="0"/>
              <a:t> Карабанова О.А., Логинова О.Б., Поливанова К.Н.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7.</a:t>
            </a:r>
            <a:r>
              <a:rPr lang="ru-RU" sz="1600" b="1" dirty="0" smtClean="0"/>
              <a:t> Закон РФ33266-1 от 10.07.92 «Об образовании»;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8</a:t>
            </a:r>
            <a:r>
              <a:rPr lang="ru-RU" sz="1600" dirty="0" smtClean="0"/>
              <a:t>. </a:t>
            </a:r>
            <a:r>
              <a:rPr lang="ru-RU" sz="1600" b="1" dirty="0" smtClean="0"/>
              <a:t>Приказ </a:t>
            </a:r>
            <a:r>
              <a:rPr lang="ru-RU" sz="1600" b="1" dirty="0" err="1" smtClean="0"/>
              <a:t>МОиН</a:t>
            </a:r>
            <a:r>
              <a:rPr lang="ru-RU" sz="1600" b="1" dirty="0" smtClean="0"/>
              <a:t> РФ №373  от 06.10.2009 «Об утверждении и введении в действие федерального образовательного стандарта начального общего образования»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9. </a:t>
            </a:r>
            <a:r>
              <a:rPr lang="ru-RU" sz="1600" b="1" dirty="0" smtClean="0"/>
              <a:t>Федеральный государственный образовательный стандарт начального общего образования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10.</a:t>
            </a:r>
            <a:r>
              <a:rPr lang="ru-RU" sz="1600" b="1" dirty="0" smtClean="0"/>
              <a:t> Требования к условиям реализации ООП НОО</a:t>
            </a:r>
          </a:p>
          <a:p>
            <a:pPr fontAlgn="base">
              <a:buNone/>
            </a:pPr>
            <a:endParaRPr lang="ru-RU" sz="1600" b="1" dirty="0" smtClean="0"/>
          </a:p>
          <a:p>
            <a:pPr marL="452628" indent="-342900">
              <a:buAutoNum type="arabicPeriod"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Введение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53806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Педагог – ключевая фигура реформирования образования.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Профессиональный стандарт педагога, призван, прежде всего, дать</a:t>
            </a:r>
          </a:p>
          <a:p>
            <a:pPr algn="just">
              <a:buNone/>
            </a:pPr>
            <a:r>
              <a:rPr lang="ru-RU" sz="1800" dirty="0" smtClean="0"/>
              <a:t>новый импульс его развитию.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Соответственно уровням образования, определяющим специфику</a:t>
            </a:r>
          </a:p>
          <a:p>
            <a:pPr algn="just">
              <a:buNone/>
            </a:pPr>
            <a:r>
              <a:rPr lang="ru-RU" sz="1800" dirty="0" smtClean="0"/>
              <a:t>педагогической деятельности, выделяются следующие специальности:</a:t>
            </a:r>
          </a:p>
          <a:p>
            <a:pPr algn="just">
              <a:buNone/>
            </a:pPr>
            <a:r>
              <a:rPr lang="ru-RU" sz="1800" dirty="0" smtClean="0"/>
              <a:t>педагог дошкольного образования (воспитатель), педагог начальной,</a:t>
            </a:r>
          </a:p>
          <a:p>
            <a:pPr algn="just">
              <a:buNone/>
            </a:pPr>
            <a:r>
              <a:rPr lang="ru-RU" sz="1800" dirty="0" smtClean="0"/>
              <a:t>основной и старшей школы.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Но от педагога нельзя требовать то, чему его никто никогда не учил.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С учетом различного уровня квалификации педагогов страны</a:t>
            </a:r>
          </a:p>
          <a:p>
            <a:pPr algn="just">
              <a:buNone/>
            </a:pPr>
            <a:r>
              <a:rPr lang="ru-RU" sz="1800" dirty="0" smtClean="0"/>
              <a:t>предусматривается процедура постепенного, поэтапного введения</a:t>
            </a:r>
          </a:p>
          <a:p>
            <a:pPr algn="just">
              <a:buNone/>
            </a:pPr>
            <a:r>
              <a:rPr lang="ru-RU" sz="1800" dirty="0" smtClean="0"/>
              <a:t>профессионального стандарта педагога.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Различаются не только уровни квалификации педагогов, но и те условия, в</a:t>
            </a:r>
          </a:p>
          <a:p>
            <a:pPr algn="just">
              <a:buNone/>
            </a:pPr>
            <a:r>
              <a:rPr lang="ru-RU" sz="1800" dirty="0" smtClean="0"/>
              <a:t>которых они осуществляют свою профессиональную деятельность. Поэтому в</a:t>
            </a:r>
          </a:p>
          <a:p>
            <a:pPr algn="just">
              <a:buNone/>
            </a:pPr>
            <a:r>
              <a:rPr lang="ru-RU" sz="1800" dirty="0" smtClean="0"/>
              <a:t>рамках профессионального стандарта педагога предусматривается введение</a:t>
            </a:r>
          </a:p>
          <a:p>
            <a:pPr algn="just">
              <a:buNone/>
            </a:pPr>
            <a:r>
              <a:rPr lang="ru-RU" sz="1800" dirty="0" smtClean="0"/>
              <a:t>региональной и школьной компоненты, учитывающей как региональные</a:t>
            </a:r>
          </a:p>
          <a:p>
            <a:pPr algn="just">
              <a:buNone/>
            </a:pPr>
            <a:r>
              <a:rPr lang="ru-RU" sz="1800" dirty="0" smtClean="0"/>
              <a:t>особенности, так и специфику реализуемых в школе образовательных</a:t>
            </a:r>
          </a:p>
          <a:p>
            <a:pPr algn="just">
              <a:buNone/>
            </a:pPr>
            <a:r>
              <a:rPr lang="ru-RU" sz="1800" dirty="0" smtClean="0"/>
              <a:t>программ.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Зачем нужен профессиональный стандарт педагога ?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29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200" b="1" dirty="0" smtClean="0"/>
              <a:t>Стандарт </a:t>
            </a:r>
            <a:r>
              <a:rPr lang="ru-RU" sz="2200" dirty="0" smtClean="0"/>
              <a:t>– инструмент реализации стратегии образования в меняющемся мире. </a:t>
            </a:r>
          </a:p>
          <a:p>
            <a:r>
              <a:rPr lang="ru-RU" sz="2200" b="1" dirty="0" smtClean="0"/>
              <a:t>Стандарт </a:t>
            </a:r>
            <a:r>
              <a:rPr lang="ru-RU" sz="2200" dirty="0" smtClean="0"/>
              <a:t>– инструмент повышения качества образования и выхода отечественного образования на международный уровень. </a:t>
            </a:r>
          </a:p>
          <a:p>
            <a:r>
              <a:rPr lang="ru-RU" sz="2200" b="1" dirty="0" smtClean="0"/>
              <a:t>Стандарт</a:t>
            </a:r>
            <a:r>
              <a:rPr lang="ru-RU" sz="2200" dirty="0" smtClean="0"/>
              <a:t> – объективный измеритель квалификации педагога. </a:t>
            </a:r>
          </a:p>
          <a:p>
            <a:r>
              <a:rPr lang="ru-RU" sz="2200" b="1" dirty="0" smtClean="0"/>
              <a:t>Стандарт </a:t>
            </a:r>
            <a:r>
              <a:rPr lang="ru-RU" sz="2200" dirty="0" smtClean="0"/>
              <a:t>– средство отбора педагогических кадров в учреждения образования. </a:t>
            </a:r>
          </a:p>
          <a:p>
            <a:r>
              <a:rPr lang="ru-RU" sz="2200" b="1" dirty="0" smtClean="0"/>
              <a:t>Стандарт </a:t>
            </a:r>
            <a:r>
              <a:rPr lang="ru-RU" sz="2200" dirty="0" smtClean="0"/>
              <a:t>– основа для формирования трудового договора, фиксирующего отношения между работником и работодателем.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Требования к профессиональному стандарту педагога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4573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indent="-360000">
              <a:lnSpc>
                <a:spcPct val="120000"/>
              </a:lnSpc>
            </a:pPr>
            <a:r>
              <a:rPr lang="ru-RU" dirty="0" smtClean="0"/>
              <a:t>Соответствовать структуре профессиональной деятельности педагога. </a:t>
            </a:r>
          </a:p>
          <a:p>
            <a:pPr indent="-360000">
              <a:lnSpc>
                <a:spcPct val="120000"/>
              </a:lnSpc>
            </a:pPr>
            <a:r>
              <a:rPr lang="ru-RU" dirty="0" smtClean="0"/>
              <a:t>Не превращаться в инструмент жесткой регламентации деятельности педагога. </a:t>
            </a:r>
          </a:p>
          <a:p>
            <a:pPr indent="-360000">
              <a:lnSpc>
                <a:spcPct val="120000"/>
              </a:lnSpc>
            </a:pPr>
            <a:r>
              <a:rPr lang="ru-RU" dirty="0" smtClean="0"/>
              <a:t> Избавить педагога от выполнения несвойственных функций, отвлекающих его от выполнения своих прямых обязанностей. </a:t>
            </a:r>
          </a:p>
          <a:p>
            <a:pPr indent="-360000">
              <a:lnSpc>
                <a:spcPct val="120000"/>
              </a:lnSpc>
            </a:pPr>
            <a:r>
              <a:rPr lang="ru-RU" dirty="0" smtClean="0"/>
              <a:t> Побуждать педагога к поиску нестандартных решений. </a:t>
            </a:r>
          </a:p>
          <a:p>
            <a:pPr indent="-360000">
              <a:lnSpc>
                <a:spcPct val="120000"/>
              </a:lnSpc>
            </a:pPr>
            <a:r>
              <a:rPr lang="ru-RU" dirty="0" smtClean="0"/>
              <a:t> Соответствовать международным нормам и регламентам. </a:t>
            </a:r>
          </a:p>
          <a:p>
            <a:pPr indent="-360000">
              <a:lnSpc>
                <a:spcPct val="120000"/>
              </a:lnSpc>
            </a:pPr>
            <a:r>
              <a:rPr lang="ru-RU" dirty="0" smtClean="0"/>
              <a:t> Соотноситься с требованиями профильных министерств и ведомств, от которых зависят исчисление трудового стажа, начисление пенсий и т.п.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Характеристика стандарта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31486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4300" dirty="0" smtClean="0"/>
              <a:t>Профессиональный стандарт педагога – рамочный документ, в котором определяются основные требования к его квалификации. </a:t>
            </a:r>
          </a:p>
          <a:p>
            <a:r>
              <a:rPr lang="ru-RU" sz="4300" dirty="0" smtClean="0"/>
              <a:t>Общенациональная рамка стандарта может быть дополнена региональными требованиями, учитывающими </a:t>
            </a:r>
            <a:r>
              <a:rPr lang="ru-RU" sz="4300" dirty="0" err="1" smtClean="0"/>
              <a:t>социокультурные</a:t>
            </a:r>
            <a:r>
              <a:rPr lang="ru-RU" sz="4300" dirty="0" smtClean="0"/>
              <a:t>, демографические и прочие особенности данной территории</a:t>
            </a:r>
          </a:p>
          <a:p>
            <a:r>
              <a:rPr lang="ru-RU" sz="4300" dirty="0" smtClean="0"/>
              <a:t> Профессиональный стандарт педагога может быть также дополнен внутренним стандартом образовательного учреждения.</a:t>
            </a:r>
          </a:p>
          <a:p>
            <a:r>
              <a:rPr lang="ru-RU" sz="4300" dirty="0" smtClean="0"/>
              <a:t> Профессиональный стандарт педагога является уровневым, учитывающим специфику работы педагогов в дошкольных учреждениях, начальной, основной и старшей школе. </a:t>
            </a:r>
          </a:p>
          <a:p>
            <a:r>
              <a:rPr lang="ru-RU" sz="4300" dirty="0" smtClean="0"/>
              <a:t>Профессиональный стандарт педагога отражает структуру его профессиональной деятельности: обучение, воспитание и развитие ребенка. В соответствии со стратегией современного образования в меняющемся мире, он существенно наполняется психолого-педагогическими компетенциями, призванными помочь учителю в решении новых стоящих перед ним проблем. </a:t>
            </a:r>
          </a:p>
          <a:p>
            <a:r>
              <a:rPr lang="ru-RU" sz="4300" dirty="0" smtClean="0"/>
              <a:t> Стандарт выдвигает требования к личностным качествам учителя, неотделимым от его профессиональных компетенций, таких как: готовность учить всех без исключения детей, вне зависимости от их склонностей, способностей, особенностей развития, ограниченных возможностей.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Область применения стандарта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Профессиональный стандарт педагога может</a:t>
            </a:r>
          </a:p>
          <a:p>
            <a:pPr>
              <a:buNone/>
            </a:pPr>
            <a:r>
              <a:rPr lang="ru-RU" sz="2400" dirty="0" smtClean="0"/>
              <a:t>применяться: </a:t>
            </a:r>
          </a:p>
          <a:p>
            <a:pPr>
              <a:buNone/>
            </a:pPr>
            <a:r>
              <a:rPr lang="ru-RU" sz="2400" dirty="0" smtClean="0"/>
              <a:t>а) при приеме на работу в общеобразовательное учреждение на должность «педагог»; </a:t>
            </a:r>
          </a:p>
          <a:p>
            <a:pPr>
              <a:buNone/>
            </a:pPr>
            <a:r>
              <a:rPr lang="ru-RU" sz="2400" dirty="0" smtClean="0"/>
              <a:t>б) 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</a:t>
            </a:r>
            <a:r>
              <a:rPr lang="ru-RU" sz="2400" b="1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в) при проведении аттестации педагогов самими образовательными организациями, в случае предоставления им соответствующих полномочий.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Цель применения стандарта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0719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Определять необходимую квалификацию педагога, которая влияет на результаты обучения, воспитания и развития ребенка. </a:t>
            </a:r>
          </a:p>
          <a:p>
            <a:r>
              <a:rPr lang="ru-RU" sz="2400" dirty="0" smtClean="0"/>
              <a:t> Обеспечить необходимую подготовку педагога для получения высоких результатов его труда. </a:t>
            </a:r>
          </a:p>
          <a:p>
            <a:r>
              <a:rPr lang="ru-RU" sz="2400" dirty="0" smtClean="0"/>
              <a:t>Обеспечить необходимую осведомленность педагога о предъявляемых к нему требованиях. </a:t>
            </a:r>
          </a:p>
          <a:p>
            <a:r>
              <a:rPr lang="ru-RU" sz="2400" dirty="0" smtClean="0"/>
              <a:t>Содействовать вовлечению педагогов в решение задачи повышения качества образования.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372476" cy="64292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Термины и определения применительно к педагогу 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Квалификация педагога </a:t>
            </a:r>
            <a:r>
              <a:rPr lang="ru-RU" sz="1400" dirty="0" smtClean="0"/>
              <a:t>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 </a:t>
            </a:r>
          </a:p>
          <a:p>
            <a:r>
              <a:rPr lang="ru-RU" sz="1400" b="1" dirty="0" smtClean="0"/>
              <a:t>Профессиональная компетенция </a:t>
            </a:r>
            <a:r>
              <a:rPr lang="ru-RU" sz="1400" dirty="0" smtClean="0"/>
              <a:t>– способность успешно действовать на основе практического опыта, умения и знаний при решении профессиональных задач. </a:t>
            </a:r>
          </a:p>
          <a:p>
            <a:r>
              <a:rPr lang="ru-RU" sz="1400" b="1" dirty="0" smtClean="0"/>
              <a:t>Профессиональный стандарт педагога: </a:t>
            </a:r>
            <a:r>
              <a:rPr lang="ru-RU" sz="1400" dirty="0" smtClean="0"/>
              <a:t>документ, включающий  перечень профессиональных и личностных требований к учителю, действующий на всей территории Российской Федерации. </a:t>
            </a:r>
          </a:p>
          <a:p>
            <a:r>
              <a:rPr lang="ru-RU" sz="1400" b="1" dirty="0" smtClean="0"/>
              <a:t>Региональное дополнение к профессиональному стандарту:  </a:t>
            </a:r>
            <a:r>
              <a:rPr lang="ru-RU" sz="1400" dirty="0" smtClean="0"/>
              <a:t>документ, включающий дополнительные требования к квалификации педагога, позволяющие ему выполнять свои обязанности в реальном </a:t>
            </a:r>
            <a:r>
              <a:rPr lang="ru-RU" sz="1400" dirty="0" err="1" smtClean="0"/>
              <a:t>социокультурном</a:t>
            </a:r>
            <a:r>
              <a:rPr lang="ru-RU" sz="1400" dirty="0" smtClean="0"/>
              <a:t> контексте. </a:t>
            </a:r>
          </a:p>
          <a:p>
            <a:r>
              <a:rPr lang="ru-RU" sz="1400" b="1" dirty="0" smtClean="0"/>
              <a:t>Внутренний стандарт образовательной организации: </a:t>
            </a:r>
            <a:r>
              <a:rPr lang="ru-RU" sz="1400" dirty="0" smtClean="0"/>
              <a:t>документ, определяющий квалификационные требования к педагогу, соответствующий реализуемым в данной организации образовательным программам. </a:t>
            </a:r>
          </a:p>
          <a:p>
            <a:r>
              <a:rPr lang="ru-RU" sz="1400" b="1" dirty="0" smtClean="0"/>
              <a:t>Ключевые области стандарта педагога: </a:t>
            </a:r>
            <a:r>
              <a:rPr lang="ru-RU" sz="1400" dirty="0" smtClean="0"/>
              <a:t>разделы стандарта, соответствующие структуре профессиональной деятельности педагога: обучение, воспитание и развитие ребенка. </a:t>
            </a:r>
          </a:p>
          <a:p>
            <a:r>
              <a:rPr lang="ru-RU" sz="1400" b="1" dirty="0" smtClean="0"/>
              <a:t>Профессиональная ИКТ-компетентность: </a:t>
            </a:r>
            <a:r>
              <a:rPr lang="ru-RU" sz="1400" dirty="0" smtClean="0"/>
              <a:t>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Содержание профессионального стандарта педагога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ru-RU" dirty="0" smtClean="0"/>
              <a:t>Обучение</a:t>
            </a:r>
          </a:p>
          <a:p>
            <a:r>
              <a:rPr lang="ru-RU" dirty="0" smtClean="0"/>
              <a:t>Воспитательная работа</a:t>
            </a:r>
          </a:p>
          <a:p>
            <a:r>
              <a:rPr lang="ru-RU" dirty="0" smtClean="0"/>
              <a:t>Развитие ( личностные качества и профессиональные компетенции, необходимые педагогу для осуществления развивающей деятельности)</a:t>
            </a:r>
          </a:p>
          <a:p>
            <a:r>
              <a:rPr lang="ru-RU" dirty="0" smtClean="0"/>
              <a:t>Профессиональные компетенции педагога,  отражающие специфику работы  в начальной школе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1065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Требования  к профессиональным и личностным качествам учителя</vt:lpstr>
      <vt:lpstr>Введение</vt:lpstr>
      <vt:lpstr>Зачем нужен профессиональный стандарт педагога ?</vt:lpstr>
      <vt:lpstr>Требования к профессиональному стандарту педагога </vt:lpstr>
      <vt:lpstr>Характеристика стандарта </vt:lpstr>
      <vt:lpstr>Область применения стандарта</vt:lpstr>
      <vt:lpstr>Цель применения стандарта</vt:lpstr>
      <vt:lpstr>Термины и определения применительно к педагогу </vt:lpstr>
      <vt:lpstr>Содержание профессионального стандарта педагога </vt:lpstr>
      <vt:lpstr>Методы оценки выполнения требований профессионального стандарта педагога </vt:lpstr>
      <vt:lpstr>Заключение</vt:lpstr>
      <vt:lpstr>Список использованной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 к профессиональным и личностным качествам учителя</dc:title>
  <dc:creator>Екатерина</dc:creator>
  <cp:lastModifiedBy>Екатерина</cp:lastModifiedBy>
  <cp:revision>13</cp:revision>
  <dcterms:created xsi:type="dcterms:W3CDTF">2004-01-06T06:00:20Z</dcterms:created>
  <dcterms:modified xsi:type="dcterms:W3CDTF">2004-01-06T16:31:59Z</dcterms:modified>
</cp:coreProperties>
</file>