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68577FD-3CC0-486C-AA51-3A2DBA48A3D7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3E451A5-AA31-4A22-A940-EE869C05674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260649"/>
            <a:ext cx="8062912" cy="93610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«А если не хочет?»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568952" cy="4680520"/>
          </a:xfrm>
        </p:spPr>
        <p:txBody>
          <a:bodyPr>
            <a:normAutofit lnSpcReduction="10000"/>
          </a:bodyPr>
          <a:lstStyle/>
          <a:p>
            <a:pPr algn="l"/>
            <a:r>
              <a:rPr lang="ru-RU" b="1" dirty="0" smtClean="0"/>
              <a:t>-  Может, но не делает. Тон и руководящие  указания.</a:t>
            </a:r>
          </a:p>
          <a:p>
            <a:pPr marL="457200" indent="-457200" algn="l">
              <a:buFontTx/>
              <a:buChar char="-"/>
            </a:pPr>
            <a:endParaRPr lang="ru-RU" b="1" dirty="0" smtClean="0"/>
          </a:p>
          <a:p>
            <a:pPr algn="l"/>
            <a:r>
              <a:rPr lang="ru-RU" b="1" dirty="0" smtClean="0"/>
              <a:t>-  На равных. Внешние средства.</a:t>
            </a:r>
          </a:p>
          <a:p>
            <a:pPr marL="457200" indent="-457200" algn="l">
              <a:buFontTx/>
              <a:buChar char="-"/>
            </a:pPr>
            <a:endParaRPr lang="ru-RU" b="1" dirty="0" smtClean="0"/>
          </a:p>
          <a:p>
            <a:pPr algn="l"/>
            <a:r>
              <a:rPr lang="ru-RU" b="1" dirty="0" smtClean="0"/>
              <a:t>-  Как избегать конфликтов?</a:t>
            </a:r>
          </a:p>
          <a:p>
            <a:pPr marL="457200" indent="-457200" algn="l">
              <a:buFontTx/>
              <a:buChar char="-"/>
            </a:pPr>
            <a:endParaRPr lang="ru-RU" b="1" dirty="0" smtClean="0"/>
          </a:p>
          <a:p>
            <a:pPr algn="just"/>
            <a:r>
              <a:rPr lang="ru-RU" b="1" dirty="0" smtClean="0"/>
              <a:t>-  Правило 3. Передавать ответственность детям. Тревога родителей.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-   Правило 4. Давать детям ошибаться. </a:t>
            </a:r>
          </a:p>
          <a:p>
            <a:pPr marL="457200" indent="-457200" algn="just">
              <a:buFontTx/>
              <a:buChar char="-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6734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712968" cy="1649338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Причины  непослушания: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9944"/>
          </a:xfrm>
        </p:spPr>
        <p:txBody>
          <a:bodyPr/>
          <a:lstStyle/>
          <a:p>
            <a:pPr algn="ctr"/>
            <a:r>
              <a:rPr lang="ru-RU" sz="4400" b="1" i="1" dirty="0" smtClean="0"/>
              <a:t> Ещё трудно.</a:t>
            </a:r>
          </a:p>
          <a:p>
            <a:endParaRPr lang="ru-RU" dirty="0"/>
          </a:p>
          <a:p>
            <a:pPr algn="ctr"/>
            <a:r>
              <a:rPr lang="ru-RU" sz="4400" b="1" i="1" dirty="0" smtClean="0"/>
              <a:t> Отрицательные  переживания.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3950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32335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Главное  условие  -  </a:t>
            </a:r>
            <a:r>
              <a:rPr lang="ru-RU" b="1" dirty="0" smtClean="0"/>
              <a:t>дружелюбный тон общения.</a:t>
            </a:r>
            <a:br>
              <a:rPr lang="ru-RU" b="1" dirty="0" smtClean="0"/>
            </a:br>
            <a:r>
              <a:rPr lang="ru-RU" dirty="0" smtClean="0"/>
              <a:t>Вместе – значит на равных. Дети  очень  чувствительны  к позиции  «над».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140968"/>
            <a:ext cx="5178662" cy="3436749"/>
          </a:xfrm>
        </p:spPr>
      </p:pic>
    </p:spTree>
    <p:extLst>
      <p:ext uri="{BB962C8B-B14F-4D97-AF65-F5344CB8AC3E}">
        <p14:creationId xmlns:p14="http://schemas.microsoft.com/office/powerpoint/2010/main" val="34198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297410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/>
              <a:t>Ребёнок легче и быстрее учится организовывать себя и свои дела, если на определённом этапе ему помочь некоторыми внешними средствами.</a:t>
            </a:r>
            <a:endParaRPr lang="ru-RU" sz="3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3501008"/>
            <a:ext cx="4128459" cy="3096344"/>
          </a:xfrm>
        </p:spPr>
      </p:pic>
      <p:pic>
        <p:nvPicPr>
          <p:cNvPr id="1026" name="Picture 2" descr="D:\Жанна\Desktop\Фото\untitled(1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48880"/>
            <a:ext cx="428625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07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7213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«По любви»  или  «за деньги».</a:t>
            </a:r>
            <a:br>
              <a:rPr lang="ru-RU" b="1" dirty="0" smtClean="0"/>
            </a:br>
            <a:r>
              <a:rPr lang="ru-RU" b="1" dirty="0" smtClean="0"/>
              <a:t>Платить или нет за оценки и помощь по дому?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972" y="2276475"/>
            <a:ext cx="5064606" cy="4178300"/>
          </a:xfrm>
        </p:spPr>
      </p:pic>
    </p:spTree>
    <p:extLst>
      <p:ext uri="{BB962C8B-B14F-4D97-AF65-F5344CB8AC3E}">
        <p14:creationId xmlns:p14="http://schemas.microsoft.com/office/powerpoint/2010/main" val="340764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84976" cy="32403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Личность и способности ребёнка развиваются только в той деятельности, которой </a:t>
            </a:r>
            <a:r>
              <a:rPr lang="ru-RU" b="1" dirty="0" smtClean="0"/>
              <a:t>он занимается по собственному  желанию и с интересом.</a:t>
            </a:r>
            <a:endParaRPr lang="ru-RU" b="1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540544" y="4293096"/>
            <a:ext cx="7055792" cy="20882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D:\Жанна\Desktop\Фото\1282305548_223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501008"/>
            <a:ext cx="455295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91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753794"/>
          </a:xfrm>
        </p:spPr>
        <p:txBody>
          <a:bodyPr/>
          <a:lstStyle/>
          <a:p>
            <a:pPr algn="ctr"/>
            <a:r>
              <a:rPr lang="ru-RU" b="1" u="sng" dirty="0" smtClean="0"/>
              <a:t>Правило 3.</a:t>
            </a:r>
            <a:br>
              <a:rPr lang="ru-RU" b="1" u="sng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Постепенно, но неуклонно  снимайте с себя заботу и ответственность за личные дела вашего ребёнка и передавайте их ему.</a:t>
            </a:r>
            <a:br>
              <a:rPr lang="ru-RU" b="1" dirty="0" smtClean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32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61858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Правило 4.</a:t>
            </a:r>
            <a:br>
              <a:rPr lang="ru-RU" b="1" u="sng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Позволяйте вашему ребёнку встречаться с отрицательными последствиями своих действий (или своего </a:t>
            </a:r>
            <a:r>
              <a:rPr lang="ru-RU" b="1" smtClean="0"/>
              <a:t>бездействия).</a:t>
            </a:r>
            <a:r>
              <a:rPr lang="ru-RU" b="1"/>
              <a:t/>
            </a:r>
            <a:br>
              <a:rPr lang="ru-RU" b="1"/>
            </a:br>
            <a:r>
              <a:rPr lang="ru-RU" b="1" smtClean="0"/>
              <a:t>Только </a:t>
            </a:r>
            <a:r>
              <a:rPr lang="ru-RU" b="1" dirty="0" smtClean="0"/>
              <a:t>тогда он будет     взрослеть и становиться «сознательным».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2808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77</TotalTime>
  <Words>124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«А если не хочет?»</vt:lpstr>
      <vt:lpstr>Причины  непослушания:</vt:lpstr>
      <vt:lpstr>Главное  условие  -  дружелюбный тон общения. Вместе – значит на равных. Дети  очень  чувствительны  к позиции  «над». </vt:lpstr>
      <vt:lpstr>Ребёнок легче и быстрее учится организовывать себя и свои дела, если на определённом этапе ему помочь некоторыми внешними средствами.</vt:lpstr>
      <vt:lpstr>«По любви»  или  «за деньги». Платить или нет за оценки и помощь по дому?</vt:lpstr>
      <vt:lpstr>     Личность и способности ребёнка развиваются только в той деятельности, которой он занимается по собственному  желанию и с интересом.</vt:lpstr>
      <vt:lpstr>Правило 3.  Постепенно, но неуклонно  снимайте с себя заботу и ответственность за личные дела вашего ребёнка и передавайте их ему. </vt:lpstr>
      <vt:lpstr>Правило 4.  Позволяйте вашему ребёнку встречаться с отрицательными последствиями своих действий (или своего бездействия). Только тогда он будет     взрослеть и становиться «сознательным».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 если не хочет?»</dc:title>
  <dc:creator>Жанна</dc:creator>
  <cp:lastModifiedBy>Жанна</cp:lastModifiedBy>
  <cp:revision>6</cp:revision>
  <dcterms:created xsi:type="dcterms:W3CDTF">2014-05-02T06:08:41Z</dcterms:created>
  <dcterms:modified xsi:type="dcterms:W3CDTF">2014-05-04T16:18:20Z</dcterms:modified>
</cp:coreProperties>
</file>