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8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6B36462-7C40-428F-9C43-2D3081C52AB2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5D34375-B091-4A28-A74A-5EBD2CB1673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6462-7C40-428F-9C43-2D3081C52AB2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4375-B091-4A28-A74A-5EBD2CB167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6462-7C40-428F-9C43-2D3081C52AB2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4375-B091-4A28-A74A-5EBD2CB167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B36462-7C40-428F-9C43-2D3081C52AB2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5D34375-B091-4A28-A74A-5EBD2CB1673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6B36462-7C40-428F-9C43-2D3081C52AB2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5D34375-B091-4A28-A74A-5EBD2CB1673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6462-7C40-428F-9C43-2D3081C52AB2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4375-B091-4A28-A74A-5EBD2CB1673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6462-7C40-428F-9C43-2D3081C52AB2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4375-B091-4A28-A74A-5EBD2CB1673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B36462-7C40-428F-9C43-2D3081C52AB2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D34375-B091-4A28-A74A-5EBD2CB1673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6462-7C40-428F-9C43-2D3081C52AB2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4375-B091-4A28-A74A-5EBD2CB167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B36462-7C40-428F-9C43-2D3081C52AB2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5D34375-B091-4A28-A74A-5EBD2CB1673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B36462-7C40-428F-9C43-2D3081C52AB2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D34375-B091-4A28-A74A-5EBD2CB1673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6B36462-7C40-428F-9C43-2D3081C52AB2}" type="datetimeFigureOut">
              <a:rPr lang="ru-RU" smtClean="0"/>
              <a:t>29.04.2014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5D34375-B091-4A28-A74A-5EBD2CB1673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16632"/>
            <a:ext cx="6390456" cy="1008112"/>
          </a:xfrm>
        </p:spPr>
        <p:txBody>
          <a:bodyPr>
            <a:normAutofit/>
          </a:bodyPr>
          <a:lstStyle/>
          <a:p>
            <a:r>
              <a:rPr lang="ru-RU" sz="5400" dirty="0" smtClean="0"/>
              <a:t> «Давай вместе!»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1484784"/>
            <a:ext cx="6678488" cy="489013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- Если ребёнку трудно. </a:t>
            </a:r>
          </a:p>
          <a:p>
            <a:endParaRPr lang="ru-RU" sz="800" dirty="0" smtClean="0"/>
          </a:p>
          <a:p>
            <a:r>
              <a:rPr lang="ru-RU" sz="2800" dirty="0" smtClean="0">
                <a:solidFill>
                  <a:schemeClr val="accent1"/>
                </a:solidFill>
              </a:rPr>
              <a:t>- Закон «зоны ближайшего развития и что бывает, если его не учитывать.</a:t>
            </a:r>
          </a:p>
          <a:p>
            <a:endParaRPr lang="ru-RU" sz="800" dirty="0" smtClean="0">
              <a:solidFill>
                <a:schemeClr val="accent1"/>
              </a:solidFill>
            </a:endParaRPr>
          </a:p>
          <a:p>
            <a:r>
              <a:rPr lang="ru-RU" sz="3200" dirty="0" smtClean="0"/>
              <a:t>- Правило 2 с разъяснениями.</a:t>
            </a:r>
          </a:p>
          <a:p>
            <a:endParaRPr lang="ru-RU" sz="800" dirty="0" smtClean="0"/>
          </a:p>
          <a:p>
            <a:r>
              <a:rPr lang="ru-RU" sz="2800" dirty="0" smtClean="0">
                <a:solidFill>
                  <a:schemeClr val="accent1"/>
                </a:solidFill>
              </a:rPr>
              <a:t>- Двухколёсный велосипед.</a:t>
            </a:r>
          </a:p>
          <a:p>
            <a:endParaRPr lang="ru-RU" sz="800" dirty="0" smtClean="0">
              <a:solidFill>
                <a:schemeClr val="accent1"/>
              </a:solidFill>
            </a:endParaRPr>
          </a:p>
          <a:p>
            <a:r>
              <a:rPr lang="ru-RU" sz="3200" dirty="0" smtClean="0"/>
              <a:t>- Две опасности.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2949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962674"/>
          </a:xfrm>
        </p:spPr>
        <p:txBody>
          <a:bodyPr>
            <a:normAutofit fontScale="90000"/>
          </a:bodyPr>
          <a:lstStyle/>
          <a:p>
            <a:pPr marL="0" indent="0"/>
            <a:r>
              <a:rPr lang="ru-RU" sz="2800" b="1" dirty="0" smtClean="0"/>
              <a:t>                      </a:t>
            </a:r>
            <a:r>
              <a:rPr lang="ru-RU" sz="3600" b="1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Если </a:t>
            </a:r>
            <a:r>
              <a:rPr lang="ru-RU" sz="36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ребёнок </a:t>
            </a:r>
            <a:r>
              <a:rPr lang="ru-RU" sz="3600" b="1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/>
            </a:r>
            <a:br>
              <a:rPr lang="ru-RU" sz="3600" b="1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</a:br>
            <a:r>
              <a:rPr lang="ru-RU" sz="3600" b="1" dirty="0">
                <a:latin typeface="Comic Sans MS" panose="030F0702030302020204" pitchFamily="66" charset="0"/>
              </a:rPr>
              <a:t/>
            </a:r>
            <a:br>
              <a:rPr lang="ru-RU" sz="3600" b="1" dirty="0">
                <a:latin typeface="Comic Sans MS" panose="030F0702030302020204" pitchFamily="66" charset="0"/>
              </a:rPr>
            </a:br>
            <a:r>
              <a:rPr lang="ru-RU" sz="2800" b="1" dirty="0" smtClean="0">
                <a:latin typeface="Comic Sans MS" panose="030F0702030302020204" pitchFamily="66" charset="0"/>
              </a:rPr>
              <a:t>* либо </a:t>
            </a:r>
            <a:r>
              <a:rPr lang="ru-RU" sz="2800" b="1" dirty="0">
                <a:latin typeface="Comic Sans MS" panose="030F0702030302020204" pitchFamily="66" charset="0"/>
              </a:rPr>
              <a:t>прямо просит о помощи, </a:t>
            </a:r>
            <a:r>
              <a:rPr lang="ru-RU" sz="2800" b="1" dirty="0" smtClean="0">
                <a:latin typeface="Comic Sans MS" panose="030F0702030302020204" pitchFamily="66" charset="0"/>
              </a:rPr>
              <a:t/>
            </a:r>
            <a:br>
              <a:rPr lang="ru-RU" sz="2800" b="1" dirty="0" smtClean="0">
                <a:latin typeface="Comic Sans MS" panose="030F0702030302020204" pitchFamily="66" charset="0"/>
              </a:rPr>
            </a:br>
            <a:r>
              <a:rPr lang="ru-RU" sz="2800" b="1" dirty="0">
                <a:latin typeface="Comic Sans MS" panose="030F0702030302020204" pitchFamily="66" charset="0"/>
              </a:rPr>
              <a:t/>
            </a:r>
            <a:br>
              <a:rPr lang="ru-RU" sz="2800" b="1" dirty="0">
                <a:latin typeface="Comic Sans MS" panose="030F0702030302020204" pitchFamily="66" charset="0"/>
              </a:rPr>
            </a:br>
            <a:r>
              <a:rPr lang="ru-RU" sz="2800" b="1" dirty="0" smtClean="0">
                <a:latin typeface="Comic Sans MS" panose="030F0702030302020204" pitchFamily="66" charset="0"/>
              </a:rPr>
              <a:t>* либо </a:t>
            </a:r>
            <a:r>
              <a:rPr lang="ru-RU" sz="2800" b="1" dirty="0">
                <a:latin typeface="Comic Sans MS" panose="030F0702030302020204" pitchFamily="66" charset="0"/>
              </a:rPr>
              <a:t>жалуется, что  у  него  «не получается»,  он  «не знает как», </a:t>
            </a:r>
            <a:r>
              <a:rPr lang="ru-RU" sz="2800" b="1" dirty="0" smtClean="0">
                <a:latin typeface="Comic Sans MS" panose="030F0702030302020204" pitchFamily="66" charset="0"/>
              </a:rPr>
              <a:t/>
            </a:r>
            <a:br>
              <a:rPr lang="ru-RU" sz="2800" b="1" dirty="0" smtClean="0">
                <a:latin typeface="Comic Sans MS" panose="030F0702030302020204" pitchFamily="66" charset="0"/>
              </a:rPr>
            </a:br>
            <a:r>
              <a:rPr lang="ru-RU" sz="2800" b="1" dirty="0">
                <a:latin typeface="Comic Sans MS" panose="030F0702030302020204" pitchFamily="66" charset="0"/>
              </a:rPr>
              <a:t/>
            </a:r>
            <a:br>
              <a:rPr lang="ru-RU" sz="2800" b="1" dirty="0">
                <a:latin typeface="Comic Sans MS" panose="030F0702030302020204" pitchFamily="66" charset="0"/>
              </a:rPr>
            </a:br>
            <a:r>
              <a:rPr lang="ru-RU" sz="2800" b="1" dirty="0" smtClean="0">
                <a:latin typeface="Comic Sans MS" panose="030F0702030302020204" pitchFamily="66" charset="0"/>
              </a:rPr>
              <a:t>* либо </a:t>
            </a:r>
            <a:r>
              <a:rPr lang="ru-RU" sz="2800" b="1" dirty="0">
                <a:latin typeface="Comic Sans MS" panose="030F0702030302020204" pitchFamily="66" charset="0"/>
              </a:rPr>
              <a:t>вообще оставляет начатое дело после первых неудач – </a:t>
            </a:r>
            <a:r>
              <a:rPr lang="ru-RU" sz="2800" b="1" dirty="0" smtClean="0">
                <a:latin typeface="Comic Sans MS" panose="030F0702030302020204" pitchFamily="66" charset="0"/>
              </a:rPr>
              <a:t/>
            </a:r>
            <a:br>
              <a:rPr lang="ru-RU" sz="2800" b="1" dirty="0" smtClean="0">
                <a:latin typeface="Comic Sans MS" panose="030F0702030302020204" pitchFamily="66" charset="0"/>
              </a:rPr>
            </a:br>
            <a:r>
              <a:rPr lang="ru-RU" sz="2800" b="1" dirty="0" smtClean="0">
                <a:latin typeface="Comic Sans MS" panose="030F0702030302020204" pitchFamily="66" charset="0"/>
              </a:rPr>
              <a:t/>
            </a:r>
            <a:br>
              <a:rPr lang="ru-RU" sz="2800" b="1" dirty="0" smtClean="0">
                <a:latin typeface="Comic Sans MS" panose="030F0702030302020204" pitchFamily="66" charset="0"/>
              </a:rPr>
            </a:br>
            <a:r>
              <a:rPr lang="ru-RU" sz="2800" b="1" i="1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это </a:t>
            </a:r>
            <a:r>
              <a:rPr lang="ru-RU" sz="2800" b="1" i="1" dirty="0">
                <a:solidFill>
                  <a:schemeClr val="accent1"/>
                </a:solidFill>
                <a:latin typeface="Comic Sans MS" panose="030F0702030302020204" pitchFamily="66" charset="0"/>
              </a:rPr>
              <a:t>сигнал о том, что ему необходимо помочь. </a:t>
            </a:r>
            <a:r>
              <a:rPr lang="ru-RU" sz="2800" b="1" dirty="0" smtClean="0">
                <a:latin typeface="Comic Sans MS" panose="030F0702030302020204" pitchFamily="66" charset="0"/>
              </a:rPr>
              <a:t/>
            </a:r>
            <a:br>
              <a:rPr lang="ru-RU" sz="2800" b="1" dirty="0" smtClean="0">
                <a:latin typeface="Comic Sans MS" panose="030F0702030302020204" pitchFamily="66" charset="0"/>
              </a:rPr>
            </a:br>
            <a:r>
              <a:rPr lang="ru-RU" sz="2800" b="1" dirty="0">
                <a:latin typeface="Comic Sans MS" panose="030F0702030302020204" pitchFamily="66" charset="0"/>
              </a:rPr>
              <a:t/>
            </a:r>
            <a:br>
              <a:rPr lang="ru-RU" sz="2800" b="1" dirty="0">
                <a:latin typeface="Comic Sans MS" panose="030F0702030302020204" pitchFamily="66" charset="0"/>
              </a:rPr>
            </a:br>
            <a:r>
              <a:rPr lang="ru-RU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Хорошо начать со слов </a:t>
            </a:r>
            <a:r>
              <a:rPr lang="ru-RU" sz="28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«</a:t>
            </a:r>
            <a:r>
              <a:rPr lang="ru-RU" sz="28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Давай вместе».</a:t>
            </a:r>
            <a:r>
              <a:rPr lang="ru-RU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/>
            </a:r>
            <a:br>
              <a:rPr lang="ru-RU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</a:br>
            <a:endParaRPr lang="ru-RU" dirty="0">
              <a:solidFill>
                <a:srgbClr val="000066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30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362274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Правило </a:t>
            </a: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2.</a:t>
            </a:r>
            <a:r>
              <a:rPr lang="ru-RU" sz="3200" b="1" dirty="0">
                <a:solidFill>
                  <a:srgbClr val="FF0000"/>
                </a:solidFill>
              </a:rPr>
              <a:t/>
            </a:r>
            <a:br>
              <a:rPr lang="ru-RU" sz="3200" b="1" dirty="0">
                <a:solidFill>
                  <a:srgbClr val="FF0000"/>
                </a:solidFill>
              </a:rPr>
            </a:br>
            <a:r>
              <a:rPr lang="ru-RU" sz="36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Если ребёнку </a:t>
            </a:r>
            <a:r>
              <a:rPr lang="ru-RU" sz="3600" b="1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трудно, </a:t>
            </a:r>
            <a:r>
              <a:rPr lang="ru-RU" sz="36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и он готов принять вашу помощь, </a:t>
            </a:r>
            <a:r>
              <a:rPr lang="ru-RU" sz="3600" b="1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/>
            </a:r>
            <a:br>
              <a:rPr lang="ru-RU" sz="3600" b="1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</a:br>
            <a:r>
              <a:rPr lang="ru-RU" sz="3600" b="1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обязательно </a:t>
            </a:r>
            <a:r>
              <a:rPr lang="ru-RU" sz="36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помогите ему.</a:t>
            </a:r>
            <a:r>
              <a:rPr lang="ru-RU" sz="2800" b="1" dirty="0">
                <a:solidFill>
                  <a:schemeClr val="accent1"/>
                </a:solidFill>
              </a:rPr>
              <a:t/>
            </a:r>
            <a:br>
              <a:rPr lang="ru-RU" sz="2800" b="1" dirty="0">
                <a:solidFill>
                  <a:schemeClr val="accent1"/>
                </a:solidFill>
              </a:rPr>
            </a:br>
            <a:endParaRPr lang="ru-RU" dirty="0"/>
          </a:p>
        </p:txBody>
      </p:sp>
      <p:pic>
        <p:nvPicPr>
          <p:cNvPr id="2050" name="Picture 2" descr="D:\Жанна\Desktop\Фото\2510328967-gesundheit-eltern-vorbild-kinder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348880"/>
            <a:ext cx="5648672" cy="4102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885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931224" cy="3096344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Comic Sans MS" panose="030F0702030302020204" pitchFamily="66" charset="0"/>
              </a:rPr>
              <a:t>Завтра ребёнок будет делать сам то, что сегодня он делал со взрослым, и именно благодаря тому, что это было со взрослым</a:t>
            </a:r>
            <a:r>
              <a:rPr lang="ru-RU" dirty="0" smtClean="0">
                <a:latin typeface="Comic Sans MS" panose="030F0702030302020204" pitchFamily="66" charset="0"/>
              </a:rPr>
              <a:t>.</a:t>
            </a:r>
            <a:br>
              <a:rPr lang="ru-RU" dirty="0" smtClean="0">
                <a:latin typeface="Comic Sans MS" panose="030F0702030302020204" pitchFamily="66" charset="0"/>
              </a:rPr>
            </a:br>
            <a:r>
              <a:rPr lang="ru-RU" dirty="0" smtClean="0">
                <a:latin typeface="Comic Sans MS" panose="030F0702030302020204" pitchFamily="66" charset="0"/>
              </a:rPr>
              <a:t/>
            </a:r>
            <a:br>
              <a:rPr lang="ru-RU" dirty="0" smtClean="0">
                <a:latin typeface="Comic Sans MS" panose="030F0702030302020204" pitchFamily="66" charset="0"/>
              </a:rPr>
            </a:br>
            <a:r>
              <a:rPr lang="ru-RU" b="1" i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Зона дел со взрослым – это золотой запас ребёнка, его потенциал на ближайшее будущее...</a:t>
            </a:r>
            <a:endParaRPr lang="ru-RU" b="1" i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216921"/>
            <a:ext cx="4680896" cy="3606924"/>
          </a:xfrm>
        </p:spPr>
      </p:pic>
    </p:spTree>
    <p:extLst>
      <p:ext uri="{BB962C8B-B14F-4D97-AF65-F5344CB8AC3E}">
        <p14:creationId xmlns:p14="http://schemas.microsoft.com/office/powerpoint/2010/main" val="2545738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424936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Если ребёнку трудно, и он готов принять вашу помощь, </a:t>
            </a:r>
            <a:r>
              <a:rPr lang="ru-RU" sz="3200" b="1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обязательно </a:t>
            </a:r>
            <a:r>
              <a:rPr lang="ru-RU" sz="32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помогите ему.</a:t>
            </a:r>
            <a:r>
              <a:rPr lang="ru-RU" sz="24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/>
            </a:r>
            <a:br>
              <a:rPr lang="ru-RU" sz="2400" b="1" dirty="0">
                <a:solidFill>
                  <a:schemeClr val="accent1"/>
                </a:solidFill>
                <a:latin typeface="Comic Sans MS" panose="030F0702030302020204" pitchFamily="66" charset="0"/>
              </a:rPr>
            </a:br>
            <a:r>
              <a:rPr lang="ru-RU" sz="2400" b="1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/>
            </a:r>
            <a:br>
              <a:rPr lang="ru-RU" sz="2400" b="1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</a:br>
            <a:r>
              <a:rPr lang="ru-RU" sz="3100" b="1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При этом:</a:t>
            </a:r>
            <a:endParaRPr lang="ru-RU" sz="3100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2852936"/>
            <a:ext cx="8064896" cy="362101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7030A0"/>
                </a:solidFill>
              </a:rPr>
              <a:t> </a:t>
            </a:r>
            <a:r>
              <a:rPr lang="ru-RU" sz="32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Возьмите  на  себя  только  то, что он       не  может  выполнить  сам, остальное                      предоставьте ему.</a:t>
            </a:r>
          </a:p>
          <a:p>
            <a:endParaRPr lang="ru-RU" sz="8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ru-RU" sz="32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По  мере  освоения  ребёнком  новых действий постепенно  передавайте их ему.</a:t>
            </a:r>
            <a:endParaRPr lang="ru-RU" sz="32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837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Comic Sans MS" panose="030F0702030302020204" pitchFamily="66" charset="0"/>
              </a:rPr>
              <a:t>Сравним ситуацию </a:t>
            </a:r>
            <a:br>
              <a:rPr lang="ru-RU" b="1" dirty="0" smtClean="0">
                <a:latin typeface="Comic Sans MS" panose="030F0702030302020204" pitchFamily="66" charset="0"/>
              </a:rPr>
            </a:br>
            <a:r>
              <a:rPr lang="ru-RU" b="1" dirty="0" smtClean="0">
                <a:latin typeface="Comic Sans MS" panose="030F0702030302020204" pitchFamily="66" charset="0"/>
              </a:rPr>
              <a:t>с обучением езде на велосипеде:</a:t>
            </a:r>
            <a:endParaRPr lang="ru-RU" b="1" dirty="0">
              <a:latin typeface="Comic Sans MS" panose="030F0702030302020204" pitchFamily="66" charset="0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628800"/>
            <a:ext cx="3240360" cy="4782772"/>
          </a:xfrm>
        </p:spPr>
      </p:pic>
    </p:spTree>
    <p:extLst>
      <p:ext uri="{BB962C8B-B14F-4D97-AF65-F5344CB8AC3E}">
        <p14:creationId xmlns:p14="http://schemas.microsoft.com/office/powerpoint/2010/main" val="285239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27784" y="548680"/>
            <a:ext cx="5830416" cy="2160240"/>
          </a:xfrm>
        </p:spPr>
        <p:txBody>
          <a:bodyPr>
            <a:normAutofit fontScale="90000"/>
          </a:bodyPr>
          <a:lstStyle/>
          <a:p>
            <a:r>
              <a:rPr lang="ru-RU" sz="36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Опасность </a:t>
            </a:r>
            <a:r>
              <a:rPr lang="ru-RU" sz="36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первая </a:t>
            </a:r>
            <a:r>
              <a:rPr lang="ru-RU" sz="36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– </a:t>
            </a:r>
            <a:r>
              <a:rPr lang="ru-RU" sz="3600" dirty="0" smtClean="0">
                <a:latin typeface="Comic Sans MS" panose="030F0702030302020204" pitchFamily="66" charset="0"/>
              </a:rPr>
              <a:t/>
            </a:r>
            <a:br>
              <a:rPr lang="ru-RU" sz="3600" dirty="0" smtClean="0">
                <a:latin typeface="Comic Sans MS" panose="030F0702030302020204" pitchFamily="66" charset="0"/>
              </a:rPr>
            </a:br>
            <a:r>
              <a:rPr lang="ru-RU" sz="3600" dirty="0" smtClean="0">
                <a:latin typeface="Comic Sans MS" panose="030F0702030302020204" pitchFamily="66" charset="0"/>
              </a:rPr>
              <a:t>слишком рано переложить свою часть на ребёнка.</a:t>
            </a:r>
            <a:endParaRPr lang="ru-RU" sz="3600" dirty="0"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3356992"/>
            <a:ext cx="5902424" cy="2736304"/>
          </a:xfrm>
        </p:spPr>
        <p:txBody>
          <a:bodyPr>
            <a:normAutofit/>
          </a:bodyPr>
          <a:lstStyle/>
          <a:p>
            <a:r>
              <a:rPr lang="ru-RU" sz="36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Опасность вторая </a:t>
            </a:r>
            <a:r>
              <a:rPr lang="ru-RU" sz="36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– </a:t>
            </a:r>
            <a:r>
              <a:rPr lang="ru-RU" sz="3600" dirty="0" smtClean="0">
                <a:latin typeface="Comic Sans MS" panose="030F0702030302020204" pitchFamily="66" charset="0"/>
              </a:rPr>
              <a:t>слишком   долгое   и настойчивое   участие взрослого.</a:t>
            </a:r>
            <a:endParaRPr lang="ru-RU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23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6000" y="188640"/>
            <a:ext cx="6606480" cy="4392488"/>
          </a:xfrm>
        </p:spPr>
        <p:txBody>
          <a:bodyPr>
            <a:normAutofit fontScale="90000"/>
          </a:bodyPr>
          <a:lstStyle/>
          <a:p>
            <a:r>
              <a:rPr lang="ru-RU" sz="31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Домашнее  задание: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/>
            </a:r>
            <a:b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ru-RU" sz="2400" dirty="0" smtClean="0">
                <a:latin typeface="Comic Sans MS" panose="030F0702030302020204" pitchFamily="66" charset="0"/>
              </a:rPr>
              <a:t/>
            </a:r>
            <a:br>
              <a:rPr lang="ru-RU" sz="2400" dirty="0" smtClean="0">
                <a:latin typeface="Comic Sans MS" panose="030F0702030302020204" pitchFamily="66" charset="0"/>
              </a:rPr>
            </a:br>
            <a:r>
              <a:rPr lang="ru-RU" sz="2400" dirty="0" smtClean="0">
                <a:latin typeface="Comic Sans MS" panose="030F0702030302020204" pitchFamily="66" charset="0"/>
              </a:rPr>
              <a:t>1. Выберите дело, которое не очень хорошо получается у вашего ребёнка. Предложите ему: «Давай вместе!» Посмотрите на его реакцию: если он проявит готовность, займитесь с ним вместе. Внимательно следите, когда можно ослабить ваше участие, но не делайте этого слишком рано или резко. Обязательно отметьте первые, даже небольшие самостоятельные успехи ребёнка.   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286000" y="4725144"/>
            <a:ext cx="6534472" cy="1872208"/>
          </a:xfrm>
        </p:spPr>
        <p:txBody>
          <a:bodyPr>
            <a:noAutofit/>
          </a:bodyPr>
          <a:lstStyle/>
          <a:p>
            <a:r>
              <a:rPr lang="ru-RU" sz="2400" dirty="0" smtClean="0"/>
              <a:t>2. </a:t>
            </a:r>
            <a:r>
              <a:rPr lang="ru-RU" sz="2400" dirty="0" smtClean="0">
                <a:latin typeface="Comic Sans MS" panose="030F0702030302020204" pitchFamily="66" charset="0"/>
              </a:rPr>
              <a:t>Обязательно в течение дня поиграйте, поболтайте, поговорите по душам с ребёнком, чтобы время, проводимое вместе с вами, было для него положительно окрашено.</a:t>
            </a:r>
            <a:endParaRPr lang="ru-RU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35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93</TotalTime>
  <Words>139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 «Давай вместе!»</vt:lpstr>
      <vt:lpstr>                      Если ребёнок   * либо прямо просит о помощи,   * либо жалуется, что  у  него  «не получается»,  он  «не знает как»,   * либо вообще оставляет начатое дело после первых неудач –   это сигнал о том, что ему необходимо помочь.   Хорошо начать со слов «Давай вместе». </vt:lpstr>
      <vt:lpstr> Правило 2. Если ребёнку трудно, и он готов принять вашу помощь,  обязательно помогите ему. </vt:lpstr>
      <vt:lpstr>  Завтра ребёнок будет делать сам то, что сегодня он делал со взрослым, и именно благодаря тому, что это было со взрослым.  Зона дел со взрослым – это золотой запас ребёнка, его потенциал на ближайшее будущее...</vt:lpstr>
      <vt:lpstr>Если ребёнку трудно, и он готов принять вашу помощь, обязательно помогите ему.  При этом:</vt:lpstr>
      <vt:lpstr>Сравним ситуацию  с обучением езде на велосипеде:</vt:lpstr>
      <vt:lpstr>Опасность первая –  слишком рано переложить свою часть на ребёнка.</vt:lpstr>
      <vt:lpstr>Домашнее  задание:  1. Выберите дело, которое не очень хорошо получается у вашего ребёнка. Предложите ему: «Давай вместе!» Посмотрите на его реакцию: если он проявит готовность, займитесь с ним вместе. Внимательно следите, когда можно ослабить ваше участие, но не делайте этого слишком рано или резко. Обязательно отметьте первые, даже небольшие самостоятельные успехи ребёнка.   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Жанна</dc:creator>
  <cp:lastModifiedBy>Жанна</cp:lastModifiedBy>
  <cp:revision>9</cp:revision>
  <dcterms:created xsi:type="dcterms:W3CDTF">2014-04-29T18:33:30Z</dcterms:created>
  <dcterms:modified xsi:type="dcterms:W3CDTF">2014-04-29T20:07:09Z</dcterms:modified>
</cp:coreProperties>
</file>