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33"/>
    <a:srgbClr val="589703"/>
    <a:srgbClr val="009900"/>
    <a:srgbClr val="00CC66"/>
    <a:srgbClr val="00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CB4C-EAAE-4CA7-8189-0F08B3A61A7C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D4BF-DD20-410D-832C-1D9964160E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CB4C-EAAE-4CA7-8189-0F08B3A61A7C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D4BF-DD20-410D-832C-1D9964160E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CB4C-EAAE-4CA7-8189-0F08B3A61A7C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D4BF-DD20-410D-832C-1D9964160E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CB4C-EAAE-4CA7-8189-0F08B3A61A7C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D4BF-DD20-410D-832C-1D9964160E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CB4C-EAAE-4CA7-8189-0F08B3A61A7C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EBED4BF-DD20-410D-832C-1D9964160E4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CB4C-EAAE-4CA7-8189-0F08B3A61A7C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D4BF-DD20-410D-832C-1D9964160E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CB4C-EAAE-4CA7-8189-0F08B3A61A7C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D4BF-DD20-410D-832C-1D9964160E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CB4C-EAAE-4CA7-8189-0F08B3A61A7C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D4BF-DD20-410D-832C-1D9964160E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CB4C-EAAE-4CA7-8189-0F08B3A61A7C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D4BF-DD20-410D-832C-1D9964160E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CB4C-EAAE-4CA7-8189-0F08B3A61A7C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D4BF-DD20-410D-832C-1D9964160E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CB4C-EAAE-4CA7-8189-0F08B3A61A7C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D4BF-DD20-410D-832C-1D9964160E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AFCB4C-EAAE-4CA7-8189-0F08B3A61A7C}" type="datetimeFigureOut">
              <a:rPr lang="ru-RU" smtClean="0"/>
              <a:t>27.04.2014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BED4BF-DD20-410D-832C-1D9964160E43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1371600"/>
            <a:ext cx="8784976" cy="18288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Общаться </a:t>
            </a:r>
            <a:r>
              <a:rPr lang="ru-RU" dirty="0">
                <a:solidFill>
                  <a:srgbClr val="FFFF00"/>
                </a:solidFill>
              </a:rPr>
              <a:t>с ребёнком.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dirty="0">
                <a:solidFill>
                  <a:srgbClr val="FF0000"/>
                </a:solidFill>
              </a:rPr>
              <a:t>Как?</a:t>
            </a:r>
          </a:p>
        </p:txBody>
      </p:sp>
    </p:spTree>
    <p:extLst>
      <p:ext uri="{BB962C8B-B14F-4D97-AF65-F5344CB8AC3E}">
        <p14:creationId xmlns:p14="http://schemas.microsoft.com/office/powerpoint/2010/main" val="345751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6864" cy="7200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Безусловное    принятие.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" b="3458"/>
          <a:stretch>
            <a:fillRect/>
          </a:stretch>
        </p:blipFill>
        <p:spPr>
          <a:xfrm>
            <a:off x="1619672" y="3068638"/>
            <a:ext cx="5760640" cy="33861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052736"/>
            <a:ext cx="5486400" cy="172819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Воспитание – не дрессура.</a:t>
            </a: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Потребность в принадлежности.</a:t>
            </a: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Результаты непринятия.</a:t>
            </a: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Трудности и их причины.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66"/>
                </a:solidFill>
              </a:rPr>
              <a:t>Отправная точка – безусловное принятие</a:t>
            </a:r>
            <a:r>
              <a:rPr lang="ru-RU" dirty="0" smtClean="0">
                <a:solidFill>
                  <a:srgbClr val="FF0066"/>
                </a:solidFill>
              </a:rPr>
              <a:t>.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r="3892"/>
          <a:stretch>
            <a:fillRect/>
          </a:stretch>
        </p:blipFill>
        <p:spPr>
          <a:xfrm>
            <a:off x="2051720" y="3192974"/>
            <a:ext cx="4824536" cy="34843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166786"/>
            <a:ext cx="8064896" cy="1902174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Безусловно принимать ребёнка – значит любить его не за то, что он красивый, умный, способный, отличник, помощник и так далее, а просто так, просто за то, что он есть!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827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3050"/>
            <a:ext cx="3358009" cy="32999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Причина широко бытующего ошибочного  отношения к детям кроется в твёрдой вере, что награды и наказания – главные воспитательные средства.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05" y="3933056"/>
            <a:ext cx="3168352" cy="27614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Но воспитание ребёнка – это не дрессура. Родители существуют не для того, чтобы вырабатывать условные рефлексы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317430" cy="63136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D:\Жанна\Desktop\Фото\ce4a7beb999af5047c8ae0cdd750ee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661" y="4092677"/>
            <a:ext cx="3908791" cy="26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Жанна\Desktop\Фото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88640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Жанна\Desktop\Фото\sovety-po-vospitaniju-dete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92" y="1676495"/>
            <a:ext cx="3205139" cy="24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32271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!!!</a:t>
            </a:r>
            <a:r>
              <a:rPr lang="ru-RU" sz="32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ru-RU" sz="3200" i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Психологами доказано, что потребность в любви, в принадлежности, т.е. нужности другому – одна из фундаментальных человеческих потребностей. </a:t>
            </a:r>
            <a:br>
              <a:rPr lang="ru-RU" sz="3200" i="1" dirty="0" smtClean="0"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!!! </a:t>
            </a:r>
            <a:r>
              <a:rPr lang="ru-RU" sz="3200" i="1" dirty="0" smtClean="0">
                <a:solidFill>
                  <a:srgbClr val="66FF33"/>
                </a:solidFill>
                <a:latin typeface="Calibri" panose="020F0502020204030204" pitchFamily="34" charset="0"/>
              </a:rPr>
              <a:t>Её удовлетворение – необходимое условие нормального развития ребёнка.</a:t>
            </a:r>
            <a:r>
              <a:rPr lang="ru-RU" sz="3200" i="1" dirty="0" smtClean="0">
                <a:solidFill>
                  <a:srgbClr val="589703"/>
                </a:solidFill>
                <a:latin typeface="Calibri" panose="020F0502020204030204" pitchFamily="34" charset="0"/>
              </a:rPr>
              <a:t/>
            </a:r>
            <a:br>
              <a:rPr lang="ru-RU" sz="3200" i="1" dirty="0" smtClean="0">
                <a:solidFill>
                  <a:srgbClr val="589703"/>
                </a:solidFill>
                <a:latin typeface="Calibri" panose="020F0502020204030204" pitchFamily="34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!!! </a:t>
            </a:r>
            <a:r>
              <a:rPr lang="ru-RU" sz="3200" i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Эта потребность удовлетворяется, когда вы сообщаете ребёнку, что он вам дорог, нужен, важен, что он просто хороший.</a:t>
            </a:r>
            <a:endParaRPr lang="ru-RU" sz="3200" i="1" dirty="0">
              <a:solidFill>
                <a:srgbClr val="00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0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967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Четыре объятия совершенно необходимы каждому для простого выживания, а для хорошего самочувствия нужно не менее восьми объятий в день! И не только ребёнку, но и взрослому!</a:t>
            </a:r>
            <a:endParaRPr lang="ru-RU" sz="2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8928992" cy="1440159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Они питают эмоционально, помогая психологически развиваться. Если же ребёнок их не получает, то появляются эмоциональные проблемы, отклонения в поведении, а то и нервно-психические заболевания.</a:t>
            </a:r>
            <a:endParaRPr lang="ru-RU" sz="2400" b="1" i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D:\Жанна\Desktop\Фото\039f8f4ed89e0b67ce3b14f417a69e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38" y="2715275"/>
            <a:ext cx="3118102" cy="20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Жанна\Desktop\Фото\404705_krshki_lvy_lvyata_malenkie_igrayut_obnimashki_1920x1280_(www.GdeFon.ru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64" y="2707233"/>
            <a:ext cx="2952328" cy="205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Жанна\Desktop\Фото\1315165587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31" y="2707233"/>
            <a:ext cx="3079813" cy="205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Жанна\Desktop\Фото\8cfdf51635626a8e2f9a2d69f313cb4a_6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82" y="4759158"/>
            <a:ext cx="2338634" cy="21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Жанна\Desktop\Фото\1301212306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44" y="4752286"/>
            <a:ext cx="3655788" cy="20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Жанна\Desktop\Фото\13012123035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8" y="4774386"/>
            <a:ext cx="2606569" cy="208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53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У детей своя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э м о ц и о н а л ь н а я бухгалтерия.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352928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Тон важнее слов, и если он резкий, сердитый или просто строгий, то у ребёнка может возникнуть ощущения, что его не любят и не принимают.</a:t>
            </a:r>
          </a:p>
          <a:p>
            <a:endParaRPr lang="ru-RU" dirty="0"/>
          </a:p>
        </p:txBody>
      </p:sp>
      <p:pic>
        <p:nvPicPr>
          <p:cNvPr id="1026" name="Picture 2" descr="D:\Жанна\Desktop\Фото\3r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744416" cy="296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4401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Выражать  недовольство  можно и нужно, НО…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504" y="1700808"/>
            <a:ext cx="8856984" cy="496855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5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*** Можно выражать своё недовольство отдельными действиями ребёнка, но </a:t>
            </a:r>
            <a:r>
              <a:rPr lang="ru-RU" sz="3500" b="1" i="1" u="sng" dirty="0" smtClean="0">
                <a:solidFill>
                  <a:srgbClr val="FFFF00"/>
                </a:solidFill>
                <a:latin typeface="Calibri" panose="020F0502020204030204" pitchFamily="34" charset="0"/>
              </a:rPr>
              <a:t>не ребёнком в целом</a:t>
            </a:r>
            <a:r>
              <a:rPr lang="ru-RU" sz="3500" b="1" u="sng" dirty="0" smtClean="0">
                <a:solidFill>
                  <a:srgbClr val="FFFF00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ru-RU" sz="35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*** Можно осуждать действия ребёнка, но </a:t>
            </a:r>
          </a:p>
          <a:p>
            <a:pPr algn="ctr"/>
            <a:r>
              <a:rPr lang="ru-RU" sz="3500" b="1" i="1" u="sng" dirty="0" smtClean="0">
                <a:solidFill>
                  <a:srgbClr val="00FF00"/>
                </a:solidFill>
                <a:latin typeface="Calibri" panose="020F0502020204030204" pitchFamily="34" charset="0"/>
              </a:rPr>
              <a:t>не его чувства</a:t>
            </a:r>
            <a:r>
              <a:rPr lang="ru-RU" sz="35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, какими бы нежелательными или «непозволительными» они не были. Раз они у него возникли, значит, для этого есть основания.</a:t>
            </a:r>
          </a:p>
          <a:p>
            <a:pPr algn="ctr"/>
            <a:r>
              <a:rPr lang="ru-RU" sz="35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*** Недовольство действиями ребёнка </a:t>
            </a:r>
          </a:p>
          <a:p>
            <a:pPr algn="ctr"/>
            <a:r>
              <a:rPr lang="ru-RU" sz="3500" b="1" i="1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не должно быть систематическим</a:t>
            </a:r>
            <a:r>
              <a:rPr lang="ru-RU" sz="35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иначе оно перерастёт в неприятие.</a:t>
            </a:r>
            <a:endParaRPr lang="ru-RU" sz="35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52728" cy="1008112"/>
          </a:xfrm>
        </p:spPr>
        <p:txBody>
          <a:bodyPr/>
          <a:lstStyle/>
          <a:p>
            <a:pPr algn="ctr"/>
            <a:r>
              <a:rPr lang="ru-RU" sz="6000" u="sng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Золотое правило:</a:t>
            </a:r>
            <a:endParaRPr lang="ru-RU" sz="6000" u="sng" dirty="0">
              <a:solidFill>
                <a:srgbClr val="FFC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8640960" cy="489654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Дисциплина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не до, а после </a:t>
            </a:r>
            <a:r>
              <a:rPr lang="ru-RU" sz="6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установления добрых отношений,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60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 только на базе них</a:t>
            </a:r>
            <a:r>
              <a:rPr lang="ru-RU" sz="6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ru-RU" sz="6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</TotalTime>
  <Words>318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Общаться с ребёнком.</vt:lpstr>
      <vt:lpstr>Безусловное    принятие.</vt:lpstr>
      <vt:lpstr>Отправная точка – безусловное принятие.</vt:lpstr>
      <vt:lpstr>Причина широко бытующего ошибочного  отношения к детям кроется в твёрдой вере, что награды и наказания – главные воспитательные средства.</vt:lpstr>
      <vt:lpstr>!!!  Психологами доказано, что потребность в любви, в принадлежности, т.е. нужности другому – одна из фундаментальных человеческих потребностей.   !!! Её удовлетворение – необходимое условие нормального развития ребёнка.  !!! Эта потребность удовлетворяется, когда вы сообщаете ребёнку, что он вам дорог, нужен, важен, что он просто хороший.</vt:lpstr>
      <vt:lpstr>Четыре объятия совершенно необходимы каждому для простого выживания, а для хорошего самочувствия нужно не менее восьми объятий в день! И не только ребёнку, но и взрослому!</vt:lpstr>
      <vt:lpstr>У детей своя  э м о ц и о н а л ь н а я бухгалтерия. </vt:lpstr>
      <vt:lpstr>Выражать  недовольство  можно и нужно, НО… </vt:lpstr>
      <vt:lpstr>Золотое правило: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Общаться с ребёнком. Как?</dc:title>
  <dc:creator>Жанна</dc:creator>
  <cp:lastModifiedBy>Жанна</cp:lastModifiedBy>
  <cp:revision>18</cp:revision>
  <dcterms:created xsi:type="dcterms:W3CDTF">2014-04-17T19:38:05Z</dcterms:created>
  <dcterms:modified xsi:type="dcterms:W3CDTF">2014-04-27T04:44:53Z</dcterms:modified>
</cp:coreProperties>
</file>