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8748464" cy="2664296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Презентация к уроку «Россия – родина моя»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752600"/>
          </a:xfrm>
        </p:spPr>
        <p:txBody>
          <a:bodyPr/>
          <a:lstStyle/>
          <a:p>
            <a:r>
              <a:rPr lang="ru-RU" dirty="0" smtClean="0"/>
              <a:t>Бердникова Е.В.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486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480" y="3140968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Наш Российский  флаг – трехцветный. 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Белый означает мир и чистоту.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Синий – небо, верность и правду.</a:t>
            </a:r>
          </a:p>
          <a:p>
            <a:pPr marL="137160" indent="0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Красный – огонь и отвагу.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user\Downloads\101881476_anywallscom39746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84906"/>
            <a:ext cx="5023123" cy="282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35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8072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Гимн Российской Федерации. </a:t>
            </a:r>
          </a:p>
          <a:p>
            <a:pPr marL="13716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Россия</a:t>
            </a:r>
            <a:r>
              <a:rPr lang="ru-RU" dirty="0">
                <a:solidFill>
                  <a:schemeClr val="bg1"/>
                </a:solidFill>
              </a:rPr>
              <a:t> — священная наша держава,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Россия — любимая наша страна.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Могучая воля, великая слава —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Твоё достоянье на все времена!</a:t>
            </a:r>
          </a:p>
          <a:p>
            <a:pPr marL="13716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Припев: </a:t>
            </a:r>
            <a:r>
              <a:rPr lang="ru-RU" dirty="0" smtClean="0">
                <a:solidFill>
                  <a:schemeClr val="bg1"/>
                </a:solidFill>
              </a:rPr>
              <a:t>Славься</a:t>
            </a:r>
            <a:r>
              <a:rPr lang="ru-RU" dirty="0">
                <a:solidFill>
                  <a:schemeClr val="bg1"/>
                </a:solidFill>
              </a:rPr>
              <a:t>, Отечество наше свободное,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Братских народов союз вековой,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Предками данная мудрость народная!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Славься, страна! Мы гордимся тобой!</a:t>
            </a:r>
          </a:p>
          <a:p>
            <a:pPr marL="13716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От южных морей до полярного края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Раскинулись наши леса и поля.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Одна ты на свете! Одна ты такая —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Хранимая Богом родная земля</a:t>
            </a:r>
            <a:r>
              <a:rPr lang="ru-RU" dirty="0" smtClean="0">
                <a:solidFill>
                  <a:schemeClr val="bg1"/>
                </a:solidFill>
              </a:rPr>
              <a:t>!</a:t>
            </a:r>
          </a:p>
          <a:p>
            <a:pPr marL="137160" indent="0" algn="ctr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3073" name="Picture 1" descr="http://www.gov.ru/main/img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1600200"/>
            <a:ext cx="4762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gov.ru/main/img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1600200"/>
            <a:ext cx="4762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ttp://www.gov.ru/main/img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1600200"/>
            <a:ext cx="4762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74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192728"/>
          </a:xfrm>
        </p:spPr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Ответьте на вопросы: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Назовите день рождения бело-сине-красного флага.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Что обозначает красный цвет флага?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Что обозначает белый цвет?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Что обозначает синий цвет?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Где можно увидеть государственный флаг?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На каких здания нашего города развивается </a:t>
            </a:r>
            <a:r>
              <a:rPr lang="ru-RU" dirty="0" smtClean="0">
                <a:solidFill>
                  <a:schemeClr val="bg1"/>
                </a:solidFill>
              </a:rPr>
              <a:t>флаг?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19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Пословицы и поговорки о Родине.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Велика святорусская земля, а везде солнышко.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Всякая птица свое гнездо любит.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Где кто родился, там и пригодился.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Дома и стены помогают.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На чужой стороне Родина милей вдвойне.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Родная сторона – мать, чужая – мачеха.</a:t>
            </a:r>
          </a:p>
          <a:p>
            <a:pPr marL="651510" indent="-514350" algn="just">
              <a:buClrTx/>
              <a:buAutoNum type="arabicPeriod"/>
            </a:pPr>
            <a:r>
              <a:rPr lang="ru-RU" sz="3600" dirty="0" smtClean="0">
                <a:solidFill>
                  <a:schemeClr val="bg1"/>
                </a:solidFill>
              </a:rPr>
              <a:t>Человек без Родины – что соловей без песни. </a:t>
            </a:r>
          </a:p>
          <a:p>
            <a:pPr marL="651510" indent="-514350" algn="just">
              <a:buAutoNum type="arabicPeriod"/>
            </a:pP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7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Стихотворение о Родине.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Что мы Родиной зовем?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Дом, где мы с тобой растем,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И березки у дороги,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По которой мы идем.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Что мы Родиной зовем?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Солнце в небе голубом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И душистый, золотистый хлеб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За праздничным столом.</a:t>
            </a:r>
          </a:p>
          <a:p>
            <a:pPr marL="137160" indent="0" algn="just">
              <a:buNone/>
            </a:pPr>
            <a:r>
              <a:rPr lang="ru-RU" dirty="0">
                <a:solidFill>
                  <a:schemeClr val="bg1"/>
                </a:solidFill>
              </a:rPr>
              <a:t>Что мы Родиной зовем?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Край, где мы с </a:t>
            </a:r>
            <a:r>
              <a:rPr lang="ru-RU" smtClean="0">
                <a:solidFill>
                  <a:schemeClr val="bg1"/>
                </a:solidFill>
              </a:rPr>
              <a:t>тобой живем.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02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Развивать познавательный интерес к своей Родине; дать основные понятия о символах государства, о происхождении и истории российского герба и флага, о символическом значении цветов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Воспитывать у учащихся уважительное отношение к символам своего государства, патриотические чувства, формировать чувство гордости за свою Родину.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Следить за внятность произношения.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40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709160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Оборудование: изображение флага и герба России, шаблоны флага для раскрашивания, текст и музыка гимна, пословицы о Родине, карта России, ребус, ветка березы. </a:t>
            </a:r>
          </a:p>
          <a:p>
            <a:pPr marL="13716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Ход урока: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Вступительное слово учителя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Разгадывание ребуса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Разгадайте ребус: </a:t>
            </a:r>
            <a:r>
              <a:rPr lang="ru-RU" sz="4000" b="1" dirty="0" smtClean="0">
                <a:solidFill>
                  <a:schemeClr val="bg1"/>
                </a:solidFill>
              </a:rPr>
              <a:t>Р1А</a:t>
            </a:r>
          </a:p>
          <a:p>
            <a:pPr marL="13716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Кто знает стихотворение о Родине?</a:t>
            </a:r>
          </a:p>
          <a:p>
            <a:pPr marL="13716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А вы, ребята, как понимаете слово Родина? </a:t>
            </a:r>
          </a:p>
          <a:p>
            <a:pPr marL="13716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Что Родина для каждого из Вас? </a:t>
            </a:r>
          </a:p>
          <a:p>
            <a:pPr marL="137160" indent="0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Как называется наша Родина?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9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195" y="27464"/>
            <a:ext cx="8229600" cy="470916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Родина моя!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ownloads\99145647_1308750153_rod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19" y="620688"/>
            <a:ext cx="886687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92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579296" cy="6120720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Разгадайте ребусы, в которых  зашифрованы названия городов.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74405"/>
              </p:ext>
            </p:extLst>
          </p:nvPr>
        </p:nvGraphicFramePr>
        <p:xfrm>
          <a:off x="1524000" y="1484783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826616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bg1"/>
                          </a:solidFill>
                        </a:rPr>
                        <a:t>к     н</a:t>
                      </a:r>
                    </a:p>
                    <a:p>
                      <a:r>
                        <a:rPr lang="ru-RU" sz="3200" dirty="0" smtClean="0">
                          <a:solidFill>
                            <a:schemeClr val="bg1"/>
                          </a:solidFill>
                        </a:rPr>
                        <a:t>и</a:t>
                      </a:r>
                      <a:r>
                        <a:rPr lang="ru-RU" sz="3200" baseline="0" dirty="0" smtClean="0">
                          <a:solidFill>
                            <a:schemeClr val="bg1"/>
                          </a:solidFill>
                        </a:rPr>
                        <a:t>   Д     </a:t>
                      </a:r>
                      <a:r>
                        <a:rPr lang="ru-RU" sz="3200" baseline="0" dirty="0" err="1" smtClean="0">
                          <a:solidFill>
                            <a:schemeClr val="bg1"/>
                          </a:solidFill>
                        </a:rPr>
                        <a:t>д</a:t>
                      </a:r>
                      <a:endParaRPr lang="ru-RU" sz="3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3200" baseline="0" dirty="0" smtClean="0">
                          <a:solidFill>
                            <a:schemeClr val="bg1"/>
                          </a:solidFill>
                        </a:rPr>
                        <a:t>у       а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bg1"/>
                          </a:solidFill>
                        </a:rPr>
                        <a:t>а</a:t>
                      </a:r>
                      <a:r>
                        <a:rPr lang="ru-RU" sz="3200" baseline="0" dirty="0" smtClean="0">
                          <a:solidFill>
                            <a:schemeClr val="bg1"/>
                          </a:solidFill>
                        </a:rPr>
                        <a:t>        л </a:t>
                      </a:r>
                    </a:p>
                    <a:p>
                      <a:r>
                        <a:rPr lang="ru-RU" sz="3200" baseline="0" dirty="0" smtClean="0">
                          <a:solidFill>
                            <a:schemeClr val="bg1"/>
                          </a:solidFill>
                        </a:rPr>
                        <a:t>Т      у  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bg1"/>
                          </a:solidFill>
                        </a:rPr>
                        <a:t>в</a:t>
                      </a:r>
                      <a:r>
                        <a:rPr lang="ru-RU" sz="3200" baseline="0" dirty="0" smtClean="0">
                          <a:solidFill>
                            <a:schemeClr val="bg1"/>
                          </a:solidFill>
                        </a:rPr>
                        <a:t>    с  к     </a:t>
                      </a:r>
                    </a:p>
                    <a:p>
                      <a:r>
                        <a:rPr lang="ru-RU" sz="3200" baseline="0" dirty="0" smtClean="0">
                          <a:solidFill>
                            <a:schemeClr val="bg1"/>
                          </a:solidFill>
                        </a:rPr>
                        <a:t>М  о а 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bg1"/>
                          </a:solidFill>
                        </a:rPr>
                        <a:t>Р    с</a:t>
                      </a:r>
                      <a:r>
                        <a:rPr lang="ru-RU" sz="3200" b="1" baseline="0" dirty="0" smtClean="0">
                          <a:solidFill>
                            <a:schemeClr val="bg1"/>
                          </a:solidFill>
                        </a:rPr>
                        <a:t>   о   в </a:t>
                      </a:r>
                    </a:p>
                    <a:p>
                      <a:r>
                        <a:rPr lang="ru-RU" sz="3200" b="1" baseline="0" dirty="0" smtClean="0">
                          <a:solidFill>
                            <a:schemeClr val="bg1"/>
                          </a:solidFill>
                        </a:rPr>
                        <a:t>т    о   </a:t>
                      </a:r>
                      <a:endParaRPr lang="ru-RU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bg1"/>
                          </a:solidFill>
                        </a:rPr>
                        <a:t>к</a:t>
                      </a:r>
                      <a:r>
                        <a:rPr lang="ru-RU" sz="3200" b="1" baseline="0" dirty="0" smtClean="0">
                          <a:solidFill>
                            <a:schemeClr val="bg1"/>
                          </a:solidFill>
                        </a:rPr>
                        <a:t>    с    ь л </a:t>
                      </a:r>
                    </a:p>
                    <a:p>
                      <a:r>
                        <a:rPr lang="ru-RU" sz="3200" b="1" baseline="0" dirty="0" smtClean="0">
                          <a:solidFill>
                            <a:schemeClr val="bg1"/>
                          </a:solidFill>
                        </a:rPr>
                        <a:t>и   р    о   Н</a:t>
                      </a:r>
                      <a:endParaRPr lang="ru-RU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bg1"/>
                          </a:solidFill>
                        </a:rPr>
                        <a:t>в</a:t>
                      </a:r>
                      <a:r>
                        <a:rPr lang="ru-RU" sz="3200" b="1" baseline="0" dirty="0" smtClean="0">
                          <a:solidFill>
                            <a:schemeClr val="bg1"/>
                          </a:solidFill>
                        </a:rPr>
                        <a:t>    о   з   </a:t>
                      </a:r>
                    </a:p>
                    <a:p>
                      <a:r>
                        <a:rPr lang="ru-RU" sz="3200" b="1" baseline="0" dirty="0" smtClean="0">
                          <a:solidFill>
                            <a:schemeClr val="bg1"/>
                          </a:solidFill>
                        </a:rPr>
                        <a:t>Г а л</a:t>
                      </a:r>
                      <a:endParaRPr lang="ru-RU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05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35280" cy="6048712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3600" b="1" dirty="0" err="1" smtClean="0">
                <a:solidFill>
                  <a:schemeClr val="bg1"/>
                </a:solidFill>
              </a:rPr>
              <a:t>Физминутка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marL="137160" indent="0"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На зарядку солнышко поднимает нас – </a:t>
            </a:r>
          </a:p>
          <a:p>
            <a:pPr marL="137160" indent="0"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Поднимаем руки мы по команде «раз»,</a:t>
            </a:r>
          </a:p>
          <a:p>
            <a:pPr marL="137160" indent="0"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А над нами весело шелестит листва – </a:t>
            </a:r>
          </a:p>
          <a:p>
            <a:pPr marL="137160" indent="0"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Опускаем руки мы по команде «два»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0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120720"/>
          </a:xfrm>
        </p:spPr>
        <p:txBody>
          <a:bodyPr/>
          <a:lstStyle/>
          <a:p>
            <a:pPr marL="13716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Знакомство с государственными символами</a:t>
            </a:r>
          </a:p>
          <a:p>
            <a:pPr marL="137160" indent="0"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Герб. Флаг. Гимн.</a:t>
            </a:r>
          </a:p>
          <a:p>
            <a:pPr marL="137160" indent="0"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Герб – </a:t>
            </a:r>
            <a:r>
              <a:rPr lang="ru-RU" dirty="0" smtClean="0">
                <a:solidFill>
                  <a:schemeClr val="bg1"/>
                </a:solidFill>
              </a:rPr>
              <a:t>это отличительный знак государства, города, рода, изображаемый на флагах, монетах и других официальных документах.</a:t>
            </a:r>
          </a:p>
          <a:p>
            <a:pPr marL="13716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Слово «герб» в переводе означает «наследство». В нем отражена история.</a:t>
            </a:r>
          </a:p>
          <a:p>
            <a:pPr marL="137160" indent="0" algn="just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ownloads\1365619596_coat_of_arms_of_the_russian_feder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573016"/>
            <a:ext cx="2648809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451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192728"/>
          </a:xfrm>
        </p:spPr>
        <p:txBody>
          <a:bodyPr/>
          <a:lstStyle/>
          <a:p>
            <a:pPr marL="13716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Флаг</a:t>
            </a:r>
            <a:r>
              <a:rPr lang="ru-RU" dirty="0" smtClean="0">
                <a:solidFill>
                  <a:schemeClr val="bg1"/>
                </a:solidFill>
              </a:rPr>
              <a:t> нашей страны имеет свою историю. Много веков тому назад вместо флага люди использовали шест, привязывая к его верхушке красную материю. Назывался он </a:t>
            </a:r>
            <a:r>
              <a:rPr lang="ru-RU" b="1" dirty="0" smtClean="0">
                <a:solidFill>
                  <a:schemeClr val="bg1"/>
                </a:solidFill>
              </a:rPr>
              <a:t>«стягом». </a:t>
            </a:r>
          </a:p>
          <a:p>
            <a:pPr marL="137160" indent="0">
              <a:buNone/>
            </a:pP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ownloads\101881476_anywallscom39746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6391275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144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477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Презентация к уроку «Россия – родина моя»</vt:lpstr>
      <vt:lpstr>Цели: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«Россия – родина моя»</dc:title>
  <dc:creator>user</dc:creator>
  <cp:lastModifiedBy>User</cp:lastModifiedBy>
  <cp:revision>7</cp:revision>
  <dcterms:created xsi:type="dcterms:W3CDTF">2014-11-11T10:32:49Z</dcterms:created>
  <dcterms:modified xsi:type="dcterms:W3CDTF">2014-11-12T05:21:42Z</dcterms:modified>
</cp:coreProperties>
</file>