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13"/>
  </p:notesMasterIdLst>
  <p:sldIdLst>
    <p:sldId id="261" r:id="rId2"/>
    <p:sldId id="264" r:id="rId3"/>
    <p:sldId id="259" r:id="rId4"/>
    <p:sldId id="262" r:id="rId5"/>
    <p:sldId id="265" r:id="rId6"/>
    <p:sldId id="256" r:id="rId7"/>
    <p:sldId id="263" r:id="rId8"/>
    <p:sldId id="260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535DD5-12FE-40B4-AE8B-F3D6ACCAB9B6}" type="datetimeFigureOut">
              <a:rPr lang="ru-RU" smtClean="0"/>
              <a:t>28.02.2014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69592C-B3A7-4356-B9C3-33C0FD22F2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52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69592C-B3A7-4356-B9C3-33C0FD22F2AE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129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06286" y="816429"/>
            <a:ext cx="6248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4800" b="1" dirty="0">
              <a:solidFill>
                <a:schemeClr val="bg1"/>
              </a:solidFill>
              <a:latin typeface="Comic Sans MS" pitchFamily="66" charset="0"/>
            </a:endParaRPr>
          </a:p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Comic Sans MS" pitchFamily="66" charset="0"/>
              </a:rPr>
              <a:t>Его величество</a:t>
            </a:r>
          </a:p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Comic Sans MS" pitchFamily="66" charset="0"/>
              </a:rPr>
              <a:t>Глагол</a:t>
            </a:r>
          </a:p>
          <a:p>
            <a:pPr algn="ctr"/>
            <a:r>
              <a:rPr lang="ru-RU" sz="4800" b="1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endParaRPr lang="ru-RU" sz="4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ctr"/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Составила: учитель начальных классов Сидорова Л.П.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1"/>
            <a:ext cx="8610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Comic Sans MS" pitchFamily="66" charset="0"/>
              </a:rPr>
              <a:t>Определи спряжение.</a:t>
            </a:r>
          </a:p>
          <a:p>
            <a:pPr algn="ctr"/>
            <a:r>
              <a:rPr lang="ru-RU" sz="3200" dirty="0" smtClean="0">
                <a:solidFill>
                  <a:srgbClr val="FF0000"/>
                </a:solidFill>
                <a:latin typeface="Comic Sans MS" pitchFamily="66" charset="0"/>
              </a:rPr>
              <a:t>Поменяйся тетрадью с соседом и проверь работу</a:t>
            </a:r>
          </a:p>
          <a:p>
            <a:pPr algn="ctr"/>
            <a:endParaRPr lang="ru-RU" sz="32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ctr"/>
            <a:endParaRPr lang="ru-RU" sz="32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600200"/>
            <a:ext cx="37338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1 спряжение</a:t>
            </a:r>
          </a:p>
          <a:p>
            <a:pPr algn="ctr"/>
            <a:endParaRPr lang="ru-RU" sz="3600" dirty="0" smtClean="0">
              <a:solidFill>
                <a:schemeClr val="tx2">
                  <a:lumMod val="50000"/>
                </a:schemeClr>
              </a:solidFill>
              <a:latin typeface="Comic Sans MS" pitchFamily="66" charset="0"/>
            </a:endParaRPr>
          </a:p>
          <a:p>
            <a:pPr algn="ctr"/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знает</a:t>
            </a:r>
          </a:p>
          <a:p>
            <a:pPr algn="ctr"/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шагает</a:t>
            </a:r>
          </a:p>
          <a:p>
            <a:pPr algn="ctr"/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зимует</a:t>
            </a:r>
          </a:p>
          <a:p>
            <a:pPr algn="ctr"/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знает</a:t>
            </a:r>
          </a:p>
          <a:p>
            <a:pPr algn="ctr"/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польет</a:t>
            </a:r>
          </a:p>
          <a:p>
            <a:pPr algn="ctr"/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бушует</a:t>
            </a:r>
          </a:p>
          <a:p>
            <a:pPr algn="ctr"/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чернеет</a:t>
            </a:r>
          </a:p>
          <a:p>
            <a:pPr algn="ctr"/>
            <a:endParaRPr lang="ru-RU" sz="3600" dirty="0" smtClean="0">
              <a:solidFill>
                <a:schemeClr val="tx2">
                  <a:lumMod val="50000"/>
                </a:schemeClr>
              </a:solidFill>
              <a:latin typeface="Comic Sans MS" pitchFamily="66" charset="0"/>
            </a:endParaRPr>
          </a:p>
          <a:p>
            <a:pPr algn="ctr"/>
            <a:endParaRPr lang="ru-RU" sz="3600" dirty="0">
              <a:solidFill>
                <a:schemeClr val="tx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00600" y="1600200"/>
            <a:ext cx="37338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2 спряжение</a:t>
            </a:r>
          </a:p>
          <a:p>
            <a:pPr algn="ctr"/>
            <a:endParaRPr lang="ru-RU" sz="3600" dirty="0" smtClean="0">
              <a:solidFill>
                <a:schemeClr val="tx2">
                  <a:lumMod val="50000"/>
                </a:schemeClr>
              </a:solidFill>
              <a:latin typeface="Comic Sans MS" pitchFamily="66" charset="0"/>
            </a:endParaRPr>
          </a:p>
          <a:p>
            <a:pPr algn="ctr"/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дышит</a:t>
            </a:r>
          </a:p>
          <a:p>
            <a:pPr algn="ctr"/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говорит</a:t>
            </a:r>
          </a:p>
          <a:p>
            <a:pPr algn="ctr"/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вертит</a:t>
            </a:r>
          </a:p>
          <a:p>
            <a:pPr algn="ctr"/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скрипит</a:t>
            </a:r>
          </a:p>
          <a:p>
            <a:pPr algn="ctr"/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ненавидит</a:t>
            </a:r>
          </a:p>
          <a:p>
            <a:pPr algn="ctr"/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строит</a:t>
            </a:r>
          </a:p>
          <a:p>
            <a:pPr algn="ctr"/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сидит</a:t>
            </a:r>
            <a:endParaRPr lang="ru-RU" sz="3600" dirty="0">
              <a:solidFill>
                <a:schemeClr val="tx2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143000"/>
            <a:ext cx="8534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800" dirty="0" smtClean="0">
                <a:solidFill>
                  <a:srgbClr val="FF0000"/>
                </a:solidFill>
                <a:latin typeface="Comic Sans MS" pitchFamily="66" charset="0"/>
              </a:rPr>
              <a:t>Спасибо за работу!</a:t>
            </a:r>
            <a:endParaRPr lang="ru-RU" sz="88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4676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Comic Sans MS" pitchFamily="66" charset="0"/>
              </a:rPr>
              <a:t>       </a:t>
            </a:r>
            <a:r>
              <a:rPr lang="ru-RU" dirty="0" smtClean="0">
                <a:solidFill>
                  <a:srgbClr val="92D050"/>
                </a:solidFill>
                <a:latin typeface="Comic Sans MS" pitchFamily="66" charset="0"/>
              </a:rPr>
              <a:t>Что мы знаем ?</a:t>
            </a:r>
            <a:endParaRPr lang="ru-RU" dirty="0">
              <a:solidFill>
                <a:srgbClr val="92D05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1295400"/>
            <a:ext cx="3810000" cy="5257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u="sng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Почему?</a:t>
            </a:r>
          </a:p>
          <a:p>
            <a:endParaRPr lang="ru-RU" b="1" dirty="0" smtClean="0">
              <a:solidFill>
                <a:schemeClr val="accent1">
                  <a:lumMod val="50000"/>
                </a:schemeClr>
              </a:solidFill>
              <a:latin typeface="Comic Sans MS" pitchFamily="66" charset="0"/>
            </a:endParaRP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Определение</a:t>
            </a:r>
          </a:p>
          <a:p>
            <a:endParaRPr lang="ru-RU" b="1" dirty="0" smtClean="0">
              <a:solidFill>
                <a:schemeClr val="accent1">
                  <a:lumMod val="50000"/>
                </a:schemeClr>
              </a:solidFill>
              <a:latin typeface="Comic Sans MS" pitchFamily="66" charset="0"/>
            </a:endParaRP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Грамматические признаки</a:t>
            </a:r>
          </a:p>
          <a:p>
            <a:endParaRPr lang="ru-RU" b="1" dirty="0" smtClean="0">
              <a:solidFill>
                <a:schemeClr val="accent1">
                  <a:lumMod val="50000"/>
                </a:schemeClr>
              </a:solidFill>
              <a:latin typeface="Comic Sans MS" pitchFamily="66" charset="0"/>
            </a:endParaRP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Роль в предложении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95800" y="1295400"/>
            <a:ext cx="4267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u="sng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 Как?</a:t>
            </a:r>
          </a:p>
          <a:p>
            <a:endParaRPr lang="ru-RU" sz="2800" b="1" dirty="0" smtClean="0">
              <a:solidFill>
                <a:schemeClr val="accent1">
                  <a:lumMod val="50000"/>
                </a:schemeClr>
              </a:solidFill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Comic Sans MS" pitchFamily="66" charset="0"/>
              </a:rPr>
              <a:t>не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 с глаголами</a:t>
            </a:r>
          </a:p>
          <a:p>
            <a:pPr>
              <a:buFont typeface="Arial" pitchFamily="34" charset="0"/>
              <a:buChar char="•"/>
            </a:pPr>
            <a:endParaRPr lang="ru-RU" sz="2800" b="1" dirty="0" smtClean="0">
              <a:solidFill>
                <a:schemeClr val="accent1">
                  <a:lumMod val="50000"/>
                </a:schemeClr>
              </a:solidFill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Comic Sans MS" pitchFamily="66" charset="0"/>
              </a:rPr>
              <a:t>-</a:t>
            </a:r>
            <a:r>
              <a:rPr lang="ru-RU" sz="2800" b="1" dirty="0" err="1" smtClean="0">
                <a:solidFill>
                  <a:srgbClr val="FF0000"/>
                </a:solidFill>
                <a:latin typeface="Comic Sans MS" pitchFamily="66" charset="0"/>
              </a:rPr>
              <a:t>ться</a:t>
            </a:r>
            <a:r>
              <a:rPr lang="ru-RU" sz="28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и </a:t>
            </a:r>
            <a:r>
              <a:rPr lang="ru-RU" sz="2800" b="1" dirty="0" smtClean="0">
                <a:solidFill>
                  <a:srgbClr val="FF0000"/>
                </a:solidFill>
                <a:latin typeface="Comic Sans MS" pitchFamily="66" charset="0"/>
              </a:rPr>
              <a:t>-</a:t>
            </a:r>
            <a:r>
              <a:rPr lang="ru-RU" sz="2800" b="1" dirty="0" err="1" smtClean="0">
                <a:solidFill>
                  <a:srgbClr val="FF0000"/>
                </a:solidFill>
                <a:latin typeface="Comic Sans MS" pitchFamily="66" charset="0"/>
              </a:rPr>
              <a:t>тся</a:t>
            </a:r>
            <a:endParaRPr lang="ru-RU" sz="28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endParaRPr lang="ru-RU" sz="2800" b="1" dirty="0" smtClean="0">
              <a:solidFill>
                <a:schemeClr val="accent1">
                  <a:lumMod val="50000"/>
                </a:schemeClr>
              </a:solidFill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Comic Sans MS" pitchFamily="66" charset="0"/>
              </a:rPr>
              <a:t>Ь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 после шипящих</a:t>
            </a:r>
          </a:p>
          <a:p>
            <a:pPr>
              <a:buFont typeface="Arial" pitchFamily="34" charset="0"/>
              <a:buChar char="•"/>
            </a:pPr>
            <a:endParaRPr lang="ru-RU" sz="2800" b="1" dirty="0" smtClean="0">
              <a:solidFill>
                <a:schemeClr val="accent1">
                  <a:lumMod val="50000"/>
                </a:schemeClr>
              </a:solidFill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Comic Sans MS" pitchFamily="66" charset="0"/>
              </a:rPr>
              <a:t>-</a:t>
            </a:r>
            <a:r>
              <a:rPr lang="ru-RU" sz="2800" b="1" dirty="0" smtClean="0">
                <a:solidFill>
                  <a:srgbClr val="FF0000"/>
                </a:solidFill>
                <a:latin typeface="Comic Sans MS" pitchFamily="66" charset="0"/>
              </a:rPr>
              <a:t>е-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и </a:t>
            </a:r>
            <a:r>
              <a:rPr lang="ru-RU" sz="2800" b="1" dirty="0" smtClean="0">
                <a:solidFill>
                  <a:srgbClr val="FF0000"/>
                </a:solidFill>
                <a:latin typeface="Comic Sans MS" pitchFamily="66" charset="0"/>
              </a:rPr>
              <a:t>–и-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в окончаниях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85838" y="304800"/>
            <a:ext cx="723146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Определение спряжения по неопределенной </a:t>
            </a:r>
          </a:p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Comic Sans MS" panose="030F0702030302020204" pitchFamily="66" charset="0"/>
              </a:rPr>
              <a:t>форме глагола</a:t>
            </a:r>
            <a:endParaRPr lang="ru-RU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1752600"/>
            <a:ext cx="3124200" cy="4191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Comic Sans MS" pitchFamily="66" charset="0"/>
              </a:rPr>
              <a:t>-</a:t>
            </a:r>
            <a:r>
              <a:rPr lang="ru-RU" sz="2000" b="1" dirty="0" err="1" smtClean="0">
                <a:solidFill>
                  <a:srgbClr val="FF0000"/>
                </a:solidFill>
                <a:latin typeface="Comic Sans MS" pitchFamily="66" charset="0"/>
              </a:rPr>
              <a:t>ать</a:t>
            </a:r>
            <a:r>
              <a:rPr lang="ru-RU" sz="2000" b="1" dirty="0" smtClean="0">
                <a:solidFill>
                  <a:srgbClr val="FF0000"/>
                </a:solidFill>
                <a:latin typeface="Comic Sans MS" pitchFamily="66" charset="0"/>
              </a:rPr>
              <a:t>, -</a:t>
            </a:r>
            <a:r>
              <a:rPr lang="ru-RU" sz="2000" b="1" dirty="0" err="1" smtClean="0">
                <a:solidFill>
                  <a:srgbClr val="FF0000"/>
                </a:solidFill>
                <a:latin typeface="Comic Sans MS" pitchFamily="66" charset="0"/>
              </a:rPr>
              <a:t>оть</a:t>
            </a:r>
            <a:r>
              <a:rPr lang="ru-RU" sz="2000" b="1" dirty="0" smtClean="0">
                <a:solidFill>
                  <a:srgbClr val="FF0000"/>
                </a:solidFill>
                <a:latin typeface="Comic Sans MS" pitchFamily="66" charset="0"/>
              </a:rPr>
              <a:t>, -</a:t>
            </a:r>
            <a:r>
              <a:rPr lang="ru-RU" sz="2000" b="1" dirty="0" err="1" smtClean="0">
                <a:solidFill>
                  <a:srgbClr val="FF0000"/>
                </a:solidFill>
                <a:latin typeface="Comic Sans MS" pitchFamily="66" charset="0"/>
              </a:rPr>
              <a:t>уть</a:t>
            </a:r>
            <a:r>
              <a:rPr lang="ru-RU" sz="2000" b="1" dirty="0" smtClean="0">
                <a:solidFill>
                  <a:srgbClr val="FF0000"/>
                </a:solidFill>
                <a:latin typeface="Comic Sans MS" pitchFamily="66" charset="0"/>
              </a:rPr>
              <a:t>, -</a:t>
            </a:r>
            <a:r>
              <a:rPr lang="ru-RU" sz="2000" b="1" dirty="0" err="1" smtClean="0">
                <a:solidFill>
                  <a:srgbClr val="FF0000"/>
                </a:solidFill>
                <a:latin typeface="Comic Sans MS" pitchFamily="66" charset="0"/>
              </a:rPr>
              <a:t>еть</a:t>
            </a:r>
            <a:r>
              <a:rPr lang="ru-RU" sz="2000" b="1" dirty="0" smtClean="0">
                <a:solidFill>
                  <a:srgbClr val="FF0000"/>
                </a:solidFill>
                <a:latin typeface="Comic Sans MS" pitchFamily="66" charset="0"/>
              </a:rPr>
              <a:t>, -ять</a:t>
            </a:r>
          </a:p>
          <a:p>
            <a:pPr algn="ctr"/>
            <a:endParaRPr lang="ru-RU" sz="20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Comic Sans MS" pitchFamily="66" charset="0"/>
              </a:rPr>
              <a:t>+ </a:t>
            </a:r>
            <a:r>
              <a:rPr lang="ru-RU" sz="2000" b="1" dirty="0" err="1" smtClean="0">
                <a:solidFill>
                  <a:srgbClr val="FF0000"/>
                </a:solidFill>
                <a:latin typeface="Comic Sans MS" pitchFamily="66" charset="0"/>
              </a:rPr>
              <a:t>брить,стелить</a:t>
            </a:r>
            <a:endParaRPr lang="ru-RU" sz="2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29843" y="1714500"/>
            <a:ext cx="3124200" cy="42672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Comic Sans MS" pitchFamily="66" charset="0"/>
              </a:rPr>
              <a:t>-</a:t>
            </a:r>
            <a:r>
              <a:rPr lang="ru-RU" sz="2000" b="1" dirty="0" err="1" smtClean="0">
                <a:solidFill>
                  <a:srgbClr val="FF0000"/>
                </a:solidFill>
                <a:latin typeface="Comic Sans MS" pitchFamily="66" charset="0"/>
              </a:rPr>
              <a:t>ить</a:t>
            </a:r>
            <a:endParaRPr lang="ru-RU" sz="20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endParaRPr lang="ru-RU" sz="20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Comic Sans MS" pitchFamily="66" charset="0"/>
              </a:rPr>
              <a:t>+ 4 -</a:t>
            </a:r>
            <a:r>
              <a:rPr lang="ru-RU" sz="2000" b="1" dirty="0" err="1" smtClean="0">
                <a:solidFill>
                  <a:srgbClr val="FF0000"/>
                </a:solidFill>
                <a:latin typeface="Comic Sans MS" pitchFamily="66" charset="0"/>
              </a:rPr>
              <a:t>ать</a:t>
            </a:r>
            <a:r>
              <a:rPr lang="ru-RU" sz="2000" b="1" dirty="0" smtClean="0">
                <a:solidFill>
                  <a:srgbClr val="FF0000"/>
                </a:solidFill>
                <a:latin typeface="Comic Sans MS" pitchFamily="66" charset="0"/>
              </a:rPr>
              <a:t>: слышать, дышать, гнать, держать</a:t>
            </a:r>
          </a:p>
          <a:p>
            <a:pPr algn="ctr"/>
            <a:endParaRPr lang="ru-RU" sz="20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Comic Sans MS" pitchFamily="66" charset="0"/>
              </a:rPr>
              <a:t>+ 7 -</a:t>
            </a:r>
            <a:r>
              <a:rPr lang="ru-RU" sz="2000" b="1" dirty="0" err="1" smtClean="0">
                <a:solidFill>
                  <a:srgbClr val="FF0000"/>
                </a:solidFill>
                <a:latin typeface="Comic Sans MS" pitchFamily="66" charset="0"/>
              </a:rPr>
              <a:t>еть</a:t>
            </a:r>
            <a:r>
              <a:rPr lang="ru-RU" sz="2000" b="1" dirty="0" smtClean="0">
                <a:solidFill>
                  <a:srgbClr val="FF0000"/>
                </a:solidFill>
                <a:latin typeface="Comic Sans MS" pitchFamily="66" charset="0"/>
              </a:rPr>
              <a:t>: терпеть, вертеть, обидеть, зависеть, ненавидеть, видеть, смотреть</a:t>
            </a:r>
            <a:endParaRPr lang="ru-RU" sz="2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81000" y="5562600"/>
            <a:ext cx="35814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Comic Sans MS" pitchFamily="66" charset="0"/>
              </a:rPr>
              <a:t>1 спряжение</a:t>
            </a:r>
            <a:endParaRPr lang="ru-RU" sz="28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601571" y="5617029"/>
            <a:ext cx="34290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Comic Sans MS" pitchFamily="66" charset="0"/>
              </a:rPr>
              <a:t>2 спряжение</a:t>
            </a:r>
            <a:endParaRPr lang="ru-RU" sz="2800" b="1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599" y="1828800"/>
            <a:ext cx="804454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u="sng" dirty="0" smtClean="0">
                <a:solidFill>
                  <a:srgbClr val="FF0000"/>
                </a:solidFill>
                <a:latin typeface="Comic Sans MS" pitchFamily="66" charset="0"/>
              </a:rPr>
              <a:t>Определи спряжение  глаголов. Разбей на два столбика.</a:t>
            </a:r>
          </a:p>
          <a:p>
            <a:endParaRPr lang="ru-RU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ru-RU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ru-RU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       Держать, пилить, смотреть,  тянуть, работать,  клеить, наклеивать, спрятать, побрить, вытерпеть, бежать, готовить, кипеть, полить, входить, шуметь.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-609600"/>
            <a:ext cx="86868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2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ctr"/>
            <a:endParaRPr lang="ru-RU" sz="3200" b="1" u="sng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ctr"/>
            <a:endParaRPr lang="ru-RU" sz="3200" b="1" u="sng" dirty="0">
              <a:solidFill>
                <a:schemeClr val="bg1"/>
              </a:solidFill>
              <a:latin typeface="Comic Sans MS" pitchFamily="66" charset="0"/>
            </a:endParaRPr>
          </a:p>
          <a:p>
            <a:pPr algn="ctr"/>
            <a:r>
              <a:rPr lang="ru-RU" sz="3200" b="1" u="sng" dirty="0" smtClean="0">
                <a:solidFill>
                  <a:srgbClr val="FF0000"/>
                </a:solidFill>
                <a:latin typeface="Comic Sans MS" pitchFamily="66" charset="0"/>
              </a:rPr>
              <a:t>Прочитай слова. </a:t>
            </a:r>
          </a:p>
          <a:p>
            <a:pPr algn="ctr"/>
            <a:endParaRPr lang="ru-RU" sz="3200" b="1" u="sng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ru-RU" sz="3200" b="1" u="sng" dirty="0" smtClean="0">
                <a:solidFill>
                  <a:srgbClr val="FF0000"/>
                </a:solidFill>
                <a:latin typeface="Comic Sans MS" pitchFamily="66" charset="0"/>
              </a:rPr>
              <a:t>Найди сходство</a:t>
            </a:r>
          </a:p>
          <a:p>
            <a:pPr algn="ctr"/>
            <a:endParaRPr lang="ru-RU" sz="32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ctr"/>
            <a:endParaRPr lang="ru-RU" sz="32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ru-RU" sz="32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  Лопается, покажешь, разбирается.  разбегается, поставишь, собирается, улыбается,  читаешь, держишь,  закричишь, вышьешь</a:t>
            </a:r>
            <a:endParaRPr lang="ru-RU" sz="3600" dirty="0">
              <a:solidFill>
                <a:schemeClr val="tx2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152400" y="2133600"/>
            <a:ext cx="966482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Comic Sans MS" pitchFamily="66" charset="0"/>
              </a:rPr>
              <a:t>Безударные окончания</a:t>
            </a:r>
          </a:p>
          <a:p>
            <a:pPr algn="ctr"/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Comic Sans MS" pitchFamily="66" charset="0"/>
              </a:rPr>
              <a:t> глаголов</a:t>
            </a:r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Comic Sans MS" pitchFamily="66" charset="0"/>
              </a:rPr>
              <a:t>.</a:t>
            </a:r>
            <a:endParaRPr lang="ru-RU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  <a:effectLst/>
              <a:latin typeface="Comic Sans MS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57200"/>
            <a:ext cx="8610600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u="sng" dirty="0" smtClean="0">
                <a:solidFill>
                  <a:srgbClr val="FF0000"/>
                </a:solidFill>
                <a:latin typeface="Comic Sans MS" pitchFamily="66" charset="0"/>
              </a:rPr>
              <a:t>Алгоритм  работы:</a:t>
            </a:r>
          </a:p>
          <a:p>
            <a:endParaRPr lang="ru-RU" sz="2800" i="1" dirty="0" smtClean="0">
              <a:solidFill>
                <a:schemeClr val="tx2">
                  <a:lumMod val="50000"/>
                </a:schemeClr>
              </a:solidFill>
              <a:latin typeface="Comic Sans MS" pitchFamily="66" charset="0"/>
            </a:endParaRPr>
          </a:p>
          <a:p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1.Ставлю вопрос, определяю начальную форму.</a:t>
            </a:r>
          </a:p>
          <a:p>
            <a:endParaRPr lang="ru-RU" sz="2800" i="1" dirty="0" smtClean="0">
              <a:solidFill>
                <a:schemeClr val="tx2">
                  <a:lumMod val="50000"/>
                </a:schemeClr>
              </a:solidFill>
              <a:latin typeface="Comic Sans MS" pitchFamily="66" charset="0"/>
            </a:endParaRPr>
          </a:p>
          <a:p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2.Начальная форма оканчивается на –</a:t>
            </a:r>
            <a:r>
              <a:rPr lang="ru-RU" sz="2800" i="1" dirty="0" err="1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ить</a:t>
            </a:r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- (кроме брить, стелить) – 2 спряжение – пишу  - И.    Помню про глаголы исключения 4 на - </a:t>
            </a:r>
            <a:r>
              <a:rPr lang="ru-RU" sz="2800" i="1" dirty="0" err="1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ать</a:t>
            </a:r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,  на - </a:t>
            </a:r>
            <a:r>
              <a:rPr lang="ru-RU" sz="2800" i="1" dirty="0" err="1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еть</a:t>
            </a:r>
            <a:endParaRPr lang="ru-RU" sz="2800" i="1" dirty="0" smtClean="0">
              <a:solidFill>
                <a:schemeClr val="tx2">
                  <a:lumMod val="50000"/>
                </a:schemeClr>
              </a:solidFill>
              <a:latin typeface="Comic Sans MS" pitchFamily="66" charset="0"/>
            </a:endParaRPr>
          </a:p>
          <a:p>
            <a:endParaRPr lang="ru-RU" sz="2800" i="1" dirty="0" smtClean="0">
              <a:solidFill>
                <a:schemeClr val="tx2">
                  <a:lumMod val="50000"/>
                </a:schemeClr>
              </a:solidFill>
              <a:latin typeface="Comic Sans MS" pitchFamily="66" charset="0"/>
            </a:endParaRPr>
          </a:p>
          <a:p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3.Если в начальной форме не оканчивается на – </a:t>
            </a:r>
            <a:r>
              <a:rPr lang="ru-RU" sz="2800" i="1" dirty="0" err="1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ить</a:t>
            </a:r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- , то 1 спряжение, пишу – Е.</a:t>
            </a:r>
          </a:p>
          <a:p>
            <a:endParaRPr lang="ru-RU" sz="2800" i="1" dirty="0" smtClean="0">
              <a:solidFill>
                <a:schemeClr val="tx2">
                  <a:lumMod val="50000"/>
                </a:schemeClr>
              </a:solidFill>
              <a:latin typeface="Comic Sans MS" pitchFamily="66" charset="0"/>
            </a:endParaRPr>
          </a:p>
          <a:p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</a:rPr>
              <a:t>Определяю лицо и число глагола и смотрю в таблицу личных окончаний</a:t>
            </a:r>
            <a:endParaRPr lang="ru-RU" sz="2800" i="1" dirty="0">
              <a:solidFill>
                <a:schemeClr val="tx1">
                  <a:lumMod val="75000"/>
                  <a:lumOff val="2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19200"/>
            <a:ext cx="80010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Comic Sans MS" pitchFamily="66" charset="0"/>
              </a:rPr>
              <a:t>Спиши слова, вставляя пропущенные буквы.</a:t>
            </a:r>
          </a:p>
          <a:p>
            <a:pPr algn="ctr"/>
            <a:endParaRPr lang="ru-RU" sz="40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ru-RU" dirty="0" smtClean="0"/>
          </a:p>
          <a:p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    Побега…т, обид…л, 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терп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…т, 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пошепч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…т, 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вылеч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…т, 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раста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…т, 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спряч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…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тся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, работа…т, 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выуч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…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т,согре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…т, 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ищ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…т, 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пиш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…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шь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, лета…т, 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скач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…т, 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подмета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…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шь</a:t>
            </a:r>
            <a:endParaRPr lang="ru-RU" sz="3600" dirty="0">
              <a:solidFill>
                <a:schemeClr val="tx2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457200"/>
            <a:ext cx="7239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Проверь себя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81000" y="1752600"/>
            <a:ext cx="8458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       Пробега</a:t>
            </a:r>
            <a:r>
              <a:rPr lang="ru-RU" sz="3600" dirty="0" smtClean="0">
                <a:solidFill>
                  <a:srgbClr val="FF0000"/>
                </a:solidFill>
                <a:latin typeface="Comic Sans MS" pitchFamily="66" charset="0"/>
              </a:rPr>
              <a:t>е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т, 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обид</a:t>
            </a:r>
            <a:r>
              <a:rPr lang="ru-RU" sz="3600" dirty="0" err="1" smtClean="0">
                <a:solidFill>
                  <a:srgbClr val="FF0000"/>
                </a:solidFill>
                <a:latin typeface="Comic Sans MS" pitchFamily="66" charset="0"/>
              </a:rPr>
              <a:t>и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л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, терп</a:t>
            </a:r>
            <a:r>
              <a:rPr lang="ru-RU" sz="3600" dirty="0" smtClean="0">
                <a:solidFill>
                  <a:srgbClr val="FF0000"/>
                </a:solidFill>
                <a:latin typeface="Comic Sans MS" pitchFamily="66" charset="0"/>
              </a:rPr>
              <a:t>и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т, пошепч</a:t>
            </a:r>
            <a:r>
              <a:rPr lang="ru-RU" sz="3600" dirty="0" smtClean="0">
                <a:solidFill>
                  <a:srgbClr val="FF0000"/>
                </a:solidFill>
                <a:latin typeface="Comic Sans MS" pitchFamily="66" charset="0"/>
              </a:rPr>
              <a:t>е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т, вылеч</a:t>
            </a:r>
            <a:r>
              <a:rPr lang="ru-RU" sz="3600" dirty="0" smtClean="0">
                <a:solidFill>
                  <a:srgbClr val="FF0000"/>
                </a:solidFill>
                <a:latin typeface="Comic Sans MS" pitchFamily="66" charset="0"/>
              </a:rPr>
              <a:t>и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т, раста</a:t>
            </a:r>
            <a:r>
              <a:rPr lang="ru-RU" sz="3600" dirty="0" smtClean="0">
                <a:solidFill>
                  <a:srgbClr val="FF0000"/>
                </a:solidFill>
                <a:latin typeface="Comic Sans MS" pitchFamily="66" charset="0"/>
              </a:rPr>
              <a:t>е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т, спряч</a:t>
            </a:r>
            <a:r>
              <a:rPr lang="ru-RU" sz="3600" dirty="0" smtClean="0">
                <a:solidFill>
                  <a:srgbClr val="FF0000"/>
                </a:solidFill>
                <a:latin typeface="Comic Sans MS" pitchFamily="66" charset="0"/>
              </a:rPr>
              <a:t>е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тся, работа</a:t>
            </a:r>
            <a:r>
              <a:rPr lang="ru-RU" sz="3600" dirty="0" smtClean="0">
                <a:solidFill>
                  <a:srgbClr val="FF0000"/>
                </a:solidFill>
                <a:latin typeface="Comic Sans MS" pitchFamily="66" charset="0"/>
              </a:rPr>
              <a:t>е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т, 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выуч</a:t>
            </a:r>
            <a:r>
              <a:rPr lang="ru-RU" sz="3600" dirty="0" err="1" smtClean="0">
                <a:solidFill>
                  <a:srgbClr val="FF0000"/>
                </a:solidFill>
                <a:latin typeface="Comic Sans MS" pitchFamily="66" charset="0"/>
              </a:rPr>
              <a:t>и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т,согре</a:t>
            </a:r>
            <a:r>
              <a:rPr lang="ru-RU" sz="3600" dirty="0" err="1" smtClean="0">
                <a:solidFill>
                  <a:srgbClr val="FF0000"/>
                </a:solidFill>
                <a:latin typeface="Comic Sans MS" pitchFamily="66" charset="0"/>
              </a:rPr>
              <a:t>е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т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, ищ</a:t>
            </a:r>
            <a:r>
              <a:rPr lang="ru-RU" sz="3600" dirty="0" smtClean="0">
                <a:solidFill>
                  <a:srgbClr val="FF0000"/>
                </a:solidFill>
                <a:latin typeface="Comic Sans MS" pitchFamily="66" charset="0"/>
              </a:rPr>
              <a:t>е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т, пиш</a:t>
            </a:r>
            <a:r>
              <a:rPr lang="ru-RU" sz="3600" dirty="0" smtClean="0">
                <a:solidFill>
                  <a:srgbClr val="FF0000"/>
                </a:solidFill>
                <a:latin typeface="Comic Sans MS" pitchFamily="66" charset="0"/>
              </a:rPr>
              <a:t>е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шь, лета</a:t>
            </a:r>
            <a:r>
              <a:rPr lang="ru-RU" sz="3600" dirty="0" smtClean="0">
                <a:solidFill>
                  <a:srgbClr val="FF0000"/>
                </a:solidFill>
                <a:latin typeface="Comic Sans MS" pitchFamily="66" charset="0"/>
              </a:rPr>
              <a:t>е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т, скач</a:t>
            </a:r>
            <a:r>
              <a:rPr lang="ru-RU" sz="3600" dirty="0" smtClean="0">
                <a:solidFill>
                  <a:srgbClr val="FF0000"/>
                </a:solidFill>
                <a:latin typeface="Comic Sans MS" pitchFamily="66" charset="0"/>
              </a:rPr>
              <a:t>е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т, подмета</a:t>
            </a:r>
            <a:r>
              <a:rPr lang="ru-RU" sz="3600" dirty="0" smtClean="0">
                <a:solidFill>
                  <a:srgbClr val="FF0000"/>
                </a:solidFill>
                <a:latin typeface="Comic Sans MS" pitchFamily="66" charset="0"/>
              </a:rPr>
              <a:t>е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шь</a:t>
            </a:r>
            <a:endParaRPr lang="ru-RU" sz="3600" dirty="0">
              <a:solidFill>
                <a:schemeClr val="tx2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152</TotalTime>
  <Words>351</Words>
  <Application>Microsoft Office PowerPoint</Application>
  <PresentationFormat>Экран (4:3)</PresentationFormat>
  <Paragraphs>88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Изящная</vt:lpstr>
      <vt:lpstr>Презентация PowerPoint</vt:lpstr>
      <vt:lpstr>       Что мы знаем 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15</cp:revision>
  <dcterms:modified xsi:type="dcterms:W3CDTF">2014-02-28T09:38:24Z</dcterms:modified>
</cp:coreProperties>
</file>