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78"/>
  </p:notesMasterIdLst>
  <p:sldIdLst>
    <p:sldId id="305" r:id="rId2"/>
    <p:sldId id="426" r:id="rId3"/>
    <p:sldId id="425" r:id="rId4"/>
    <p:sldId id="290" r:id="rId5"/>
    <p:sldId id="310" r:id="rId6"/>
    <p:sldId id="484" r:id="rId7"/>
    <p:sldId id="262" r:id="rId8"/>
    <p:sldId id="327" r:id="rId9"/>
    <p:sldId id="367" r:id="rId10"/>
    <p:sldId id="392" r:id="rId11"/>
    <p:sldId id="312" r:id="rId12"/>
    <p:sldId id="496" r:id="rId13"/>
    <p:sldId id="391" r:id="rId14"/>
    <p:sldId id="395" r:id="rId15"/>
    <p:sldId id="394" r:id="rId16"/>
    <p:sldId id="461" r:id="rId17"/>
    <p:sldId id="470" r:id="rId18"/>
    <p:sldId id="462" r:id="rId19"/>
    <p:sldId id="490" r:id="rId20"/>
    <p:sldId id="491" r:id="rId21"/>
    <p:sldId id="472" r:id="rId22"/>
    <p:sldId id="473" r:id="rId23"/>
    <p:sldId id="474" r:id="rId24"/>
    <p:sldId id="292" r:id="rId25"/>
    <p:sldId id="393" r:id="rId26"/>
    <p:sldId id="396" r:id="rId27"/>
    <p:sldId id="397" r:id="rId28"/>
    <p:sldId id="398" r:id="rId29"/>
    <p:sldId id="369" r:id="rId30"/>
    <p:sldId id="475" r:id="rId31"/>
    <p:sldId id="492" r:id="rId32"/>
    <p:sldId id="476" r:id="rId33"/>
    <p:sldId id="477" r:id="rId34"/>
    <p:sldId id="478" r:id="rId35"/>
    <p:sldId id="493" r:id="rId36"/>
    <p:sldId id="399" r:id="rId37"/>
    <p:sldId id="463" r:id="rId38"/>
    <p:sldId id="451" r:id="rId39"/>
    <p:sldId id="464" r:id="rId40"/>
    <p:sldId id="494" r:id="rId41"/>
    <p:sldId id="455" r:id="rId42"/>
    <p:sldId id="460" r:id="rId43"/>
    <p:sldId id="465" r:id="rId44"/>
    <p:sldId id="495" r:id="rId45"/>
    <p:sldId id="450" r:id="rId46"/>
    <p:sldId id="467" r:id="rId47"/>
    <p:sldId id="341" r:id="rId48"/>
    <p:sldId id="401" r:id="rId49"/>
    <p:sldId id="402" r:id="rId50"/>
    <p:sldId id="403" r:id="rId51"/>
    <p:sldId id="404" r:id="rId52"/>
    <p:sldId id="480" r:id="rId53"/>
    <p:sldId id="489" r:id="rId54"/>
    <p:sldId id="433" r:id="rId55"/>
    <p:sldId id="345" r:id="rId56"/>
    <p:sldId id="400" r:id="rId57"/>
    <p:sldId id="438" r:id="rId58"/>
    <p:sldId id="440" r:id="rId59"/>
    <p:sldId id="441" r:id="rId60"/>
    <p:sldId id="442" r:id="rId61"/>
    <p:sldId id="443" r:id="rId62"/>
    <p:sldId id="444" r:id="rId63"/>
    <p:sldId id="497" r:id="rId64"/>
    <p:sldId id="456" r:id="rId65"/>
    <p:sldId id="458" r:id="rId66"/>
    <p:sldId id="459" r:id="rId67"/>
    <p:sldId id="457" r:id="rId68"/>
    <p:sldId id="307" r:id="rId69"/>
    <p:sldId id="408" r:id="rId70"/>
    <p:sldId id="411" r:id="rId71"/>
    <p:sldId id="428" r:id="rId72"/>
    <p:sldId id="430" r:id="rId73"/>
    <p:sldId id="415" r:id="rId74"/>
    <p:sldId id="416" r:id="rId75"/>
    <p:sldId id="421" r:id="rId76"/>
    <p:sldId id="424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>
        <p:scale>
          <a:sx n="70" d="100"/>
          <a:sy n="70" d="100"/>
        </p:scale>
        <p:origin x="-125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3E51-626B-42F9-B0AC-C371F6C9DF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082BB-8945-4E30-B91B-2FD80DF65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0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82BB-8945-4E30-B91B-2FD80DF654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82BB-8945-4E30-B91B-2FD80DF6548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7572-3C28-460A-ADA0-58F39D89F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9591DE-35F9-4CF5-B6E1-0EBAD347DC3A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530834-1F6E-4F87-AA1F-7CA78793F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043608" y="1052736"/>
            <a:ext cx="765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Технология оценивания результатов достижений учащихся</a:t>
            </a:r>
          </a:p>
          <a:p>
            <a:pPr algn="ctr">
              <a:spcBef>
                <a:spcPct val="50000"/>
              </a:spcBef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667000" y="3501008"/>
            <a:ext cx="6477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/>
              <a:t>Организатор: </a:t>
            </a:r>
            <a:r>
              <a:rPr lang="ru-RU" sz="2400" dirty="0" err="1" smtClean="0"/>
              <a:t>Лелюк</a:t>
            </a:r>
            <a:r>
              <a:rPr lang="ru-RU" sz="2400" dirty="0" smtClean="0"/>
              <a:t> Оксана Васильевна</a:t>
            </a:r>
          </a:p>
          <a:p>
            <a:r>
              <a:rPr lang="ru-RU" sz="2400" dirty="0" smtClean="0"/>
              <a:t>Участники:    Волкова Алена Владимировна</a:t>
            </a:r>
          </a:p>
          <a:p>
            <a:r>
              <a:rPr lang="ru-RU" sz="2400" dirty="0" smtClean="0"/>
              <a:t>                        Курганская Лариса Николаевна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841375"/>
          </a:xfrm>
          <a:noFill/>
        </p:spPr>
        <p:txBody>
          <a:bodyPr/>
          <a:lstStyle/>
          <a:p>
            <a:pPr algn="ctr" eaLnBrk="1" hangingPunct="1"/>
            <a:r>
              <a:rPr lang="ru-RU" sz="2400" b="1" dirty="0" smtClean="0">
                <a:effectLst/>
                <a:latin typeface="+mn-lt"/>
              </a:rPr>
              <a:t>ОМО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i="1" dirty="0" smtClean="0"/>
              <a:t>1. Комплексный подход к оценке результатов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sz="3300" dirty="0" smtClean="0"/>
              <a:t>2. Использование планируемых результатов в качестве </a:t>
            </a:r>
            <a:r>
              <a:rPr lang="ru-RU" sz="3300" i="1" dirty="0" smtClean="0"/>
              <a:t>содержательной </a:t>
            </a:r>
            <a:r>
              <a:rPr lang="ru-RU" sz="3300" dirty="0" smtClean="0"/>
              <a:t>и </a:t>
            </a:r>
            <a:r>
              <a:rPr lang="ru-RU" sz="3300" i="1" dirty="0" err="1" smtClean="0"/>
              <a:t>критериальной</a:t>
            </a:r>
            <a:r>
              <a:rPr lang="ru-RU" sz="3300" i="1" dirty="0" smtClean="0"/>
              <a:t> базы оценки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sz="3300" dirty="0" smtClean="0"/>
              <a:t>3. Оценка успешности освоения содержания на основе </a:t>
            </a:r>
            <a:r>
              <a:rPr lang="ru-RU" sz="3300" dirty="0" err="1" smtClean="0"/>
              <a:t>системно-деятельностного</a:t>
            </a:r>
            <a:r>
              <a:rPr lang="ru-RU" sz="3300" dirty="0" smtClean="0"/>
              <a:t> подхода.</a:t>
            </a:r>
          </a:p>
          <a:p>
            <a:pPr>
              <a:buNone/>
            </a:pPr>
            <a:r>
              <a:rPr lang="ru-RU" sz="3300" i="1" dirty="0" smtClean="0"/>
              <a:t>4. Оценка динамики образовательных достижений </a:t>
            </a:r>
            <a:r>
              <a:rPr lang="ru-RU" sz="3300" dirty="0" smtClean="0"/>
              <a:t>учащихся.</a:t>
            </a:r>
          </a:p>
          <a:p>
            <a:pPr>
              <a:buNone/>
            </a:pPr>
            <a:r>
              <a:rPr lang="ru-RU" sz="3300" dirty="0" smtClean="0"/>
              <a:t>5. Использование </a:t>
            </a:r>
            <a:r>
              <a:rPr lang="ru-RU" sz="3300" i="1" dirty="0" smtClean="0"/>
              <a:t>персонифицированных </a:t>
            </a:r>
            <a:r>
              <a:rPr lang="ru-RU" sz="3300" dirty="0" smtClean="0"/>
              <a:t>и </a:t>
            </a:r>
            <a:r>
              <a:rPr lang="ru-RU" sz="3300" i="1" dirty="0" err="1" smtClean="0"/>
              <a:t>неперсонифицированных</a:t>
            </a:r>
            <a:r>
              <a:rPr lang="ru-RU" sz="3300" i="1" dirty="0" smtClean="0"/>
              <a:t> процедур</a:t>
            </a:r>
            <a:r>
              <a:rPr lang="ru-RU" sz="3300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sz="3300" dirty="0" smtClean="0"/>
              <a:t>6. Сочетание </a:t>
            </a:r>
            <a:r>
              <a:rPr lang="ru-RU" sz="3300" i="1" dirty="0" smtClean="0"/>
              <a:t>внешней и внутренней оценки</a:t>
            </a:r>
            <a:r>
              <a:rPr lang="ru-RU" sz="3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1625"/>
            <a:ext cx="7388225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Система оценки планируемых результатов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3886200"/>
            <a:ext cx="2376264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Оценка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личностных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результатов</a:t>
            </a:r>
            <a:endParaRPr lang="ru-RU" b="1" dirty="0" smtClean="0"/>
          </a:p>
          <a:p>
            <a:pPr eaLnBrk="1" hangingPunct="1"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419872" y="3861048"/>
            <a:ext cx="30243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b="1" dirty="0"/>
              <a:t>Оценка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b="1" dirty="0" err="1" smtClean="0"/>
              <a:t>метапредметных</a:t>
            </a:r>
            <a:endParaRPr lang="ru-RU" sz="2900" b="1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b="1" dirty="0"/>
              <a:t>результатов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228184" y="3861048"/>
            <a:ext cx="29158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b="1" dirty="0"/>
              <a:t>Оценка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b="1" dirty="0"/>
              <a:t>   предметных результатов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1447800" y="3048000"/>
            <a:ext cx="838200" cy="5334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648200" y="2895600"/>
            <a:ext cx="0" cy="9144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162800" y="2971800"/>
            <a:ext cx="762000" cy="8382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9" name="AutoShape 15"/>
          <p:cNvSpPr>
            <a:spLocks noChangeArrowheads="1"/>
          </p:cNvSpPr>
          <p:nvPr/>
        </p:nvSpPr>
        <p:spPr bwMode="auto">
          <a:xfrm>
            <a:off x="4499992" y="1412776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1447800" y="18288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Комплексный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5016" t="15961" r="1666" b="10212"/>
          <a:stretch>
            <a:fillRect/>
          </a:stretch>
        </p:blipFill>
        <p:spPr bwMode="auto">
          <a:xfrm>
            <a:off x="1043607" y="332656"/>
            <a:ext cx="8077857" cy="511256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1. Комплексный подход к оценке результатов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2. Использование планируемых результатов в качестве </a:t>
            </a:r>
            <a:r>
              <a:rPr lang="ru-RU" sz="2800" i="1" dirty="0" smtClean="0"/>
              <a:t>содержательной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критериальной</a:t>
            </a:r>
            <a:r>
              <a:rPr lang="ru-RU" sz="2800" i="1" dirty="0" smtClean="0"/>
              <a:t> базы оценки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3. Оценка успешности освоения содержания на основе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подхода.</a:t>
            </a:r>
          </a:p>
          <a:p>
            <a:pPr>
              <a:buNone/>
            </a:pPr>
            <a:r>
              <a:rPr lang="ru-RU" sz="2800" i="1" dirty="0" smtClean="0"/>
              <a:t>4. Оценка динамики образовательных достижений </a:t>
            </a:r>
            <a:r>
              <a:rPr lang="ru-RU" sz="2800" dirty="0" smtClean="0"/>
              <a:t>учащихся.</a:t>
            </a:r>
          </a:p>
          <a:p>
            <a:pPr>
              <a:buNone/>
            </a:pPr>
            <a:r>
              <a:rPr lang="ru-RU" sz="2800" dirty="0" smtClean="0"/>
              <a:t>5. Использование </a:t>
            </a:r>
            <a:r>
              <a:rPr lang="ru-RU" sz="2800" i="1" dirty="0" smtClean="0"/>
              <a:t>персонифицированных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неперсонифицированных</a:t>
            </a:r>
            <a:r>
              <a:rPr lang="ru-RU" sz="2800" i="1" dirty="0" smtClean="0"/>
              <a:t> процедур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Сочетание </a:t>
            </a:r>
            <a:r>
              <a:rPr lang="ru-RU" sz="2800" i="1" dirty="0" smtClean="0"/>
              <a:t>внешней и внутренней оценки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48064" y="908720"/>
            <a:ext cx="3816424" cy="5616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908720"/>
            <a:ext cx="3888432" cy="5616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80728"/>
            <a:ext cx="354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«Выпускник научится»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980728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«Выпускник получит возможность научиться»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0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Планируемые результаты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1916832"/>
            <a:ext cx="3888432" cy="47525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Это задания базового уровня.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Это стандартные учебно-познавательные или учебно-практические задания.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Достижение ожидается от большинства учащихся.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Успешное выполнение системы заданий базового уровня сложности по всем предметам  - это освоение выпускником образовательной программы данного уровня.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1916832"/>
            <a:ext cx="3816424" cy="47525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</a:t>
            </a:r>
            <a:r>
              <a:rPr lang="ru-RU" dirty="0" smtClean="0"/>
              <a:t>Это задания повышенного уровня сложности.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Задания необязательно отрабатываются со всеми учащимися. 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Успешное выполнение такого рода учебных заданий характеризует повышенный уровень освоения программы. 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Достижение планируемых результатов этого блока  не является предметом итоговой оценки выпускников.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1. Комплексный подход к оценке результатов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2. Использование планируемых результатов в качестве </a:t>
            </a:r>
            <a:r>
              <a:rPr lang="ru-RU" sz="2800" i="1" dirty="0" smtClean="0"/>
              <a:t>содержательной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критериальной</a:t>
            </a:r>
            <a:r>
              <a:rPr lang="ru-RU" sz="2800" i="1" dirty="0" smtClean="0"/>
              <a:t> базы оценки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3. Оценка успешности освоения содержания на основе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подхода.</a:t>
            </a:r>
          </a:p>
          <a:p>
            <a:pPr>
              <a:buNone/>
            </a:pPr>
            <a:r>
              <a:rPr lang="ru-RU" sz="2800" i="1" dirty="0" smtClean="0"/>
              <a:t>4. Оценка динамики образовательных достижений </a:t>
            </a:r>
            <a:r>
              <a:rPr lang="ru-RU" sz="2800" dirty="0" smtClean="0"/>
              <a:t>учащихся.</a:t>
            </a:r>
          </a:p>
          <a:p>
            <a:pPr>
              <a:buNone/>
            </a:pPr>
            <a:r>
              <a:rPr lang="ru-RU" sz="2800" dirty="0" smtClean="0"/>
              <a:t>5. Использование </a:t>
            </a:r>
            <a:r>
              <a:rPr lang="ru-RU" sz="2800" i="1" dirty="0" smtClean="0"/>
              <a:t>персонифицированных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неперсонифицированных</a:t>
            </a:r>
            <a:r>
              <a:rPr lang="ru-RU" sz="2800" i="1" dirty="0" smtClean="0"/>
              <a:t> процедур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Сочетание </a:t>
            </a:r>
            <a:r>
              <a:rPr lang="ru-RU" sz="2800" i="1" dirty="0" smtClean="0"/>
              <a:t>внешней и внутренней оценки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Системно-деятельностный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подход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Каким образом включить ученика в образовательный процесс?</a:t>
            </a:r>
          </a:p>
          <a:p>
            <a:r>
              <a:rPr lang="ru-RU" dirty="0" smtClean="0"/>
              <a:t>Как помочь его самоопределению?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ОТВЕТ</a:t>
            </a:r>
            <a:r>
              <a:rPr lang="ru-RU" dirty="0" smtClean="0"/>
              <a:t>: Только с помощью </a:t>
            </a:r>
            <a:r>
              <a:rPr lang="ru-RU" b="1" dirty="0" smtClean="0"/>
              <a:t>действия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Методологическая основа стандартов </a:t>
            </a:r>
            <a:r>
              <a:rPr lang="en-US" sz="3400" dirty="0" smtClean="0"/>
              <a:t>II </a:t>
            </a:r>
            <a:r>
              <a:rPr lang="ru-RU" sz="3400" dirty="0" smtClean="0"/>
              <a:t>поколения сводится к следующей модели:</a:t>
            </a:r>
          </a:p>
          <a:p>
            <a:r>
              <a:rPr lang="ru-RU" sz="3400" b="1" i="1" dirty="0" smtClean="0"/>
              <a:t>Позиция учителя:</a:t>
            </a:r>
            <a:r>
              <a:rPr lang="ru-RU" sz="3400" dirty="0" smtClean="0"/>
              <a:t> к классу не с ответом (готовые знания, умения, навыки), а с вопросом.</a:t>
            </a:r>
            <a:endParaRPr lang="en-US" sz="3400" dirty="0" smtClean="0"/>
          </a:p>
          <a:p>
            <a:r>
              <a:rPr lang="ru-RU" sz="3400" b="1" i="1" dirty="0" smtClean="0"/>
              <a:t>Позиция ученика:</a:t>
            </a:r>
            <a:r>
              <a:rPr lang="ru-RU" sz="3400" dirty="0" smtClean="0"/>
              <a:t> познание мира (в специально организованных для этого условиях).</a:t>
            </a:r>
            <a:endParaRPr lang="en-US" sz="3400" dirty="0" smtClean="0"/>
          </a:p>
          <a:p>
            <a:r>
              <a:rPr lang="ru-RU" sz="3400" dirty="0" smtClean="0"/>
              <a:t> </a:t>
            </a:r>
            <a:r>
              <a:rPr lang="ru-RU" sz="3400" b="1" i="1" dirty="0" smtClean="0"/>
              <a:t>Учебная задача</a:t>
            </a:r>
            <a:r>
              <a:rPr lang="ru-RU" sz="3400" dirty="0" smtClean="0"/>
              <a:t> – </a:t>
            </a:r>
            <a:r>
              <a:rPr lang="ru-RU" sz="3400" dirty="0" err="1" smtClean="0"/>
              <a:t>задача</a:t>
            </a:r>
            <a:r>
              <a:rPr lang="ru-RU" sz="3400" dirty="0" smtClean="0"/>
              <a:t>, решая которую ребенок выполняет цели учителя. </a:t>
            </a:r>
            <a:endParaRPr lang="en-US" sz="3400" dirty="0" smtClean="0"/>
          </a:p>
          <a:p>
            <a:r>
              <a:rPr lang="ru-RU" sz="3400" b="1" i="1" dirty="0" smtClean="0"/>
              <a:t>Учебная деятельность</a:t>
            </a:r>
            <a:r>
              <a:rPr lang="ru-RU" sz="3400" dirty="0" smtClean="0"/>
              <a:t> – управляемый учебный процесс.</a:t>
            </a:r>
            <a:endParaRPr lang="en-US" sz="3400" dirty="0" smtClean="0"/>
          </a:p>
          <a:p>
            <a:r>
              <a:rPr lang="ru-RU" sz="3400" b="1" i="1" dirty="0" smtClean="0"/>
              <a:t>Учебное действие</a:t>
            </a:r>
            <a:r>
              <a:rPr lang="ru-RU" sz="3400" dirty="0" smtClean="0"/>
              <a:t> – </a:t>
            </a:r>
            <a:r>
              <a:rPr lang="ru-RU" sz="3400" dirty="0" err="1" smtClean="0"/>
              <a:t>действие</a:t>
            </a:r>
            <a:r>
              <a:rPr lang="ru-RU" sz="3400" dirty="0" smtClean="0"/>
              <a:t> по созданию образа.</a:t>
            </a:r>
            <a:endParaRPr lang="en-US" sz="3400" dirty="0" smtClean="0"/>
          </a:p>
          <a:p>
            <a:r>
              <a:rPr lang="ru-RU" sz="3400" b="1" i="1" dirty="0" smtClean="0"/>
              <a:t>Образ</a:t>
            </a:r>
            <a:r>
              <a:rPr lang="ru-RU" sz="3400" dirty="0" smtClean="0"/>
              <a:t> – слово, рисунок, схема, план.</a:t>
            </a:r>
            <a:endParaRPr lang="en-US" sz="3400" dirty="0" smtClean="0"/>
          </a:p>
          <a:p>
            <a:r>
              <a:rPr lang="ru-RU" sz="3400" b="1" i="1" dirty="0" smtClean="0"/>
              <a:t>Оценочное действие</a:t>
            </a:r>
            <a:r>
              <a:rPr lang="ru-RU" sz="3400" dirty="0" smtClean="0"/>
              <a:t> – Я умею! У меня получится!</a:t>
            </a:r>
            <a:endParaRPr lang="en-US" sz="3400" dirty="0" smtClean="0"/>
          </a:p>
          <a:p>
            <a:r>
              <a:rPr lang="ru-RU" sz="3400" b="1" i="1" dirty="0" smtClean="0"/>
              <a:t>Эмоционально – ценностная оценка</a:t>
            </a:r>
            <a:r>
              <a:rPr lang="ru-RU" sz="3400" dirty="0" smtClean="0"/>
              <a:t> – Я считаю …. (формирование мировоззрения)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Системно-деятельностный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подход (1985г.)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1. Комплексный подход к оценке результатов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2. Использование планируемых результатов в качестве </a:t>
            </a:r>
            <a:r>
              <a:rPr lang="ru-RU" sz="2800" i="1" dirty="0" smtClean="0"/>
              <a:t>содержательной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критериальной</a:t>
            </a:r>
            <a:r>
              <a:rPr lang="ru-RU" sz="2800" i="1" dirty="0" smtClean="0"/>
              <a:t> базы оценки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3. Оценка успешности освоения содержания на основе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подхода.</a:t>
            </a:r>
          </a:p>
          <a:p>
            <a:pPr>
              <a:buNone/>
            </a:pPr>
            <a:r>
              <a:rPr lang="ru-RU" sz="2800" i="1" dirty="0" smtClean="0"/>
              <a:t>4. Оценка динамики образовательных достижений </a:t>
            </a:r>
            <a:r>
              <a:rPr lang="ru-RU" sz="2800" dirty="0" smtClean="0"/>
              <a:t>учащихся.</a:t>
            </a:r>
          </a:p>
          <a:p>
            <a:pPr>
              <a:buNone/>
            </a:pPr>
            <a:r>
              <a:rPr lang="ru-RU" sz="2800" dirty="0" smtClean="0"/>
              <a:t>5. Использование </a:t>
            </a:r>
            <a:r>
              <a:rPr lang="ru-RU" sz="2800" i="1" dirty="0" smtClean="0"/>
              <a:t>персонифицированных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неперсонифицированных</a:t>
            </a:r>
            <a:r>
              <a:rPr lang="ru-RU" sz="2800" i="1" dirty="0" smtClean="0"/>
              <a:t> процедур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Сочетание </a:t>
            </a:r>
            <a:r>
              <a:rPr lang="ru-RU" sz="2800" i="1" dirty="0" smtClean="0"/>
              <a:t>внешней и внутренней оценки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Динамика образовательных достижений учащихся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7" y="2132856"/>
            <a:ext cx="740812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043608" y="1052736"/>
            <a:ext cx="765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Технология  оценивания  результатов достижений учащихся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841375"/>
          </a:xfrm>
          <a:noFill/>
        </p:spPr>
        <p:txBody>
          <a:bodyPr/>
          <a:lstStyle/>
          <a:p>
            <a:pPr algn="ctr" eaLnBrk="1" hangingPunct="1"/>
            <a:r>
              <a:rPr lang="ru-RU" sz="2400" b="1" dirty="0" smtClean="0">
                <a:effectLst/>
                <a:latin typeface="+mn-lt"/>
              </a:rPr>
              <a:t>ОМО</a:t>
            </a:r>
          </a:p>
        </p:txBody>
      </p:sp>
      <p:pic>
        <p:nvPicPr>
          <p:cNvPr id="5" name="Рисунок 4" descr="dvoyka2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15841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347864" y="4509120"/>
            <a:ext cx="56166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Достижения нужно не оценивать,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а документировать. То, что достигнуто, нужно сделать непосредственно зримым.</a:t>
            </a:r>
            <a:endParaRPr kumimoji="0" lang="ru-RU" sz="280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Динамика образовательных достижений учащихся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556792"/>
            <a:ext cx="7632848" cy="489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1. Комплексный подход к оценке результатов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2. Использование планируемых результатов в качестве </a:t>
            </a:r>
            <a:r>
              <a:rPr lang="ru-RU" sz="2800" i="1" dirty="0" smtClean="0"/>
              <a:t>содержательной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критериальной</a:t>
            </a:r>
            <a:r>
              <a:rPr lang="ru-RU" sz="2800" i="1" dirty="0" smtClean="0"/>
              <a:t> базы оценки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3. Оценка успешности освоения содержания на основе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подхода.</a:t>
            </a:r>
          </a:p>
          <a:p>
            <a:pPr>
              <a:buNone/>
            </a:pPr>
            <a:r>
              <a:rPr lang="ru-RU" sz="2800" i="1" dirty="0" smtClean="0"/>
              <a:t>4. Оценка динамики образовательных достижений </a:t>
            </a:r>
            <a:r>
              <a:rPr lang="ru-RU" sz="2800" dirty="0" smtClean="0"/>
              <a:t>учащихся.</a:t>
            </a:r>
          </a:p>
          <a:p>
            <a:pPr>
              <a:buNone/>
            </a:pPr>
            <a:r>
              <a:rPr lang="ru-RU" sz="2800" dirty="0" smtClean="0"/>
              <a:t>5. Использование </a:t>
            </a:r>
            <a:r>
              <a:rPr lang="ru-RU" sz="2800" i="1" dirty="0" smtClean="0"/>
              <a:t>персонифицированных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неперсонифицированных</a:t>
            </a:r>
            <a:r>
              <a:rPr lang="ru-RU" sz="2800" i="1" dirty="0" smtClean="0"/>
              <a:t> процедур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Сочетание </a:t>
            </a:r>
            <a:r>
              <a:rPr lang="ru-RU" sz="2800" i="1" dirty="0" smtClean="0"/>
              <a:t>внешней и внутренней оценки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Персонифицированные и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неперсонифицированные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процедуры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005064"/>
            <a:ext cx="2736304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Пример адаптационного профиля учащегося ЦОКО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204864"/>
            <a:ext cx="54626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1. Комплексный подход к оценке результатов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2. Использование планируемых результатов в качестве </a:t>
            </a:r>
            <a:r>
              <a:rPr lang="ru-RU" sz="2800" i="1" dirty="0" smtClean="0"/>
              <a:t>содержательной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критериальной</a:t>
            </a:r>
            <a:r>
              <a:rPr lang="ru-RU" sz="2800" i="1" dirty="0" smtClean="0"/>
              <a:t> базы оценки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3. Оценка успешности освоения содержания на основе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подхода.</a:t>
            </a:r>
          </a:p>
          <a:p>
            <a:pPr>
              <a:buNone/>
            </a:pPr>
            <a:r>
              <a:rPr lang="ru-RU" sz="2800" i="1" dirty="0" smtClean="0"/>
              <a:t>4. Оценка динамики образовательных достижений </a:t>
            </a:r>
            <a:r>
              <a:rPr lang="ru-RU" sz="2800" dirty="0" smtClean="0"/>
              <a:t>учащихся.</a:t>
            </a:r>
          </a:p>
          <a:p>
            <a:pPr>
              <a:buNone/>
            </a:pPr>
            <a:r>
              <a:rPr lang="ru-RU" sz="2800" dirty="0" smtClean="0"/>
              <a:t>5. Использование </a:t>
            </a:r>
            <a:r>
              <a:rPr lang="ru-RU" sz="2800" i="1" dirty="0" smtClean="0"/>
              <a:t>персонифицированных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неперсонифицированных</a:t>
            </a:r>
            <a:r>
              <a:rPr lang="ru-RU" sz="2800" i="1" dirty="0" smtClean="0"/>
              <a:t> процедур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Сочетание </a:t>
            </a:r>
            <a:r>
              <a:rPr lang="ru-RU" sz="2800" i="1" dirty="0" smtClean="0"/>
              <a:t>внешней и внутренней оценки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368425" y="1371600"/>
            <a:ext cx="7470775" cy="26336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1368425" y="2060575"/>
            <a:ext cx="3989388" cy="136842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4714875" y="2133600"/>
            <a:ext cx="3895725" cy="136842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1643063" y="2500313"/>
            <a:ext cx="3000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Внутренняя оценка</a:t>
            </a:r>
          </a:p>
        </p:txBody>
      </p:sp>
      <p:sp>
        <p:nvSpPr>
          <p:cNvPr id="16390" name="WordArt 7"/>
          <p:cNvSpPr>
            <a:spLocks noChangeArrowheads="1" noChangeShapeType="1" noTextEdit="1"/>
          </p:cNvSpPr>
          <p:nvPr/>
        </p:nvSpPr>
        <p:spPr bwMode="auto">
          <a:xfrm>
            <a:off x="5286375" y="2571750"/>
            <a:ext cx="295275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Внешняя оценка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1556544" y="3372644"/>
            <a:ext cx="928688" cy="4699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199482" y="3801269"/>
            <a:ext cx="1500187" cy="32702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949575" y="4092576"/>
            <a:ext cx="2143125" cy="38735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628606" y="3771107"/>
            <a:ext cx="1000125" cy="3016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WordArt 6"/>
          <p:cNvSpPr>
            <a:spLocks noChangeArrowheads="1" noChangeShapeType="1" noTextEdit="1"/>
          </p:cNvSpPr>
          <p:nvPr/>
        </p:nvSpPr>
        <p:spPr bwMode="auto">
          <a:xfrm>
            <a:off x="214313" y="4143375"/>
            <a:ext cx="2000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ученик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6" name="WordArt 6"/>
          <p:cNvSpPr>
            <a:spLocks noChangeArrowheads="1" noChangeShapeType="1" noTextEdit="1"/>
          </p:cNvSpPr>
          <p:nvPr/>
        </p:nvSpPr>
        <p:spPr bwMode="auto">
          <a:xfrm>
            <a:off x="1714500" y="4857750"/>
            <a:ext cx="2000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учитель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397" name="WordArt 6"/>
          <p:cNvSpPr>
            <a:spLocks noChangeArrowheads="1" noChangeShapeType="1" noTextEdit="1"/>
          </p:cNvSpPr>
          <p:nvPr/>
        </p:nvSpPr>
        <p:spPr bwMode="auto">
          <a:xfrm>
            <a:off x="2699792" y="5517232"/>
            <a:ext cx="3017490" cy="520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администратор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398" name="WordArt 6"/>
          <p:cNvSpPr>
            <a:spLocks noChangeArrowheads="1" noChangeShapeType="1" noTextEdit="1"/>
          </p:cNvSpPr>
          <p:nvPr/>
        </p:nvSpPr>
        <p:spPr bwMode="auto">
          <a:xfrm>
            <a:off x="6012160" y="4365104"/>
            <a:ext cx="2388815" cy="1303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Внешние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службы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399" name="WordArt 17"/>
          <p:cNvSpPr>
            <a:spLocks noChangeArrowheads="1" noChangeShapeType="1" noTextEdit="1"/>
          </p:cNvSpPr>
          <p:nvPr/>
        </p:nvSpPr>
        <p:spPr bwMode="auto">
          <a:xfrm>
            <a:off x="1475656" y="404813"/>
            <a:ext cx="7417519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cs typeface="Times New Roman"/>
              </a:rPr>
              <a:t>СИСТЕМА ОЦЕНКИ УЧЕБНЫХ ДОСТИЖЕНИЙ</a:t>
            </a:r>
            <a:endParaRPr lang="ru-RU" sz="44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xfrm>
            <a:off x="853832" y="0"/>
            <a:ext cx="8290168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Система оценки: начальная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школа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1187624" y="980728"/>
            <a:ext cx="3456384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/>
              <a:t>Внутренняя оценка</a:t>
            </a:r>
            <a:r>
              <a:rPr lang="ru-RU" dirty="0"/>
              <a:t>:</a:t>
            </a:r>
          </a:p>
          <a:p>
            <a:pPr algn="ctr"/>
            <a:r>
              <a:rPr lang="ru-RU" b="1" dirty="0"/>
              <a:t>учитель</a:t>
            </a:r>
            <a:r>
              <a:rPr lang="ru-RU" dirty="0"/>
              <a:t>, </a:t>
            </a:r>
            <a:r>
              <a:rPr lang="ru-RU" b="1" dirty="0"/>
              <a:t>ученик</a:t>
            </a:r>
            <a:r>
              <a:rPr lang="ru-RU" dirty="0" smtClean="0"/>
              <a:t>, ОУ </a:t>
            </a:r>
            <a:endParaRPr lang="ru-RU" dirty="0"/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5364088" y="980728"/>
            <a:ext cx="3528392" cy="9704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/>
              <a:t>Внешняя оценка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государственные службы</a:t>
            </a: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5364088" y="2492896"/>
            <a:ext cx="3528392" cy="20882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Государственная итоговая </a:t>
            </a:r>
          </a:p>
          <a:p>
            <a:pPr algn="ctr"/>
            <a:r>
              <a:rPr lang="ru-RU" b="1" dirty="0" smtClean="0"/>
              <a:t>аттестация выпускников.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Аттестация кадров.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Аккредитация ОУ.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Мониторинг системы </a:t>
            </a:r>
          </a:p>
          <a:p>
            <a:r>
              <a:rPr lang="ru-RU" b="1" dirty="0" smtClean="0"/>
              <a:t>  образования.</a:t>
            </a:r>
            <a:endParaRPr lang="ru-RU" b="1" dirty="0"/>
          </a:p>
        </p:txBody>
      </p:sp>
      <p:sp>
        <p:nvSpPr>
          <p:cNvPr id="63500" name="AutoShape 13"/>
          <p:cNvSpPr>
            <a:spLocks noChangeArrowheads="1"/>
          </p:cNvSpPr>
          <p:nvPr/>
        </p:nvSpPr>
        <p:spPr bwMode="auto">
          <a:xfrm>
            <a:off x="1259632" y="4797152"/>
            <a:ext cx="4464496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ru-RU" sz="2800" b="1" dirty="0" smtClean="0"/>
              <a:t>Итоговая оценка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Накопленные оценки.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Оценки за стандартизированные </a:t>
            </a:r>
          </a:p>
          <a:p>
            <a:r>
              <a:rPr lang="ru-RU" sz="2000" b="1" dirty="0" smtClean="0"/>
              <a:t>  итоговые работы 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206084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основе планируемых результатов освоения ООП НОО</a:t>
            </a:r>
            <a:endParaRPr lang="ru-RU" sz="2000" dirty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187624" y="2492896"/>
            <a:ext cx="3600400" cy="20882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Текущие отметки.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Результаты самооценки.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Результаты наблюдений.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Промежуточная и итоговая </a:t>
            </a:r>
          </a:p>
          <a:p>
            <a:r>
              <a:rPr lang="ru-RU" b="1" dirty="0" smtClean="0"/>
              <a:t>  оценка.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Решение педсовета о переводе </a:t>
            </a:r>
          </a:p>
          <a:p>
            <a:r>
              <a:rPr lang="ru-RU" b="1" dirty="0" smtClean="0"/>
              <a:t>  выпускника.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284984"/>
            <a:ext cx="8100392" cy="3573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9" y="188640"/>
          <a:ext cx="8100390" cy="6669360"/>
        </p:xfrm>
        <a:graphic>
          <a:graphicData uri="http://schemas.openxmlformats.org/drawingml/2006/table">
            <a:tbl>
              <a:tblPr/>
              <a:tblGrid>
                <a:gridCol w="2751941"/>
                <a:gridCol w="2751941"/>
                <a:gridCol w="2596508"/>
              </a:tblGrid>
              <a:tr h="43924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Вывод-оценка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(о возможности продолжения образования на следующей ступени)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Комплексная оценка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(данные по итогам анализа «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»)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Итоговые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(результаты итоговых работ по учебным предметам: русский язык, математика и ОУУ)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6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Не овладел опорной системой знаний и необходимыми учебными действиями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Не зафиксировано достижение планируемых результатов по </a:t>
                      </a:r>
                      <a:r>
                        <a:rPr lang="ru-RU" sz="2000" u="sng" dirty="0" smtClean="0">
                          <a:latin typeface="Times New Roman"/>
                          <a:ea typeface="Calibri"/>
                          <a:cs typeface="Times New Roman"/>
                        </a:rPr>
                        <a:t>всем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разделам ООП (предметные,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метапредметные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личностные результаты)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Правильно выполнено менее 50% заданий необходимого (базового) уровня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140968"/>
            <a:ext cx="8100392" cy="3717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88641"/>
          <a:ext cx="8100392" cy="6604903"/>
        </p:xfrm>
        <a:graphic>
          <a:graphicData uri="http://schemas.openxmlformats.org/drawingml/2006/table">
            <a:tbl>
              <a:tblPr/>
              <a:tblGrid>
                <a:gridCol w="2751942"/>
                <a:gridCol w="2751942"/>
                <a:gridCol w="2596508"/>
              </a:tblGrid>
              <a:tr h="42104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Вывод-оценка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(о возможности продолжения образования на следующей ступени)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6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Комплексная оценка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(данные по итогам анализа «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»)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Итоговые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(результаты итоговых работ по учебным предметам: русский язык, математика и ОУУ)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2.Овладел опорной системой знаний и необходимыми учебными действиями, способен использовать их для решения простых </a:t>
                      </a:r>
                      <a:r>
                        <a:rPr lang="ru-RU" sz="2400" b="1" u="sng" dirty="0">
                          <a:latin typeface="Times New Roman"/>
                          <a:ea typeface="Calibri"/>
                          <a:cs typeface="Times New Roman"/>
                        </a:rPr>
                        <a:t>стандартных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задач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Достижение планируемых результатов по всем основным разделам ООП как минимум с оценкой «зачтено»/«нормально»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Правильно НЕ менее 50% заданий необходимого (базового) уровня</a:t>
                      </a:r>
                      <a:r>
                        <a:rPr lang="ru-RU" sz="2000" dirty="0"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924944"/>
            <a:ext cx="8100392" cy="3933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88641"/>
          <a:ext cx="8100392" cy="6669359"/>
        </p:xfrm>
        <a:graphic>
          <a:graphicData uri="http://schemas.openxmlformats.org/drawingml/2006/table">
            <a:tbl>
              <a:tblPr/>
              <a:tblGrid>
                <a:gridCol w="2751942"/>
                <a:gridCol w="2751942"/>
                <a:gridCol w="2596508"/>
              </a:tblGrid>
              <a:tr h="386022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Вывод-оценка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(о возможности продолжения образования на следующей ступени)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6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Комплексная оценка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(данные по итогам анализа «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»)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Итоговые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(результаты итоговых работ по учебным предметам: русский язык, математика и ОУУ)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Овладел опорной системой знаний на уровне осознанного применения учебных действий, </a:t>
                      </a:r>
                      <a:r>
                        <a:rPr lang="ru-RU" sz="24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в том числе при </a:t>
                      </a:r>
                      <a:r>
                        <a:rPr lang="ru-RU" sz="2400" b="1" u="sng" dirty="0">
                          <a:latin typeface="Times New Roman"/>
                          <a:ea typeface="Calibri"/>
                          <a:cs typeface="Times New Roman"/>
                        </a:rPr>
                        <a:t>решении нестандартных </a:t>
                      </a:r>
                      <a:r>
                        <a:rPr lang="ru-RU" sz="24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задач</a:t>
                      </a:r>
                      <a:endParaRPr lang="ru-RU" sz="24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Достижение планируемых результатов НЕ менее чем по половине разделов ООП с оценкой «хорошо» или «отлично»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Правильно не менее 65% заданий необходимого (базового) уровня и не менее 50% от максимального балла за выполнение заданий повышенного уровня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8" marR="51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1150" y="303213"/>
            <a:ext cx="3168650" cy="792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Внутренняя оценка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900" y="1323975"/>
            <a:ext cx="3168650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Оценка учителя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789040"/>
            <a:ext cx="212372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/>
              <a:t>Диагностика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стартовая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текущая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итоговая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2708920"/>
            <a:ext cx="1800225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  <a:r>
              <a:rPr lang="ru-RU" dirty="0" smtClean="0"/>
              <a:t>амооценка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2636912"/>
            <a:ext cx="230708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Динамика: индивидуальный </a:t>
            </a:r>
            <a:r>
              <a:rPr lang="ru-RU" dirty="0" smtClean="0"/>
              <a:t>прогресс учащихся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2708921"/>
            <a:ext cx="1783656" cy="8640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</a:t>
            </a:r>
            <a:r>
              <a:rPr lang="ru-RU" dirty="0" err="1" smtClean="0"/>
              <a:t>заимооценка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5750" y="1289050"/>
            <a:ext cx="3168650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Оценка ученика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2636912"/>
            <a:ext cx="2088232" cy="933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Состояние учебного процесса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5085184"/>
            <a:ext cx="216024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/>
              <a:t>Срез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промежуточный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итоговый</a:t>
            </a:r>
            <a:endParaRPr lang="ru-RU" dirty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>
            <a:off x="3419872" y="1095374"/>
            <a:ext cx="1872208" cy="821457"/>
          </a:xfrm>
          <a:prstGeom prst="leftRigh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Тройная стрелка влево/вправо/вверх 26"/>
          <p:cNvSpPr/>
          <p:nvPr/>
        </p:nvSpPr>
        <p:spPr>
          <a:xfrm>
            <a:off x="1691680" y="2132856"/>
            <a:ext cx="1584176" cy="520774"/>
          </a:xfrm>
          <a:prstGeom prst="leftRigh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Тройная стрелка влево/вправо/вверх 27"/>
          <p:cNvSpPr/>
          <p:nvPr/>
        </p:nvSpPr>
        <p:spPr>
          <a:xfrm>
            <a:off x="6156176" y="2132856"/>
            <a:ext cx="1584176" cy="576064"/>
          </a:xfrm>
          <a:prstGeom prst="leftRigh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03848" y="3861048"/>
            <a:ext cx="5688632" cy="2996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Функции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1. Обеспечивать обратную связь, информируя  об эффективности учеников и учителей.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Обеспечивать положительную мотивацию учения, стимулировать обучение учащихся.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818072" cy="18585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представление системы оценивания результатов достижений учащихся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соответствии с требованиями стандарта.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284984"/>
            <a:ext cx="770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Продемонстрировать систему оценивания начальной школы.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Представить варианты  фиксирования результатов обучения в соответствии с требованиями нового стандарта (из опыта работы).</a:t>
            </a:r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Динамика: индивидуальный прогресс учащегося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512216"/>
            <a:ext cx="7452320" cy="5120301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Динамика: индивидуальный прогресс учащегося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772816"/>
            <a:ext cx="7056784" cy="480053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Самооценка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64232" y="2085949"/>
            <a:ext cx="454539" cy="358899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64233" y="2657450"/>
            <a:ext cx="425772" cy="363463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46523" y="1953027"/>
            <a:ext cx="78479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- работа понравилась, хочу выполнить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еще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17960" y="2595964"/>
            <a:ext cx="4757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- работа понравилась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03648" y="1340768"/>
            <a:ext cx="7524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- работа не понравилась, потому что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… 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164232" y="1436737"/>
            <a:ext cx="454539" cy="358899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85812" y="4365104"/>
            <a:ext cx="835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  - ученик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не допустил ни одной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ошибки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71600" y="4941168"/>
            <a:ext cx="69294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      -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допущены 1- 2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ошибки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71600" y="3717032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      -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надо постараться и успех обязательно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придет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187624" y="4437112"/>
            <a:ext cx="454539" cy="358899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187625" y="5008613"/>
            <a:ext cx="425772" cy="363463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187624" y="3787900"/>
            <a:ext cx="454539" cy="358899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Picture 2" descr="http://www.bookin.org.ru/book/660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17840"/>
            <a:ext cx="102003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Самооценка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Picture 4" descr="notitle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340768"/>
            <a:ext cx="344448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notitle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4149080"/>
            <a:ext cx="3024336" cy="22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716016" y="4869160"/>
            <a:ext cx="4427984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Применение </a:t>
            </a:r>
            <a:r>
              <a:rPr lang="ru-RU" sz="1800" dirty="0"/>
              <a:t>методики </a:t>
            </a:r>
            <a:r>
              <a:rPr lang="ru-RU" sz="1800" dirty="0" err="1"/>
              <a:t>безотметочного</a:t>
            </a:r>
            <a:r>
              <a:rPr lang="ru-RU" sz="1800" dirty="0"/>
              <a:t> обучения </a:t>
            </a:r>
            <a:r>
              <a:rPr lang="ru-RU" sz="1800" dirty="0" smtClean="0"/>
              <a:t>(</a:t>
            </a:r>
            <a:r>
              <a:rPr lang="ru-RU" sz="1800" dirty="0" err="1" smtClean="0"/>
              <a:t>Г.А.Цукерман</a:t>
            </a:r>
            <a:r>
              <a:rPr lang="ru-RU" sz="1800" dirty="0" smtClean="0"/>
              <a:t>).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2132856"/>
            <a:ext cx="29389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Рисунок 9" descr="ima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1412776"/>
            <a:ext cx="1730710" cy="2143082"/>
          </a:xfrm>
          <a:prstGeom prst="rect">
            <a:avLst/>
          </a:prstGeom>
          <a:noFill/>
        </p:spPr>
      </p:pic>
      <p:sp>
        <p:nvSpPr>
          <p:cNvPr id="3081" name="Пятно 1 26"/>
          <p:cNvSpPr>
            <a:spLocks noChangeArrowheads="1"/>
          </p:cNvSpPr>
          <p:nvPr/>
        </p:nvSpPr>
        <p:spPr bwMode="auto">
          <a:xfrm rot="2881635">
            <a:off x="6800824" y="1985122"/>
            <a:ext cx="465754" cy="198289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Пятно 1 19"/>
          <p:cNvSpPr>
            <a:spLocks noChangeArrowheads="1"/>
          </p:cNvSpPr>
          <p:nvPr/>
        </p:nvSpPr>
        <p:spPr bwMode="auto">
          <a:xfrm>
            <a:off x="7164288" y="3356992"/>
            <a:ext cx="720080" cy="230634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Пятно 1 22"/>
          <p:cNvSpPr>
            <a:spLocks noChangeArrowheads="1"/>
          </p:cNvSpPr>
          <p:nvPr/>
        </p:nvSpPr>
        <p:spPr bwMode="auto">
          <a:xfrm>
            <a:off x="6444208" y="3429000"/>
            <a:ext cx="720080" cy="230634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Пятно 1 20"/>
          <p:cNvSpPr>
            <a:spLocks noChangeArrowheads="1"/>
          </p:cNvSpPr>
          <p:nvPr/>
        </p:nvSpPr>
        <p:spPr bwMode="auto">
          <a:xfrm>
            <a:off x="6156176" y="3140968"/>
            <a:ext cx="770384" cy="255786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Пятно 1 21"/>
          <p:cNvSpPr>
            <a:spLocks noChangeArrowheads="1"/>
          </p:cNvSpPr>
          <p:nvPr/>
        </p:nvSpPr>
        <p:spPr bwMode="auto">
          <a:xfrm>
            <a:off x="7884368" y="3140968"/>
            <a:ext cx="568052" cy="255786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Пятно 1 23"/>
          <p:cNvSpPr>
            <a:spLocks noChangeArrowheads="1"/>
          </p:cNvSpPr>
          <p:nvPr/>
        </p:nvSpPr>
        <p:spPr bwMode="auto">
          <a:xfrm>
            <a:off x="8100392" y="3356992"/>
            <a:ext cx="792088" cy="302642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Пятно 1 27"/>
          <p:cNvSpPr>
            <a:spLocks noChangeArrowheads="1"/>
          </p:cNvSpPr>
          <p:nvPr/>
        </p:nvSpPr>
        <p:spPr bwMode="auto">
          <a:xfrm rot="1724059">
            <a:off x="7053885" y="2247124"/>
            <a:ext cx="547085" cy="279966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Пятно 1 24"/>
          <p:cNvSpPr>
            <a:spLocks noChangeArrowheads="1"/>
          </p:cNvSpPr>
          <p:nvPr/>
        </p:nvSpPr>
        <p:spPr bwMode="auto">
          <a:xfrm rot="-2798665">
            <a:off x="7281859" y="2480699"/>
            <a:ext cx="650128" cy="207545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Пятно 1 25"/>
          <p:cNvSpPr>
            <a:spLocks noChangeArrowheads="1"/>
          </p:cNvSpPr>
          <p:nvPr/>
        </p:nvSpPr>
        <p:spPr bwMode="auto">
          <a:xfrm rot="3566158">
            <a:off x="7207725" y="1818115"/>
            <a:ext cx="450107" cy="311199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Пятно 1 28"/>
          <p:cNvSpPr>
            <a:spLocks noChangeArrowheads="1"/>
          </p:cNvSpPr>
          <p:nvPr/>
        </p:nvSpPr>
        <p:spPr bwMode="auto">
          <a:xfrm rot="3000630">
            <a:off x="6583990" y="2386166"/>
            <a:ext cx="608969" cy="290928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Самооценка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24744"/>
            <a:ext cx="7730271" cy="54006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Самооценка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099" name="Picture 3" descr="C:\Users\Владелец\Desktop\ОМО 28.10.13-Лелюк Система  оценки 28.10\Черновое\Scan-131027-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268760"/>
            <a:ext cx="3528392" cy="4753201"/>
          </a:xfrm>
          <a:prstGeom prst="rect">
            <a:avLst/>
          </a:prstGeom>
          <a:noFill/>
        </p:spPr>
      </p:pic>
      <p:pic>
        <p:nvPicPr>
          <p:cNvPr id="5122" name="Picture 2" descr="C:\Users\Владелец\Desktop\ОМО 28.10.13-Лелюк Система  оценки 28.10\Черновое\Scan-131027-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268760"/>
            <a:ext cx="376634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7. Использование наряду со </a:t>
            </a:r>
            <a:r>
              <a:rPr lang="ru-RU" sz="3000" i="1" dirty="0" smtClean="0"/>
              <a:t>стандартизированными письменными или устными работами </a:t>
            </a:r>
            <a:r>
              <a:rPr lang="ru-RU" sz="3000" dirty="0" smtClean="0"/>
              <a:t>таких методов оценки, как </a:t>
            </a:r>
            <a:r>
              <a:rPr lang="ru-RU" sz="3000" i="1" dirty="0" smtClean="0"/>
              <a:t>проекты, практические работы, творческие работы, самоанализ и самооценка, наблюдения </a:t>
            </a:r>
            <a:r>
              <a:rPr lang="ru-RU" sz="3000" dirty="0" smtClean="0"/>
              <a:t>и др.</a:t>
            </a:r>
          </a:p>
          <a:p>
            <a:pPr>
              <a:buNone/>
            </a:pPr>
            <a:r>
              <a:rPr lang="ru-RU" sz="3000" i="1" dirty="0" smtClean="0"/>
              <a:t>8. Уровневый подход </a:t>
            </a:r>
            <a:r>
              <a:rPr lang="ru-RU" sz="3000" dirty="0" smtClean="0"/>
              <a:t>к разработке планируемых результатов, инструментария и представлению данных.</a:t>
            </a:r>
          </a:p>
          <a:p>
            <a:pPr>
              <a:buNone/>
            </a:pPr>
            <a:r>
              <a:rPr lang="ru-RU" sz="3000" dirty="0" smtClean="0"/>
              <a:t>9. Использование </a:t>
            </a:r>
            <a:r>
              <a:rPr lang="ru-RU" sz="3000" i="1" dirty="0" smtClean="0"/>
              <a:t>накопительной системы оценивания (</a:t>
            </a:r>
            <a:r>
              <a:rPr lang="ru-RU" sz="3000" i="1" dirty="0" err="1" smtClean="0"/>
              <a:t>портфолио</a:t>
            </a:r>
            <a:r>
              <a:rPr lang="ru-RU" sz="3000" i="1" dirty="0" smtClean="0"/>
              <a:t>)</a:t>
            </a:r>
            <a:r>
              <a:rPr lang="ru-RU" sz="3000" dirty="0" smtClean="0"/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Проекты: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предметные и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надпредметные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65543" name="Picture 7" descr="G:\Портфолио 2е\к омо\Фотографии 1е\IMG_1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345991" y="1862921"/>
            <a:ext cx="2805505" cy="2625296"/>
          </a:xfrm>
          <a:prstGeom prst="rect">
            <a:avLst/>
          </a:prstGeom>
          <a:noFill/>
        </p:spPr>
      </p:pic>
      <p:pic>
        <p:nvPicPr>
          <p:cNvPr id="65544" name="Picture 8" descr="G:\Портфолио 2е\к омо\Фотографии 1е\IMG_15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700808"/>
            <a:ext cx="3168352" cy="2376264"/>
          </a:xfrm>
          <a:prstGeom prst="rect">
            <a:avLst/>
          </a:prstGeom>
          <a:noFill/>
        </p:spPr>
      </p:pic>
      <p:pic>
        <p:nvPicPr>
          <p:cNvPr id="65548" name="Picture 12" descr="G:\Портфолио 2е\к омо\Фотографии 1е\Делаем вместе\IMG_18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221088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Пример листа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«Самооценка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надпредметного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проекта»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19591" name="Group 135"/>
          <p:cNvGraphicFramePr>
            <a:graphicFrameLocks noGrp="1"/>
          </p:cNvGraphicFramePr>
          <p:nvPr>
            <p:ph type="tbl" idx="1"/>
          </p:nvPr>
        </p:nvGraphicFramePr>
        <p:xfrm>
          <a:off x="1043608" y="1772816"/>
          <a:ext cx="8100392" cy="4555491"/>
        </p:xfrm>
        <a:graphic>
          <a:graphicData uri="http://schemas.openxmlformats.org/drawingml/2006/table">
            <a:tbl>
              <a:tblPr/>
              <a:tblGrid>
                <a:gridCol w="1257414"/>
                <a:gridCol w="1187926"/>
                <a:gridCol w="1222670"/>
                <a:gridCol w="1070455"/>
                <a:gridCol w="1374883"/>
                <a:gridCol w="1987044"/>
              </a:tblGrid>
              <a:tr h="164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Максимальный уровень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Превосходно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Необыкновенный результат, его будет сложно повторить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Программный уровень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Отлич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но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Очень доволен, так как результат отличается от обычного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6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Необходимый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Хорошо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Доволен, похоже на то, что делаю обычно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Нормально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Цель достигнута, но в следующий раз многое сделаю иначе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Творческие работы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96752"/>
            <a:ext cx="4320480" cy="27003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4077072"/>
            <a:ext cx="232272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00262" y="1412776"/>
            <a:ext cx="3194018" cy="460851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50" name="Picture 6" descr="E:\Портфолио 2е\к омо\Фотографии 1е\2 День знаний\IMG_48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1" y="2276873"/>
            <a:ext cx="1368153" cy="912102"/>
          </a:xfrm>
          <a:prstGeom prst="rect">
            <a:avLst/>
          </a:prstGeom>
          <a:noFill/>
        </p:spPr>
      </p:pic>
      <p:pic>
        <p:nvPicPr>
          <p:cNvPr id="6151" name="Picture 7" descr="E:\Портфолио 2е\к омо\Фотографии 1е\6 Арбузник\DSC_03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328" y="2276872"/>
            <a:ext cx="1335202" cy="890135"/>
          </a:xfrm>
          <a:prstGeom prst="rect">
            <a:avLst/>
          </a:prstGeom>
          <a:noFill/>
        </p:spPr>
      </p:pic>
      <p:pic>
        <p:nvPicPr>
          <p:cNvPr id="6152" name="Picture 8" descr="E:\Портфолио 2е\к омо\Фотографии 1е\До свидания, азбука\IMG_17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3284984"/>
            <a:ext cx="2952328" cy="1080120"/>
          </a:xfrm>
          <a:prstGeom prst="rect">
            <a:avLst/>
          </a:prstGeom>
          <a:noFill/>
        </p:spPr>
      </p:pic>
      <p:pic>
        <p:nvPicPr>
          <p:cNvPr id="6153" name="Picture 9" descr="E:\Портфолио 2е\к омо\Фотографии 1е\Новый год 2012-2013\IMG_14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0152" y="4509120"/>
            <a:ext cx="1167711" cy="875783"/>
          </a:xfrm>
          <a:prstGeom prst="rect">
            <a:avLst/>
          </a:prstGeom>
          <a:noFill/>
        </p:spPr>
      </p:pic>
      <p:pic>
        <p:nvPicPr>
          <p:cNvPr id="6154" name="Picture 10" descr="E:\Портфолио 2е\к омо\Фотографии 1е\Окончание 1 класса\IMG_194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96336" y="4498170"/>
            <a:ext cx="1312568" cy="875045"/>
          </a:xfrm>
          <a:prstGeom prst="rect">
            <a:avLst/>
          </a:prstGeom>
          <a:noFill/>
        </p:spPr>
      </p:pic>
      <p:pic>
        <p:nvPicPr>
          <p:cNvPr id="6155" name="Picture 11" descr="E:\Портфолио 2е\к омо\Фотографии 1е\Школьная линейка\IMG_886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5301208"/>
            <a:ext cx="1872208" cy="66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57188"/>
            <a:ext cx="3888432" cy="6143625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u="sng" dirty="0" smtClean="0"/>
              <a:t>Стандарты первого поколения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Обязательный минимум содержания и требования к уровню подготовки учащихся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Оценка уровня освоения выпускниками обязательного минимума</a:t>
            </a:r>
            <a:r>
              <a:rPr lang="en-US" dirty="0" smtClean="0"/>
              <a:t> </a:t>
            </a:r>
            <a:r>
              <a:rPr lang="ru-RU" dirty="0" smtClean="0"/>
              <a:t>содержания образования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00563" y="1571625"/>
            <a:ext cx="38290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220072" y="260648"/>
            <a:ext cx="3422725" cy="6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800" u="sng" dirty="0">
                <a:latin typeface="+mn-lt"/>
              </a:rPr>
              <a:t>Стандарты второго поколения</a:t>
            </a:r>
            <a:endParaRPr lang="en-US" sz="2800" u="sng" dirty="0">
              <a:latin typeface="+mn-lt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US" sz="2000" dirty="0">
              <a:latin typeface="+mn-lt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 smtClean="0">
                <a:latin typeface="+mn-lt"/>
              </a:rPr>
              <a:t>Требования </a:t>
            </a:r>
            <a:r>
              <a:rPr lang="ru-RU" sz="2800" dirty="0">
                <a:latin typeface="+mn-lt"/>
              </a:rPr>
              <a:t>к результатам освоения </a:t>
            </a:r>
            <a:r>
              <a:rPr lang="ru-RU" sz="2800" dirty="0" smtClean="0"/>
              <a:t>ООП</a:t>
            </a:r>
            <a:endParaRPr lang="en-US" sz="2800" dirty="0">
              <a:latin typeface="+mn-lt"/>
            </a:endParaRPr>
          </a:p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4000" dirty="0" smtClean="0"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800" dirty="0" smtClean="0">
                <a:latin typeface="+mn-lt"/>
              </a:rPr>
              <a:t>Оценка </a:t>
            </a:r>
            <a:r>
              <a:rPr lang="ru-RU" sz="2800" dirty="0">
                <a:latin typeface="+mn-lt"/>
              </a:rPr>
              <a:t>результатов деятельности по реализации и освоению </a:t>
            </a:r>
            <a:r>
              <a:rPr lang="ru-RU" sz="2800" dirty="0" smtClean="0"/>
              <a:t>ООП</a:t>
            </a:r>
            <a:endParaRPr lang="ru-RU" sz="2800" dirty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2400" dirty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ru-RU" sz="24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 dirty="0">
              <a:latin typeface="+mn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487985" y="1552575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647055" y="3427412"/>
            <a:ext cx="6859588" cy="15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559992" y="4072856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376416" y="1552576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376416" y="400084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Творческие работы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6148" name="Picture 4" descr="C:\Users\Владелец\Desktop\1.jpe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331640" y="1484784"/>
            <a:ext cx="3312368" cy="46899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170" name="Picture 2" descr="C:\Users\Владелец\Desktop\2.jpe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 t="-534"/>
          <a:stretch>
            <a:fillRect/>
          </a:stretch>
        </p:blipFill>
        <p:spPr bwMode="auto">
          <a:xfrm>
            <a:off x="5364088" y="1484784"/>
            <a:ext cx="3240363" cy="469545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6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95592" cy="259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«Самооценка творческого дела»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начале этого дела у меня была цель…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Особенно хорошо мне удалось…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3.В следующий раз я постараюсь сделать лучше…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Свой результат могу оценить так (на выбор):</a:t>
            </a:r>
            <a:endParaRPr lang="ru-RU" sz="20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715" name="Group 139"/>
          <p:cNvGraphicFramePr>
            <a:graphicFrameLocks noGrp="1"/>
          </p:cNvGraphicFramePr>
          <p:nvPr>
            <p:ph type="tbl" idx="1"/>
          </p:nvPr>
        </p:nvGraphicFramePr>
        <p:xfrm>
          <a:off x="1143000" y="2895600"/>
          <a:ext cx="8001000" cy="3657600"/>
        </p:xfrm>
        <a:graphic>
          <a:graphicData uri="http://schemas.openxmlformats.org/drawingml/2006/table">
            <a:tbl>
              <a:tblPr/>
              <a:tblGrid>
                <a:gridCol w="1411942"/>
                <a:gridCol w="1287742"/>
                <a:gridCol w="908611"/>
                <a:gridCol w="1124323"/>
                <a:gridCol w="1219106"/>
                <a:gridCol w="2049276"/>
              </a:tblGrid>
              <a:tr h="1155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Максимальный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«Превосходно»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Очень высокий результат, его будет сложно повторить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Программный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«Отлично»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Очень доволен, так как результат отличается от обычного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2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Необходимый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«Хорошо»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Доволен, похоже на то, что делаю обычно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«Нормально»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Цель достигнута, но в следующий раз многое сделаю иначе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03648" y="4581128"/>
          <a:ext cx="7488832" cy="2110359"/>
        </p:xfrm>
        <a:graphic>
          <a:graphicData uri="http://schemas.openxmlformats.org/drawingml/2006/table">
            <a:tbl>
              <a:tblPr/>
              <a:tblGrid>
                <a:gridCol w="1446866"/>
                <a:gridCol w="1072076"/>
                <a:gridCol w="1274286"/>
                <a:gridCol w="1483470"/>
                <a:gridCol w="2212134"/>
              </a:tblGrid>
              <a:tr h="47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«Превосходно»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Очень высокий результат, его будет сложно повторить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«Отлично»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Очень доволен, так как результат отличается от обычного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latin typeface="Calibri"/>
                          <a:ea typeface="Calibri"/>
                          <a:cs typeface="Times New Roman"/>
                        </a:rPr>
                        <a:t>«Хорошо»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Доволен, похоже на то, что делаю обычно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latin typeface="Calibri"/>
                          <a:ea typeface="Calibri"/>
                          <a:cs typeface="Times New Roman"/>
                        </a:rPr>
                        <a:t>«Нормально»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Цель достигнута, но в следующий раз многое сделаю иначе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2098" name="Picture 2" descr="\\Dasha-hp\дашуня\Desktop\DCIM\111___12\IMG_1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804321" y="948207"/>
            <a:ext cx="403941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Наблюдения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8194" name="Picture 2" descr="C:\Users\Владелец\Desktop\ОМО 28.10.13-Лелюк Система  оценки 28.10\Черновое\Scan-131027-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80728"/>
            <a:ext cx="3896078" cy="5160640"/>
          </a:xfrm>
          <a:prstGeom prst="rect">
            <a:avLst/>
          </a:prstGeom>
          <a:noFill/>
        </p:spPr>
      </p:pic>
      <p:pic>
        <p:nvPicPr>
          <p:cNvPr id="8197" name="Picture 5" descr="C:\Users\Владелец\Desktop\ОМО 28.10.13-Лелюк Система  оценки 28.10\Черновое\Scan-131027-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924944"/>
            <a:ext cx="417646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Наблюдения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052736"/>
            <a:ext cx="3595900" cy="489654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052736"/>
            <a:ext cx="3902369" cy="489654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 результатов наблюдения:</a:t>
            </a:r>
          </a:p>
        </p:txBody>
      </p:sp>
      <p:graphicFrame>
        <p:nvGraphicFramePr>
          <p:cNvPr id="17572" name="Group 164"/>
          <p:cNvGraphicFramePr>
            <a:graphicFrameLocks noGrp="1"/>
          </p:cNvGraphicFramePr>
          <p:nvPr>
            <p:ph type="tbl" idx="1"/>
          </p:nvPr>
        </p:nvGraphicFramePr>
        <p:xfrm>
          <a:off x="1043607" y="1066800"/>
          <a:ext cx="7856985" cy="5738584"/>
        </p:xfrm>
        <a:graphic>
          <a:graphicData uri="http://schemas.openxmlformats.org/drawingml/2006/table">
            <a:tbl>
              <a:tblPr/>
              <a:tblGrid>
                <a:gridCol w="1506885"/>
                <a:gridCol w="1301428"/>
                <a:gridCol w="958097"/>
                <a:gridCol w="1202143"/>
                <a:gridCol w="1296144"/>
                <a:gridCol w="1592288"/>
              </a:tblGrid>
              <a:tr h="1554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Максимальный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«Настоящий лидер»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Может разрешить острый конфликт, успокоить и привлечь всех к работе, привести группу к результату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5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Программный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«Отличный участник»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Длительно и устойчиво активен в процессе решения и представления результатов, постоянно корректен, считается с чужим мнением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8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Необходимый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«Хороший участник»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Активен, логичен, вежлив в процессе решения (но не всегда при представлении результата); слушает других, но может не посчитаться с их мнением, может вспылить, обидеться, отказаться от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«Мне еще многому надо научиться»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 очень активен, реагирует только на знакомый материал.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Высказывается сам, но не слышит других, нарушает нормы вежливости, пытается навязать свое мнение остальным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«Я в начале пути»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Почти не высказывается, соглашается с любым мнением или никак не реагирует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7. Использование наряду со </a:t>
            </a:r>
            <a:r>
              <a:rPr lang="ru-RU" sz="3000" i="1" dirty="0" smtClean="0"/>
              <a:t>стандартизированными письменными или устными работами </a:t>
            </a:r>
            <a:r>
              <a:rPr lang="ru-RU" sz="3000" dirty="0" smtClean="0"/>
              <a:t>таких методов оценки, как </a:t>
            </a:r>
            <a:r>
              <a:rPr lang="ru-RU" sz="3000" i="1" dirty="0" smtClean="0"/>
              <a:t>проекты, практические работы, творческие работы, самоанализ и самооценка, наблюдения </a:t>
            </a:r>
            <a:r>
              <a:rPr lang="ru-RU" sz="3000" dirty="0" smtClean="0"/>
              <a:t>и др.</a:t>
            </a:r>
          </a:p>
          <a:p>
            <a:pPr>
              <a:buNone/>
            </a:pPr>
            <a:r>
              <a:rPr lang="ru-RU" sz="3000" i="1" dirty="0" smtClean="0"/>
              <a:t>8. Уровневый подход </a:t>
            </a:r>
            <a:r>
              <a:rPr lang="ru-RU" sz="3000" dirty="0" smtClean="0"/>
              <a:t>к разработке планируемых результатов, инструментария и представлению данных.</a:t>
            </a:r>
          </a:p>
          <a:p>
            <a:pPr>
              <a:buNone/>
            </a:pPr>
            <a:r>
              <a:rPr lang="ru-RU" sz="3000" dirty="0" smtClean="0"/>
              <a:t>9. Использование </a:t>
            </a:r>
            <a:r>
              <a:rPr lang="ru-RU" sz="3000" i="1" dirty="0" smtClean="0"/>
              <a:t>накопительной системы оценивания (</a:t>
            </a:r>
            <a:r>
              <a:rPr lang="ru-RU" sz="3000" i="1" dirty="0" err="1" smtClean="0"/>
              <a:t>портфолио</a:t>
            </a:r>
            <a:r>
              <a:rPr lang="ru-RU" sz="3000" i="1" dirty="0" smtClean="0"/>
              <a:t>)</a:t>
            </a:r>
            <a:r>
              <a:rPr lang="ru-RU" sz="3000" dirty="0" smtClean="0"/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259632" y="3645024"/>
            <a:ext cx="7632848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1484784"/>
            <a:ext cx="770485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5"/>
            <a:ext cx="8001000" cy="1069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Уровневый подход к оценке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700808"/>
            <a:ext cx="1763688" cy="93610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«Идеальный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образец»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51920" y="4005064"/>
            <a:ext cx="473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+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427984" y="1772816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Ошибки,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недочеты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300192" y="1844824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=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36296" y="1700808"/>
            <a:ext cx="1462608" cy="10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Оценка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ученика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187624" y="3789040"/>
            <a:ext cx="2483768" cy="12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Опорный уровень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 smtClean="0"/>
              <a:t>образовательных</a:t>
            </a:r>
            <a:endParaRPr lang="ru-RU" sz="2000" b="1" dirty="0"/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достижений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707904" y="1772816"/>
            <a:ext cx="432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644008" y="3789040"/>
            <a:ext cx="1728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 smtClean="0"/>
              <a:t>Превышение опорного уровня</a:t>
            </a:r>
            <a:endParaRPr lang="ru-RU" sz="2000" b="1" dirty="0"/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2000" b="1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44208" y="3861048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=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380312" y="3789040"/>
            <a:ext cx="1318592" cy="8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Оценка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/>
              <a:t>ученика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1187624" y="1484784"/>
            <a:ext cx="7543800" cy="15240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00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187624" y="1556792"/>
            <a:ext cx="7632848" cy="144016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246" grpId="0"/>
      <p:bldP spid="10250" grpId="0"/>
      <p:bldP spid="10252" grpId="0"/>
      <p:bldP spid="10253" grpId="0"/>
      <p:bldP spid="10254" grpId="0"/>
      <p:bldP spid="10255" grpId="0" animBg="1"/>
      <p:bldP spid="1025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Результаты ученика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предметные достижения ученика (УМК «Школа 2100»)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685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Критерии трех уровней успешности.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2060847"/>
          <a:ext cx="7848872" cy="4819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24436"/>
                <a:gridCol w="3924436"/>
              </a:tblGrid>
              <a:tr h="144978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Необходимый</a:t>
                      </a:r>
                      <a:r>
                        <a:rPr lang="ru-RU" b="1" dirty="0" smtClean="0"/>
                        <a:t> уровень </a:t>
                      </a:r>
                      <a:r>
                        <a:rPr lang="ru-RU" dirty="0" smtClean="0"/>
                        <a:t>(базовый)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Решение </a:t>
                      </a:r>
                      <a:r>
                        <a:rPr lang="ru-RU" sz="2000" b="1" i="1" dirty="0" smtClean="0"/>
                        <a:t>типовой</a:t>
                      </a:r>
                      <a:r>
                        <a:rPr lang="ru-RU" sz="2000" b="1" dirty="0" smtClean="0"/>
                        <a:t> задачи, когда используются отработанные действия и усвоенные знания </a:t>
                      </a:r>
                      <a:r>
                        <a:rPr lang="ru-RU" sz="2000" b="1" dirty="0" smtClean="0">
                          <a:sym typeface="Symbol"/>
                        </a:rPr>
                        <a:t></a:t>
                      </a:r>
                      <a:r>
                        <a:rPr lang="ru-RU" sz="2000" b="1" dirty="0" smtClean="0"/>
                        <a:t> «хорошо, но не отлично».</a:t>
                      </a:r>
                      <a:endParaRPr lang="ru-RU" sz="2000" b="1" dirty="0"/>
                    </a:p>
                  </a:txBody>
                  <a:tcPr/>
                </a:tc>
              </a:tr>
              <a:tr h="189759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Повышенный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уровень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(программный)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Решение </a:t>
                      </a:r>
                      <a:r>
                        <a:rPr lang="ru-RU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нестандартной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задачи − действие в новой, непривычной ситуации и (или) использование новых знаний по только что изучаемой теме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sym typeface="Symbol"/>
                        </a:rPr>
                        <a:t>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«отлично».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4978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Максимальный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уровень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НЕобязательный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Решение задачи по материалу, не изучавшемуся в классе − «превосходно».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82047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Как оценку по уровням успешности перевести в предметную отметку?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484784"/>
          <a:ext cx="7776864" cy="5362956"/>
        </p:xfrm>
        <a:graphic>
          <a:graphicData uri="http://schemas.openxmlformats.org/drawingml/2006/table">
            <a:tbl>
              <a:tblPr/>
              <a:tblGrid>
                <a:gridCol w="3316461"/>
                <a:gridCol w="3524299"/>
                <a:gridCol w="936104"/>
              </a:tblGrid>
              <a:tr h="127814">
                <a:tc>
                  <a:txBody>
                    <a:bodyPr/>
                    <a:lstStyle/>
                    <a:p>
                      <a:pPr marL="180340" marR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Уровни успешности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5-балльная шкала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marL="180340" marR="1244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Не достигнут необходимый уровень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180340" marR="1244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Не решена типовая, много раз отработанная задача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«2» (или 0) 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ниже нормы,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неудовлетворительно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0-49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28">
                <a:tc rowSpan="2">
                  <a:txBody>
                    <a:bodyPr/>
                    <a:lstStyle/>
                    <a:p>
                      <a:pPr marL="180340" marR="1244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Необходимый (базовый) уровень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180340" marR="124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Решение типовой задачи, подобной тем, что решали уже много раз, где требовались отработанные умения и уже усвоенные знания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«3»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норма, зачёт, удовлетворительно.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Частично успешное решение (с незначительной, не влияющей на результат ошибкой или с посторонней помощью в какой-то момент решения)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50-79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«4»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хорошо.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Полностью успешное решение (без ошибок и полностью самостоятельно)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80-99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Основные направления и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цели оценочной деятельности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492896"/>
            <a:ext cx="3168352" cy="25202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/>
              <a:t>   </a:t>
            </a:r>
            <a:r>
              <a:rPr lang="ru-RU" sz="2800" dirty="0" smtClean="0"/>
              <a:t>Оценка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/>
              <a:t>   образовательных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/>
              <a:t>   достижений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/>
              <a:t>   ребенка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211960" y="2492896"/>
            <a:ext cx="18463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dirty="0"/>
              <a:t>Оценка</a:t>
            </a: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dirty="0"/>
              <a:t>педагога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400800" y="25146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dirty="0"/>
              <a:t>Оценка</a:t>
            </a:r>
          </a:p>
          <a:p>
            <a:pPr marL="342900" indent="-342900" algn="ctr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dirty="0"/>
              <a:t>ОУ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1828800" y="1524000"/>
            <a:ext cx="838200" cy="5334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648200" y="1524000"/>
            <a:ext cx="0" cy="9144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7086600" y="1524000"/>
            <a:ext cx="762000" cy="8382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347864" y="2492896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6084168" y="2492896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92162" name="Picture 2" descr="http://www.tgk13.ru/img/1302496607-65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4437112"/>
            <a:ext cx="2536645" cy="1800200"/>
          </a:xfrm>
          <a:prstGeom prst="rect">
            <a:avLst/>
          </a:prstGeom>
          <a:noFill/>
        </p:spPr>
      </p:pic>
      <p:pic>
        <p:nvPicPr>
          <p:cNvPr id="92164" name="Picture 4" descr="http://www.badaclub.ru/upload/video/thumbs/medium/rutube_f66eb67f6f8fdc690f70ddcbdb79d621-1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4437112"/>
            <a:ext cx="1800200" cy="1800200"/>
          </a:xfrm>
          <a:prstGeom prst="rect">
            <a:avLst/>
          </a:prstGeom>
          <a:noFill/>
        </p:spPr>
      </p:pic>
      <p:pic>
        <p:nvPicPr>
          <p:cNvPr id="92166" name="Picture 6" descr="http://im5-tub-ru.yandex.net/i?id=568783991-37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4221088"/>
            <a:ext cx="2004814" cy="2004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484784"/>
          <a:ext cx="7776864" cy="3470148"/>
        </p:xfrm>
        <a:graphic>
          <a:graphicData uri="http://schemas.openxmlformats.org/drawingml/2006/table">
            <a:tbl>
              <a:tblPr/>
              <a:tblGrid>
                <a:gridCol w="3316461"/>
                <a:gridCol w="3524299"/>
                <a:gridCol w="936104"/>
              </a:tblGrid>
              <a:tr h="127814">
                <a:tc>
                  <a:txBody>
                    <a:bodyPr/>
                    <a:lstStyle/>
                    <a:p>
                      <a:pPr marL="180340" marR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Уровни успешности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5-балльная шкала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rowSpan="2">
                  <a:txBody>
                    <a:bodyPr/>
                    <a:lstStyle/>
                    <a:p>
                      <a:pPr marL="180340" marR="124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Повышенный (программный) уровень </a:t>
                      </a:r>
                    </a:p>
                    <a:p>
                      <a:pPr marL="180340" marR="124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Решение нестандартной задачи, где потребовалось либо применить новые знаний по изучаемой в данный момент теме,  либо уже усвоенные знания и умения, но в новой, непривычной ситуации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«4+»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близко к отлично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Частично успешное решение (с незначительной ошибкой или с посторонней помощью в какой-то момент решения)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80-99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«5»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отлично.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Полностью успешное решение (без ошибок и полностью самостоятельно)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820472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Как оценку по уровням успешности перевести в предметную отметку?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484784"/>
          <a:ext cx="7776864" cy="3785616"/>
        </p:xfrm>
        <a:graphic>
          <a:graphicData uri="http://schemas.openxmlformats.org/drawingml/2006/table">
            <a:tbl>
              <a:tblPr/>
              <a:tblGrid>
                <a:gridCol w="3168352"/>
                <a:gridCol w="3312368"/>
                <a:gridCol w="1296144"/>
              </a:tblGrid>
              <a:tr h="127814">
                <a:tc>
                  <a:txBody>
                    <a:bodyPr/>
                    <a:lstStyle/>
                    <a:p>
                      <a:pPr marL="180340" marR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Уровни успешности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5-балльная шкала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rowSpan="2">
                  <a:txBody>
                    <a:bodyPr/>
                    <a:lstStyle/>
                    <a:p>
                      <a:pPr marL="180340" marR="124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Максимальный (</a:t>
                      </a:r>
                      <a:r>
                        <a:rPr lang="ru-RU" sz="1800" b="0" dirty="0">
                          <a:latin typeface="+mn-lt"/>
                          <a:ea typeface="Times New Roman"/>
                        </a:rPr>
                        <a:t>необязательный) 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уровень </a:t>
                      </a:r>
                    </a:p>
                    <a:p>
                      <a:pPr marL="180340" marR="124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Решение задачи по материалу, не изучавшемуся в классе, где потребовались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marR="124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либо самостоятельно добытые новые знания, либо новые, самостоятельно усвоенные умения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«5+»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Частично успешное решение (с незначительной ошибкой или с посторонней помощью в какой-то момент решения)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Отдельная шкала: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50-69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 и 5»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превосходно.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8425" marR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Полностью успешное решение (без ошибок и полностью самостоятельно)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Отдельная шкала: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70-100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82047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Как оценку по уровням успешности перевести в предметную отметку?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УМК «Планета знаний»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2290" name="Picture 2" descr="C:\Users\Владелец\Desktop\ОМО 28.10.13-Лелюк Система  оценки 28.10\Черновое\Scan-131027-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24744"/>
            <a:ext cx="3888432" cy="50600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291" name="Picture 3" descr="C:\Users\Владелец\Desktop\ОМО 28.10.13-Лелюк Система  оценки 28.10\Черновое\Scan-131027-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2517" y="1124744"/>
            <a:ext cx="3911219" cy="50405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УМК «Планета знаний»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266" name="Picture 2" descr="C:\Users\Владелец\Desktop\ОМО 28.10.13-Лелюк Система  оценки 28.10\Черновое\скан\предм результа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052736"/>
            <a:ext cx="3731787" cy="51845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267" name="Picture 3" descr="C:\Users\Владелец\Desktop\ОМО 28.10.13-Лелюк Система  оценки 28.10\Черновое\скан\метапредметные результат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7" y="1052736"/>
            <a:ext cx="3884671" cy="51845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17472" cy="38744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Из опыта работы параллели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3-х классов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«Уровневый подход к системе оценивания»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8640"/>
            <a:ext cx="538927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013176"/>
            <a:ext cx="5400600" cy="163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1687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Результаты ученика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метапредметные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и личностные достижения)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87624" y="1628800"/>
            <a:ext cx="3505200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dirty="0" smtClean="0"/>
              <a:t>Главные средства контроля</a:t>
            </a:r>
            <a:endParaRPr lang="ru-RU" sz="2800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004048" y="1628800"/>
            <a:ext cx="3888432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dirty="0" smtClean="0"/>
              <a:t>Дополнительные средства контроля </a:t>
            </a:r>
            <a:endParaRPr lang="ru-RU" sz="2800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15616" y="2492896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Задания по отдельным УУД.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Комплексные задания, требующие одновременного применения различных УУД.</a:t>
            </a: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2400" b="1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dirty="0"/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860032" y="2564904"/>
            <a:ext cx="428396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Педагогическое наблюдение отдельных, прежде всего коммуникативных УУД.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Экспертная оценка по результатам многолетних наблюдений за деятельностью ученика (учитель, педагог-воспитатель).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Самооценка ученика и  оценка педагогом отдельных материалов «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». </a:t>
            </a: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2400" b="1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900" dirty="0"/>
              <a:t> 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3203848" y="1124744"/>
            <a:ext cx="469032" cy="43204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329064" y="1124744"/>
            <a:ext cx="395064" cy="43204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7. Использование наряду со </a:t>
            </a:r>
            <a:r>
              <a:rPr lang="ru-RU" sz="3000" i="1" dirty="0" smtClean="0"/>
              <a:t>стандартизированными письменными или устными работами </a:t>
            </a:r>
            <a:r>
              <a:rPr lang="ru-RU" sz="3000" dirty="0" smtClean="0"/>
              <a:t>таких методов оценки, как </a:t>
            </a:r>
            <a:r>
              <a:rPr lang="ru-RU" sz="3000" i="1" dirty="0" smtClean="0"/>
              <a:t>проекты, практические работы, творческие работы, самоанализ и самооценка, наблюдения </a:t>
            </a:r>
            <a:r>
              <a:rPr lang="ru-RU" sz="3000" dirty="0" smtClean="0"/>
              <a:t>и др.</a:t>
            </a:r>
          </a:p>
          <a:p>
            <a:pPr>
              <a:buNone/>
            </a:pPr>
            <a:r>
              <a:rPr lang="ru-RU" sz="3000" i="1" dirty="0" smtClean="0"/>
              <a:t>8. Уровневый подход </a:t>
            </a:r>
            <a:r>
              <a:rPr lang="ru-RU" sz="3000" dirty="0" smtClean="0"/>
              <a:t>к разработке планируемых результатов, инструментария и представлению данных.</a:t>
            </a:r>
          </a:p>
          <a:p>
            <a:pPr>
              <a:buNone/>
            </a:pPr>
            <a:r>
              <a:rPr lang="ru-RU" sz="3000" dirty="0" smtClean="0"/>
              <a:t>9. Использование </a:t>
            </a:r>
            <a:r>
              <a:rPr lang="ru-RU" sz="3000" i="1" dirty="0" smtClean="0"/>
              <a:t>накопительной системы оценивания (</a:t>
            </a:r>
            <a:r>
              <a:rPr lang="ru-RU" sz="3000" i="1" dirty="0" err="1" smtClean="0"/>
              <a:t>портфолио</a:t>
            </a:r>
            <a:r>
              <a:rPr lang="ru-RU" sz="3000" i="1" dirty="0" smtClean="0"/>
              <a:t>)</a:t>
            </a:r>
            <a:r>
              <a:rPr lang="ru-RU" sz="3000" dirty="0" smtClean="0"/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«Портфолио»?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собрание работ и результатов, которые показывают усилия, прогресс и достижения ученика, а также самоанализ учеником своих  достижений.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включёно как обязательный компонент определения итоговой оценки в Примерную основную образовательную программу, дополняющую Федеральный государственный образовательный стандарт. </a:t>
            </a:r>
          </a:p>
          <a:p>
            <a:pPr eaLnBrk="1" hangingPunct="1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img1.liveinternet.ru/images/attach/c/6/91/345/9134560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45224"/>
            <a:ext cx="1001287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нужно «Портфолио»?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47800"/>
            <a:ext cx="8028384" cy="3997424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Позволяет решить целый ряд задач: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сохранять результаты ВСЕХ достижений ученика;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сохранять информацию о процессе решения задач учеником, о динамике его достижений и ошибок;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у ученика умение учиться;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подтверждать эффективность труда учителя при его аттестации.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виде может существовать «Портфолио»?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/>
          <a:lstStyle/>
          <a:p>
            <a:pPr algn="ctr"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 видом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должна быть папка с файлами, хранящая материалы на бумаге и на электронных носителях (диски,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флешки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Основные результаты НОО: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i="1" dirty="0" smtClean="0"/>
              <a:t>универсальных и предметных способов действий</a:t>
            </a:r>
            <a:r>
              <a:rPr lang="ru-RU" sz="2800" dirty="0" smtClean="0"/>
              <a:t>, а также </a:t>
            </a:r>
            <a:r>
              <a:rPr lang="ru-RU" sz="2800" i="1" dirty="0" smtClean="0"/>
              <a:t>опорной системы знаний</a:t>
            </a:r>
            <a:r>
              <a:rPr lang="ru-RU" sz="2800" dirty="0" smtClean="0"/>
              <a:t>;</a:t>
            </a:r>
          </a:p>
          <a:p>
            <a:endParaRPr lang="ru-RU" sz="2800" dirty="0" smtClean="0"/>
          </a:p>
          <a:p>
            <a:r>
              <a:rPr lang="ru-RU" sz="2800" dirty="0" smtClean="0"/>
              <a:t>воспитание основ </a:t>
            </a:r>
            <a:r>
              <a:rPr lang="ru-RU" sz="2800" i="1" dirty="0" smtClean="0"/>
              <a:t>умения учиться — </a:t>
            </a:r>
            <a:r>
              <a:rPr lang="ru-RU" sz="2800" dirty="0" smtClean="0"/>
              <a:t>способности к самоорганизации;</a:t>
            </a:r>
          </a:p>
          <a:p>
            <a:endParaRPr lang="ru-RU" sz="2800" dirty="0" smtClean="0"/>
          </a:p>
          <a:p>
            <a:r>
              <a:rPr lang="ru-RU" sz="2800" i="1" dirty="0" smtClean="0"/>
              <a:t>индивидуальный прогресс </a:t>
            </a:r>
            <a:r>
              <a:rPr lang="ru-RU" sz="2800" dirty="0" smtClean="0"/>
              <a:t>в основных сферах развития личности.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включено в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Выборки детских работ.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Систематизированные материалы наблюдений.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Материалы, характеризующие достижения учащихся 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Примерный состав выборки детских работ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41450" y="1016000"/>
            <a:ext cx="2484438" cy="1044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/>
              <a:t>Русский язык</a:t>
            </a:r>
          </a:p>
          <a:p>
            <a:pPr algn="ctr" eaLnBrk="0" hangingPunct="0">
              <a:defRPr/>
            </a:pPr>
            <a:r>
              <a:rPr lang="ru-RU" b="1" dirty="0"/>
              <a:t>Литературное чтение</a:t>
            </a:r>
          </a:p>
          <a:p>
            <a:pPr algn="ctr" eaLnBrk="0" hangingPunct="0">
              <a:defRPr/>
            </a:pPr>
            <a:r>
              <a:rPr lang="ru-RU" b="1" dirty="0"/>
              <a:t>Иностранный язык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924300" y="1016000"/>
            <a:ext cx="4787900" cy="1044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buFontTx/>
              <a:buChar char="•"/>
              <a:defRPr/>
            </a:pPr>
            <a:r>
              <a:rPr lang="ru-RU" sz="1200" b="1" dirty="0"/>
              <a:t>диктанты, изложения, сочинения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аудиозаписи монологов, диалогов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дневники читателя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иллюстрированные авторские работы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материалы самоанализа и рефлексии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439863" y="2058988"/>
            <a:ext cx="2484437" cy="1082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/>
              <a:t>Математика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924300" y="2060575"/>
            <a:ext cx="4787900" cy="1081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математические диктанты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мини-исследования и мини-проекты,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модели, решения задач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аудиозаписи устных ответов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материалы самоанализа и рефлексии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439863" y="3103563"/>
            <a:ext cx="2484437" cy="9731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/>
              <a:t>Окружающий мир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924300" y="3103563"/>
            <a:ext cx="4787900" cy="1046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buFontTx/>
              <a:buChar char="•"/>
              <a:defRPr/>
            </a:pPr>
            <a:r>
              <a:rPr lang="ru-RU" sz="1200" b="1" dirty="0"/>
              <a:t>дневники наблюдений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мини-исследования и мини-проекты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интервью, творческие работы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аудиозаписи устных ответов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материалы самоанализа и рефлексии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439863" y="4111625"/>
            <a:ext cx="2484437" cy="1046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/>
              <a:t>Музыка</a:t>
            </a:r>
          </a:p>
          <a:p>
            <a:pPr algn="ctr" eaLnBrk="0" hangingPunct="0">
              <a:defRPr/>
            </a:pPr>
            <a:r>
              <a:rPr lang="ru-RU" b="1" dirty="0"/>
              <a:t>ИЗО</a:t>
            </a:r>
          </a:p>
          <a:p>
            <a:pPr algn="ctr" eaLnBrk="0" hangingPunct="0">
              <a:defRPr/>
            </a:pPr>
            <a:r>
              <a:rPr lang="ru-RU" b="1" dirty="0"/>
              <a:t>Технология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924300" y="4111625"/>
            <a:ext cx="4787900" cy="1046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buFontTx/>
              <a:buChar char="•"/>
              <a:defRPr/>
            </a:pPr>
            <a:r>
              <a:rPr lang="ru-RU" sz="1200" b="1" dirty="0"/>
              <a:t>аудио-, фото- и </a:t>
            </a:r>
            <a:r>
              <a:rPr lang="ru-RU" sz="1200" b="1" dirty="0" err="1"/>
              <a:t>видео-материалы</a:t>
            </a:r>
            <a:endParaRPr lang="ru-RU" sz="1200" b="1" dirty="0"/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продукты собственного творчества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аудиозаписи устных ответов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b="1" dirty="0"/>
              <a:t>материалы самоанализа и рефлексии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1439863" y="5154613"/>
            <a:ext cx="2484437" cy="13700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99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/>
              <a:t>Физическая</a:t>
            </a:r>
          </a:p>
          <a:p>
            <a:pPr algn="ctr" eaLnBrk="0" hangingPunct="0">
              <a:defRPr/>
            </a:pPr>
            <a:r>
              <a:rPr lang="ru-RU" b="1" dirty="0"/>
              <a:t>культура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3924300" y="5156200"/>
            <a:ext cx="4787900" cy="136842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buFontTx/>
              <a:buChar char="•"/>
            </a:pPr>
            <a:r>
              <a:rPr lang="ru-RU" sz="1200" b="1"/>
              <a:t>видео-материалы</a:t>
            </a:r>
          </a:p>
          <a:p>
            <a:pPr eaLnBrk="0" hangingPunct="0">
              <a:buFontTx/>
              <a:buChar char="•"/>
            </a:pPr>
            <a:r>
              <a:rPr lang="ru-RU" sz="1200" b="1"/>
              <a:t>дневники наблюдений и самоконтроля</a:t>
            </a:r>
          </a:p>
          <a:p>
            <a:pPr eaLnBrk="0" hangingPunct="0">
              <a:buFontTx/>
              <a:buChar char="•"/>
            </a:pPr>
            <a:r>
              <a:rPr lang="ru-RU" sz="1200" b="1"/>
              <a:t>самостоятельные работы</a:t>
            </a:r>
          </a:p>
          <a:p>
            <a:pPr eaLnBrk="0" hangingPunct="0">
              <a:buFontTx/>
              <a:buChar char="•"/>
            </a:pPr>
            <a:r>
              <a:rPr lang="ru-RU" sz="1200" b="1"/>
              <a:t>материалы самоанализа и рефлексии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i="1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Систематизированные материалы наблюдений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оценочные листы, материалы и листы наблюдений и т.п.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Материалы, характеризующие достижения учащихся во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досуговой деятельности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 и когда пополняет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5656" y="1916832"/>
            <a:ext cx="2736304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Ученик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5580112" y="1916832"/>
            <a:ext cx="2664296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Учитель</a:t>
            </a:r>
            <a:endParaRPr lang="ru-RU" sz="3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71800" y="33569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48264" y="33569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4221088"/>
            <a:ext cx="32589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любой момент может</a:t>
            </a:r>
          </a:p>
          <a:p>
            <a:r>
              <a:rPr lang="ru-RU" sz="2000" dirty="0" smtClean="0"/>
              <a:t>поместить и убрать любой </a:t>
            </a:r>
          </a:p>
          <a:p>
            <a:r>
              <a:rPr lang="ru-RU" sz="2000" dirty="0" smtClean="0"/>
              <a:t>о своих успехах </a:t>
            </a:r>
          </a:p>
          <a:p>
            <a:r>
              <a:rPr lang="ru-RU" sz="2000" dirty="0" smtClean="0"/>
              <a:t>(кроме обязательной части)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221088"/>
            <a:ext cx="2406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Пополняет только </a:t>
            </a:r>
          </a:p>
          <a:p>
            <a:r>
              <a:rPr lang="ru-RU" sz="2000" dirty="0" smtClean="0"/>
              <a:t>обязательную часть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Комплексная накопленная оценка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вывод по всем материалам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который должен содержать ответы на вопросы следующего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листа-опросника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Какой прогресс наблюдается в личностных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результатах?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Каковы предметные результаты?</a:t>
            </a:r>
          </a:p>
          <a:p>
            <a:pPr marL="533400" indent="-533400">
              <a:lnSpc>
                <a:spcPct val="80000"/>
              </a:lnSpc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каждому предмету – освоил ли предметные умения с опорной системой предметных знаний?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Комплексная накопленная оценка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прогресс наблюдается в личностных результатах?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Появилось ли умение ставить цели личностного развития?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Возросла ли способность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саморефлексии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материалах этого раздела явно преобладают оценки (самого ученика и педагога-эксперта) «нормально» («зачёт») или «хорошо», «отлично», «превосходно».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28800"/>
            <a:ext cx="7497763" cy="489654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результаты?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Сформировано ли умение учиться: ставить цель, планировать действия, получать и оценивать результат?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Умеет ли ученик работать с информацией: добывать, перерабатывать, представлять в разных формах?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Умеет ли ученик вступать в коммуникации: излагать свои мысли, понимать собеседника, договариваться с ним, чтобы сделать что-то сообща?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Комплексная накопленная оценка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824"/>
            <a:ext cx="7920880" cy="4479776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Каковы предметные результаты?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На основании решения задач по предметам (текущих и контрольных) делается вывод по каждому предмету – освоил ли предметные умения с опорной системой предметных знаний?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Комплексная накопленная оценка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Что такое система оценивания?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2053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Процесс (процессы) сбора, анализа, хранения и применения данных о достижении школьниками планируемых образовательных результатов.</a:t>
            </a:r>
            <a:endParaRPr lang="ru-RU" sz="2800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259632" y="5543074"/>
            <a:ext cx="3528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  <a:tab pos="1990725" algn="l"/>
                <a:tab pos="48974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результаты УЧЕНИКА и в чём их оценивать?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517232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Что такое результаты УЧИТЕЛЯ и как их оценивать?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140968"/>
            <a:ext cx="970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/>
              <a:t>?</a:t>
            </a:r>
            <a:endParaRPr lang="ru-RU" sz="13800" dirty="0"/>
          </a:p>
        </p:txBody>
      </p:sp>
      <p:pic>
        <p:nvPicPr>
          <p:cNvPr id="66563" name="Picture 3" descr="http://kna-s28.ucoz.ru/1191269140_c41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140968"/>
            <a:ext cx="1440160" cy="2232248"/>
          </a:xfrm>
          <a:prstGeom prst="rect">
            <a:avLst/>
          </a:prstGeom>
          <a:noFill/>
        </p:spPr>
      </p:pic>
      <p:pic>
        <p:nvPicPr>
          <p:cNvPr id="66565" name="Picture 5" descr="http://bonprix-1.ru/images/16-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2564904"/>
            <a:ext cx="2080256" cy="295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888" y="260648"/>
            <a:ext cx="81781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Что такое результаты УЧЕНИКА и в чем их оценивать? 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Результаты</a:t>
            </a:r>
            <a:r>
              <a:rPr lang="ru-RU" sz="2800" b="1" dirty="0" smtClean="0"/>
              <a:t> ученика </a:t>
            </a:r>
            <a:r>
              <a:rPr lang="ru-RU" sz="2800" b="1" dirty="0" smtClean="0">
                <a:sym typeface="Symbol"/>
              </a:rPr>
              <a:t></a:t>
            </a:r>
            <a:r>
              <a:rPr lang="ru-RU" sz="2800" b="1" dirty="0" smtClean="0"/>
              <a:t> </a:t>
            </a:r>
            <a:r>
              <a:rPr lang="ru-RU" sz="2800" dirty="0" smtClean="0"/>
              <a:t>это </a:t>
            </a:r>
            <a:r>
              <a:rPr lang="ru-RU" sz="2800" b="1" dirty="0" smtClean="0"/>
              <a:t>действия (умения) по использованию знаний</a:t>
            </a:r>
            <a:r>
              <a:rPr lang="ru-RU" sz="2800" dirty="0" smtClean="0"/>
              <a:t> в ходе </a:t>
            </a:r>
            <a:r>
              <a:rPr lang="ru-RU" sz="2800" b="1" dirty="0" smtClean="0"/>
              <a:t>решения задач</a:t>
            </a:r>
            <a:r>
              <a:rPr lang="ru-RU" sz="2800" dirty="0" smtClean="0"/>
              <a:t> (личностных,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, предметных). 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6552728" cy="9807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Тенденции развития оценочной системы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097261"/>
            <a:ext cx="7848872" cy="576073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200" b="1" dirty="0" smtClean="0"/>
              <a:t>Ключевые задачи:</a:t>
            </a:r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1. </a:t>
            </a:r>
            <a:r>
              <a:rPr lang="ru-RU" sz="2200" dirty="0" smtClean="0"/>
              <a:t>Высокий уровень объективности оценивания.</a:t>
            </a:r>
            <a:endParaRPr lang="ru-RU" sz="2200" b="1" dirty="0" smtClean="0"/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2. </a:t>
            </a:r>
            <a:r>
              <a:rPr lang="ru-RU" sz="2200" dirty="0" smtClean="0"/>
              <a:t>Отражение не просто разовых результатов, но определение тенденций развития образовательного процесса у конкретного ученика.</a:t>
            </a:r>
            <a:endParaRPr lang="ru-RU" sz="2200" b="1" dirty="0" smtClean="0"/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3. </a:t>
            </a:r>
            <a:r>
              <a:rPr lang="ru-RU" sz="2200" dirty="0" smtClean="0"/>
              <a:t>Повышение мотивационной составляющей оценки и снятие эмоционального негатива с оценки (особенно в младшей и средней школе).</a:t>
            </a:r>
            <a:endParaRPr lang="ru-RU" sz="2200" b="1" dirty="0" smtClean="0"/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4. </a:t>
            </a:r>
            <a:r>
              <a:rPr lang="ru-RU" sz="2200" dirty="0" smtClean="0"/>
              <a:t>Изменение случайного характера оценки на плановый, порождающий стремление к постоянному (а не от случая к случаю) учебному труду.</a:t>
            </a:r>
            <a:endParaRPr lang="ru-RU" sz="2200" b="1" dirty="0" smtClean="0"/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5. </a:t>
            </a:r>
            <a:r>
              <a:rPr lang="ru-RU" sz="2200" dirty="0" smtClean="0"/>
              <a:t>Сделать процесс оценивания наиболее наглядным (для ученика и родителя в первую очередь).</a:t>
            </a:r>
            <a:endParaRPr lang="ru-RU" sz="2200" b="1" dirty="0" smtClean="0"/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6. </a:t>
            </a:r>
            <a:r>
              <a:rPr lang="ru-RU" sz="2200" dirty="0" smtClean="0"/>
              <a:t>Процесс оценивания должен давать возможность ученику оценить успехи относительно некоторого среднего эталона.</a:t>
            </a:r>
            <a:endParaRPr lang="ru-RU" sz="2200" b="1" dirty="0" smtClean="0"/>
          </a:p>
          <a:p>
            <a:pPr marL="539496" indent="-457200" eaLnBrk="1" hangingPunct="1">
              <a:lnSpc>
                <a:spcPct val="80000"/>
              </a:lnSpc>
              <a:buNone/>
            </a:pPr>
            <a:r>
              <a:rPr lang="ru-RU" sz="2200" b="1" dirty="0" smtClean="0"/>
              <a:t>7. </a:t>
            </a:r>
            <a:r>
              <a:rPr lang="ru-RU" sz="2200" dirty="0" smtClean="0"/>
              <a:t>Процесс ввода, вывода, хранения и многопрофильного анализа оценочного материала должен быть прост для учителя, понятен для ученика и родителя.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Где фиксировать результаты?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Таблицы образовательных результатов (предметных,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и личностных).</a:t>
            </a:r>
          </a:p>
          <a:p>
            <a:r>
              <a:rPr lang="ru-RU" sz="2800" dirty="0" err="1" smtClean="0"/>
              <a:t>Портфолио</a:t>
            </a:r>
            <a:r>
              <a:rPr lang="ru-RU" sz="2800" dirty="0" smtClean="0"/>
              <a:t> (листы индивидуальных достижений).</a:t>
            </a:r>
            <a:endParaRPr lang="ru-RU" sz="2800" dirty="0"/>
          </a:p>
        </p:txBody>
      </p:sp>
      <p:pic>
        <p:nvPicPr>
          <p:cNvPr id="34822" name="Picture 6" descr="http://www.grandex.ru/image/content/2011-03/3-100725-153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4293096"/>
            <a:ext cx="2920154" cy="183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Когда заполняются таблицы образовательных результатов?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    </a:t>
            </a:r>
            <a:r>
              <a:rPr lang="ru-RU" sz="3300" u="sng" dirty="0" smtClean="0"/>
              <a:t>Обязательно (минимум):</a:t>
            </a:r>
            <a:r>
              <a:rPr lang="ru-RU" sz="3300" dirty="0" smtClean="0"/>
              <a:t> </a:t>
            </a:r>
          </a:p>
          <a:p>
            <a:r>
              <a:rPr lang="ru-RU" sz="3300" dirty="0" smtClean="0"/>
              <a:t>после выполнения </a:t>
            </a:r>
            <a:r>
              <a:rPr lang="ru-RU" sz="3300" dirty="0" err="1" smtClean="0"/>
              <a:t>метапредметных</a:t>
            </a:r>
            <a:r>
              <a:rPr lang="ru-RU" sz="3300" dirty="0" smtClean="0"/>
              <a:t> и личностных диагностических работ (один раз в год – обязательно),</a:t>
            </a:r>
          </a:p>
          <a:p>
            <a:pPr lvl="0"/>
            <a:r>
              <a:rPr lang="ru-RU" sz="3300" dirty="0" smtClean="0"/>
              <a:t>предметных контрольных работ (один раз в четверть – обязательно).</a:t>
            </a:r>
          </a:p>
          <a:p>
            <a:pPr>
              <a:buNone/>
            </a:pPr>
            <a:r>
              <a:rPr lang="ru-RU" sz="3300" dirty="0" smtClean="0"/>
              <a:t>    </a:t>
            </a:r>
            <a:r>
              <a:rPr lang="ru-RU" sz="3300" u="sng" dirty="0" smtClean="0"/>
              <a:t>По желанию и возможностям учителя (максимум):</a:t>
            </a:r>
            <a:endParaRPr lang="ru-RU" sz="3300" dirty="0" smtClean="0"/>
          </a:p>
          <a:p>
            <a:pPr lvl="0"/>
            <a:r>
              <a:rPr lang="ru-RU" sz="3300" dirty="0" smtClean="0"/>
              <a:t>после выполнения учеником предметных продуктивных заданий (письменных или устных) на уроках (по решению учителя и образовательного учреждения).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Какие таблицы существуют для отображения достижений учащихся?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Листы достижений учащихся класса.</a:t>
            </a:r>
          </a:p>
          <a:p>
            <a:r>
              <a:rPr lang="ru-RU" sz="2800" dirty="0" smtClean="0"/>
              <a:t>Листы наблюдений за определенным видом УУД.</a:t>
            </a:r>
          </a:p>
          <a:p>
            <a:r>
              <a:rPr lang="ru-RU" sz="2800" dirty="0" smtClean="0"/>
              <a:t>Листы индивидуальных достижений учащегося (помещается в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).</a:t>
            </a:r>
          </a:p>
          <a:p>
            <a:r>
              <a:rPr lang="ru-RU" sz="2800" dirty="0" smtClean="0"/>
              <a:t>Таблицы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и личностных результатов.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Что такое результаты УЧИТЕЛЯ и как их оценивать? 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3637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Результаты </a:t>
            </a:r>
            <a:r>
              <a:rPr lang="ru-RU" sz="2800" b="1" dirty="0" smtClean="0"/>
              <a:t>учителя </a:t>
            </a:r>
            <a:r>
              <a:rPr lang="ru-RU" sz="2800" dirty="0" smtClean="0"/>
              <a:t>– это </a:t>
            </a:r>
            <a:r>
              <a:rPr lang="ru-RU" sz="2800" b="1" dirty="0" smtClean="0"/>
              <a:t>разница между результатами</a:t>
            </a:r>
            <a:r>
              <a:rPr lang="ru-RU" sz="2800" dirty="0" smtClean="0"/>
              <a:t> </a:t>
            </a:r>
            <a:r>
              <a:rPr lang="ru-RU" sz="2800" b="1" dirty="0" smtClean="0"/>
              <a:t>учеников </a:t>
            </a:r>
            <a:r>
              <a:rPr lang="ru-RU" sz="2800" dirty="0" smtClean="0"/>
              <a:t>(личностными, </a:t>
            </a:r>
            <a:r>
              <a:rPr lang="ru-RU" sz="2800" dirty="0" err="1" smtClean="0"/>
              <a:t>метапредметными</a:t>
            </a:r>
            <a:r>
              <a:rPr lang="ru-RU" sz="2800" dirty="0" smtClean="0"/>
              <a:t> и предметными) в начале обучения (</a:t>
            </a:r>
            <a:r>
              <a:rPr lang="ru-RU" sz="2800" b="1" dirty="0" smtClean="0"/>
              <a:t>входная диагностика</a:t>
            </a:r>
            <a:r>
              <a:rPr lang="ru-RU" sz="2800" dirty="0" smtClean="0"/>
              <a:t>) и в конце обучения (</a:t>
            </a:r>
            <a:r>
              <a:rPr lang="ru-RU" sz="2800" b="1" dirty="0" smtClean="0"/>
              <a:t>выходная диагностика</a:t>
            </a:r>
            <a:r>
              <a:rPr lang="ru-RU" sz="2800" dirty="0" smtClean="0"/>
              <a:t>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Что такое результаты УЧИТЕЛЯ и как их оценивать? 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31640" y="1628800"/>
          <a:ext cx="7499351" cy="3061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9892"/>
                <a:gridCol w="1249892"/>
                <a:gridCol w="1249892"/>
                <a:gridCol w="1249892"/>
                <a:gridCol w="2499783"/>
              </a:tblGrid>
              <a:tr h="76533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входной диагностики, 1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  выходной диагностики , 4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Динамика</a:t>
                      </a:r>
                      <a:endParaRPr lang="ru-RU" dirty="0"/>
                    </a:p>
                  </a:txBody>
                  <a:tcPr/>
                </a:tc>
              </a:tr>
              <a:tr h="7653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 в параллели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«А» класс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 в параллели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 «А» класс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53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66%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-15%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533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72%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-2%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8100392" y="32849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100392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15616" y="4869160"/>
            <a:ext cx="8028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Результаты этого класса по-прежнему ниже, но отставание за четыре года обучения у учителя </a:t>
            </a:r>
            <a:r>
              <a:rPr lang="en-US" sz="2000" dirty="0" smtClean="0"/>
              <a:t>N</a:t>
            </a:r>
            <a:r>
              <a:rPr lang="ru-RU" sz="2000" dirty="0" smtClean="0"/>
              <a:t> сократилось с 15% до 2%. </a:t>
            </a:r>
          </a:p>
          <a:p>
            <a:r>
              <a:rPr lang="ru-RU" sz="2000" dirty="0" smtClean="0"/>
              <a:t>    Этот прирост и есть результат работы учителя </a:t>
            </a:r>
            <a:r>
              <a:rPr lang="en-US" sz="2000" dirty="0" smtClean="0"/>
              <a:t>N</a:t>
            </a:r>
            <a:r>
              <a:rPr lang="ru-RU" sz="2000" dirty="0" smtClean="0"/>
              <a:t>, который блестяще справился с трудной задачей, смог заметно повысить уровень развития познавательных универсальных учебных действий своих учеников.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890080" cy="591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«Учащиеся могут оценивать себя только в том случае, если они достаточно чётко представляют цели, которых необходимо достичь в ходе обучения. Когда учащиеся получают такое представление, они учатся с большей отдачей и эффектом: их собственные оценки становятся предметом обсуждения с учителем и друг с другом, а это означает, что анализ собственных соображений совершенно необходим для качественного обучения».</a:t>
            </a:r>
          </a:p>
          <a:p>
            <a:pPr algn="r"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27650" name="Picture 2" descr="http://bytovoschool.at.ua/EMS/GEOGR/Globe-e1317182866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941168"/>
            <a:ext cx="2520280" cy="15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Рефлексия «Закрась яблочко»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1567" y="1484784"/>
            <a:ext cx="80524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58770" y="4293096"/>
            <a:ext cx="19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Вы ничего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нового не узнали.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3501008"/>
            <a:ext cx="2262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Вы узнали что-то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новое, полезное,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но в практике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применять не будете.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996952"/>
            <a:ext cx="43536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Вы довольны уровнем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проведения мероприятия,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узнали много нового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и будете применять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данный материал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в Вашей практике.</a:t>
            </a:r>
            <a:endParaRPr lang="ru-RU" sz="28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1700808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1. Комплексный подход к оценке результатов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2. Использование планируемых результатов в качестве </a:t>
            </a:r>
            <a:r>
              <a:rPr lang="ru-RU" sz="2800" i="1" dirty="0" smtClean="0"/>
              <a:t>содержательной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критериальной</a:t>
            </a:r>
            <a:r>
              <a:rPr lang="ru-RU" sz="2800" i="1" dirty="0" smtClean="0"/>
              <a:t> базы оценки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3. Оценка успешности освоения содержания на основе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подхода.</a:t>
            </a:r>
          </a:p>
          <a:p>
            <a:pPr>
              <a:buNone/>
            </a:pPr>
            <a:r>
              <a:rPr lang="ru-RU" sz="2800" i="1" dirty="0" smtClean="0"/>
              <a:t>4. Оценка динамики образовательных достижений </a:t>
            </a:r>
            <a:r>
              <a:rPr lang="ru-RU" sz="2800" dirty="0" smtClean="0"/>
              <a:t>учащихся.</a:t>
            </a:r>
          </a:p>
          <a:p>
            <a:pPr>
              <a:buNone/>
            </a:pPr>
            <a:r>
              <a:rPr lang="ru-RU" sz="2800" dirty="0" smtClean="0"/>
              <a:t>5. Использование </a:t>
            </a:r>
            <a:r>
              <a:rPr lang="ru-RU" sz="2800" i="1" dirty="0" smtClean="0"/>
              <a:t>персонифицированных </a:t>
            </a:r>
            <a:r>
              <a:rPr lang="ru-RU" sz="2800" dirty="0" smtClean="0"/>
              <a:t>и </a:t>
            </a:r>
            <a:r>
              <a:rPr lang="ru-RU" sz="2800" i="1" dirty="0" err="1" smtClean="0"/>
              <a:t>неперсонифицированных</a:t>
            </a:r>
            <a:r>
              <a:rPr lang="ru-RU" sz="2800" i="1" dirty="0" smtClean="0"/>
              <a:t> процедур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6. Сочетание </a:t>
            </a:r>
            <a:r>
              <a:rPr lang="ru-RU" sz="2800" i="1" dirty="0" smtClean="0"/>
              <a:t>внешней и внутренней оценки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7. Использование наряду со </a:t>
            </a:r>
            <a:r>
              <a:rPr lang="ru-RU" sz="3000" i="1" dirty="0" smtClean="0"/>
              <a:t>стандартизированными письменными или устными работами </a:t>
            </a:r>
            <a:r>
              <a:rPr lang="ru-RU" sz="3000" dirty="0" smtClean="0"/>
              <a:t>таких методов оценки, как </a:t>
            </a:r>
            <a:r>
              <a:rPr lang="ru-RU" sz="3000" i="1" dirty="0" smtClean="0"/>
              <a:t>проекты, практические работы, творческие работы, самоанализ и самооценка, наблюдения </a:t>
            </a:r>
            <a:r>
              <a:rPr lang="ru-RU" sz="3000" dirty="0" smtClean="0"/>
              <a:t>и др.</a:t>
            </a:r>
          </a:p>
          <a:p>
            <a:pPr>
              <a:buNone/>
            </a:pPr>
            <a:r>
              <a:rPr lang="ru-RU" sz="3000" i="1" dirty="0" smtClean="0"/>
              <a:t>8. Уровневый подход </a:t>
            </a:r>
            <a:r>
              <a:rPr lang="ru-RU" sz="3000" dirty="0" smtClean="0"/>
              <a:t>к разработке планируемых результатов, инструментария и представлению данных.</a:t>
            </a:r>
          </a:p>
          <a:p>
            <a:pPr>
              <a:buNone/>
            </a:pPr>
            <a:r>
              <a:rPr lang="ru-RU" sz="3000" dirty="0" smtClean="0"/>
              <a:t>9. Использование </a:t>
            </a:r>
            <a:r>
              <a:rPr lang="ru-RU" sz="3000" i="1" dirty="0" smtClean="0"/>
              <a:t>накопительной системы оценивания (</a:t>
            </a:r>
            <a:r>
              <a:rPr lang="ru-RU" sz="3000" i="1" dirty="0" err="1" smtClean="0"/>
              <a:t>портфолио</a:t>
            </a:r>
            <a:r>
              <a:rPr lang="ru-RU" sz="3000" i="1" dirty="0" smtClean="0"/>
              <a:t>)</a:t>
            </a:r>
            <a:r>
              <a:rPr lang="ru-RU" sz="3000" dirty="0" smtClean="0"/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368152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Отличительные особенности системы оценки: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2581</TotalTime>
  <Words>3333</Words>
  <Application>Microsoft Office PowerPoint</Application>
  <PresentationFormat>Экран (4:3)</PresentationFormat>
  <Paragraphs>538</Paragraphs>
  <Slides>76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Солнцестояние</vt:lpstr>
      <vt:lpstr>ОМО</vt:lpstr>
      <vt:lpstr>ОМО</vt:lpstr>
      <vt:lpstr>Цель: представление системы оценивания результатов достижений учащихся в соответствии с требованиями стандарта.</vt:lpstr>
      <vt:lpstr>Слайд 4</vt:lpstr>
      <vt:lpstr>Основные направления и  цели оценочной деятельности</vt:lpstr>
      <vt:lpstr>            Основные результаты НОО:</vt:lpstr>
      <vt:lpstr>Тенденции развития оценочной системы</vt:lpstr>
      <vt:lpstr>Отличительные особенности системы оценки:</vt:lpstr>
      <vt:lpstr>Отличительные особенности системы оценки: </vt:lpstr>
      <vt:lpstr>Отличительные особенности системы оценки: </vt:lpstr>
      <vt:lpstr>Система оценки планируемых результатов</vt:lpstr>
      <vt:lpstr>Слайд 12</vt:lpstr>
      <vt:lpstr>Отличительные особенности системы оценки: </vt:lpstr>
      <vt:lpstr>Слайд 14</vt:lpstr>
      <vt:lpstr>Отличительные особенности системы оценки: </vt:lpstr>
      <vt:lpstr>Системно-деятельностный подход </vt:lpstr>
      <vt:lpstr>Системно-деятельностный подход (1985г.) </vt:lpstr>
      <vt:lpstr>Отличительные особенности системы оценки: </vt:lpstr>
      <vt:lpstr>Динамика образовательных достижений учащихся</vt:lpstr>
      <vt:lpstr>Динамика образовательных достижений учащихся</vt:lpstr>
      <vt:lpstr>Отличительные особенности системы оценки: </vt:lpstr>
      <vt:lpstr>Персонифицированные и неперсонифицированные процедуры </vt:lpstr>
      <vt:lpstr>Отличительные особенности системы оценки: </vt:lpstr>
      <vt:lpstr>Слайд 24</vt:lpstr>
      <vt:lpstr>Система оценки: начальная школа </vt:lpstr>
      <vt:lpstr>Слайд 26</vt:lpstr>
      <vt:lpstr>Слайд 27</vt:lpstr>
      <vt:lpstr>Слайд 28</vt:lpstr>
      <vt:lpstr>Слайд 29</vt:lpstr>
      <vt:lpstr>Динамика: индивидуальный прогресс учащегося</vt:lpstr>
      <vt:lpstr>Динамика: индивидуальный прогресс учащегося</vt:lpstr>
      <vt:lpstr>Самооценка</vt:lpstr>
      <vt:lpstr>Самооценка</vt:lpstr>
      <vt:lpstr>Самооценка</vt:lpstr>
      <vt:lpstr>Самооценка</vt:lpstr>
      <vt:lpstr>Отличительные особенности системы оценки: </vt:lpstr>
      <vt:lpstr>Проекты:  предметные и надпредметные</vt:lpstr>
      <vt:lpstr>Пример листа  «Самооценка надпредметного проекта»</vt:lpstr>
      <vt:lpstr>Творческие работы</vt:lpstr>
      <vt:lpstr>Творческие работы</vt:lpstr>
      <vt:lpstr>Лист «Самооценка творческого дела» 1. В начале этого дела у меня была цель… 2. Особенно хорошо мне удалось… 3.В следующий раз я постараюсь сделать лучше… 4. Свой результат могу оценить так (на выбор):</vt:lpstr>
      <vt:lpstr>Слайд 42</vt:lpstr>
      <vt:lpstr>Наблюдения</vt:lpstr>
      <vt:lpstr>Наблюдения</vt:lpstr>
      <vt:lpstr>Оценка результатов наблюдения:</vt:lpstr>
      <vt:lpstr>Отличительные особенности системы оценки: </vt:lpstr>
      <vt:lpstr>Уровневый подход к оценке </vt:lpstr>
      <vt:lpstr>Результаты ученика предметные достижения ученика (УМК «Школа 2100») </vt:lpstr>
      <vt:lpstr>Как оценку по уровням успешности перевести в предметную отметку?</vt:lpstr>
      <vt:lpstr>Слайд 50</vt:lpstr>
      <vt:lpstr>Как оценку по уровням успешности перевести в предметную отметку?</vt:lpstr>
      <vt:lpstr>УМК «Планета знаний»</vt:lpstr>
      <vt:lpstr>Слайд 53</vt:lpstr>
      <vt:lpstr>Из опыта работы параллели  3-х классов «Уровневый подход к системе оценивания»</vt:lpstr>
      <vt:lpstr>Результаты ученика  (метапредметные и личностные достижения)   </vt:lpstr>
      <vt:lpstr>Отличительные особенности системы оценки: </vt:lpstr>
      <vt:lpstr>Что такое «Портфолио»?  </vt:lpstr>
      <vt:lpstr>Зачем нужно «Портфолио»? </vt:lpstr>
      <vt:lpstr>В каком виде может существовать «Портфолио»? </vt:lpstr>
      <vt:lpstr>Что включено в Портфолио?</vt:lpstr>
      <vt:lpstr>Примерный состав выборки детских работ</vt:lpstr>
      <vt:lpstr>Слайд 62</vt:lpstr>
      <vt:lpstr>Кто и когда пополняет Портфолио?</vt:lpstr>
      <vt:lpstr>Комплексная накопленная оценка </vt:lpstr>
      <vt:lpstr>Комплексная накопленная оценка </vt:lpstr>
      <vt:lpstr>Комплексная накопленная оценка </vt:lpstr>
      <vt:lpstr>Комплексная накопленная оценка </vt:lpstr>
      <vt:lpstr>Что такое система оценивания? </vt:lpstr>
      <vt:lpstr>Что такое результаты УЧЕНИКА и в чем их оценивать? </vt:lpstr>
      <vt:lpstr>Где фиксировать результаты? </vt:lpstr>
      <vt:lpstr>Когда заполняются таблицы образовательных результатов? </vt:lpstr>
      <vt:lpstr>Какие таблицы существуют для отображения достижений учащихся? </vt:lpstr>
      <vt:lpstr>Что такое результаты УЧИТЕЛЯ и как их оценивать? </vt:lpstr>
      <vt:lpstr>Что такое результаты УЧИТЕЛЯ и как их оценивать? </vt:lpstr>
      <vt:lpstr>Слайд 75</vt:lpstr>
      <vt:lpstr>Рефлексия «Закрась яблочко»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Дашуня</cp:lastModifiedBy>
  <cp:revision>331</cp:revision>
  <dcterms:created xsi:type="dcterms:W3CDTF">2012-12-02T15:11:55Z</dcterms:created>
  <dcterms:modified xsi:type="dcterms:W3CDTF">2013-10-30T15:57:28Z</dcterms:modified>
</cp:coreProperties>
</file>