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2" r:id="rId9"/>
    <p:sldId id="259" r:id="rId10"/>
    <p:sldId id="263" r:id="rId11"/>
    <p:sldId id="264" r:id="rId12"/>
    <p:sldId id="265" r:id="rId13"/>
    <p:sldId id="272" r:id="rId14"/>
    <p:sldId id="274" r:id="rId15"/>
    <p:sldId id="273" r:id="rId16"/>
    <p:sldId id="270" r:id="rId17"/>
    <p:sldId id="275" r:id="rId18"/>
    <p:sldId id="287" r:id="rId19"/>
    <p:sldId id="276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77" r:id="rId29"/>
    <p:sldId id="288" r:id="rId30"/>
    <p:sldId id="289" r:id="rId31"/>
    <p:sldId id="290" r:id="rId32"/>
    <p:sldId id="291" r:id="rId33"/>
    <p:sldId id="294" r:id="rId34"/>
    <p:sldId id="292" r:id="rId35"/>
    <p:sldId id="296" r:id="rId36"/>
    <p:sldId id="293" r:id="rId37"/>
    <p:sldId id="2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60"/>
  </p:normalViewPr>
  <p:slideViewPr>
    <p:cSldViewPr>
      <p:cViewPr varScale="1">
        <p:scale>
          <a:sx n="110" d="100"/>
          <a:sy n="11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6CF2-D985-439F-9210-1EBA7FFBCEA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0BED-3443-4C7A-8C29-80AF6D6CF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517/28257045.58f/0_6e158_45c7ceda_L.png" TargetMode="External"/><Relationship Id="rId3" Type="http://schemas.openxmlformats.org/officeDocument/2006/relationships/hyperlink" Target="http://img-fotki.yandex.ru/get/6718/28257045.11cd/0_b0be1_6bbdbe6a_L.png" TargetMode="External"/><Relationship Id="rId7" Type="http://schemas.openxmlformats.org/officeDocument/2006/relationships/hyperlink" Target="http://900igr.net/kartinki/psikhologija/Refleksija/028-Utomljaemost-voznikaet.html" TargetMode="External"/><Relationship Id="rId2" Type="http://schemas.openxmlformats.org/officeDocument/2006/relationships/hyperlink" Target="http://img-fotki.yandex.ru/get/5212/28257045.58f/0_6e139_b0174c58_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aam.ru/images/users/avatars/fb84d93041c71115352076e3354e6483.jpg" TargetMode="External"/><Relationship Id="rId5" Type="http://schemas.openxmlformats.org/officeDocument/2006/relationships/hyperlink" Target="http://img-fotki.yandex.ru/get/4609/28257045.58f/0_6e146_d409b520_L.png" TargetMode="External"/><Relationship Id="rId10" Type="http://schemas.openxmlformats.org/officeDocument/2006/relationships/hyperlink" Target="http://upload.wikimedia.org/wikipedia/commons/thumb/c/ce/Kramskoy_Portrait_of_a_Woman.jpg/325px-Kramskoy_Portrait_of_a_Woman.jpg" TargetMode="External"/><Relationship Id="rId4" Type="http://schemas.openxmlformats.org/officeDocument/2006/relationships/hyperlink" Target="http://bitwisecomputing.com/images/owl_wise.png?1346153581" TargetMode="External"/><Relationship Id="rId9" Type="http://schemas.openxmlformats.org/officeDocument/2006/relationships/hyperlink" Target="http://fotki.yandex.ru/users/svetlera/view/450922/?page=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Технология оценивания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учебных предметов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71546"/>
            <a:ext cx="8929718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 развиваем контрольно-оценочную самостоятельность.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Средство – коренное изменение школьных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оценивания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6" name="Picture 6" descr="http://img-fotki.yandex.ru/get/5212/28257045.58f/0_6e139_b0174c58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8947">
            <a:off x="5300427" y="2496545"/>
            <a:ext cx="3623211" cy="4107949"/>
          </a:xfrm>
          <a:prstGeom prst="rect">
            <a:avLst/>
          </a:prstGeom>
          <a:noFill/>
        </p:spPr>
      </p:pic>
      <p:pic>
        <p:nvPicPr>
          <p:cNvPr id="17" name="Picture 2" descr="http://img-fotki.yandex.ru/get/4517/28257045.5cf/0_6ef2b_bcb85817_L.png"/>
          <p:cNvPicPr>
            <a:picLocks noChangeAspect="1" noChangeArrowheads="1"/>
          </p:cNvPicPr>
          <p:nvPr/>
        </p:nvPicPr>
        <p:blipFill>
          <a:blip r:embed="rId3"/>
          <a:srcRect t="13489" r="64000" b="75568"/>
          <a:stretch>
            <a:fillRect/>
          </a:stretch>
        </p:blipFill>
        <p:spPr bwMode="auto">
          <a:xfrm rot="21393322">
            <a:off x="5507851" y="5051882"/>
            <a:ext cx="1714512" cy="289786"/>
          </a:xfrm>
          <a:prstGeom prst="rect">
            <a:avLst/>
          </a:prstGeom>
          <a:noFill/>
        </p:spPr>
      </p:pic>
      <p:pic>
        <p:nvPicPr>
          <p:cNvPr id="18" name="Picture 4" descr="http://bitwisecomputing.com/images/owl_wise.png?13461535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200342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82153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Этап III. </a:t>
            </a:r>
          </a:p>
          <a:p>
            <a:pPr algn="ctr"/>
            <a:r>
              <a:rPr lang="ru-RU" u="sng" dirty="0" smtClean="0"/>
              <a:t>3 класс </a:t>
            </a:r>
            <a:r>
              <a:rPr lang="ru-RU" dirty="0" smtClean="0"/>
              <a:t>(на этот этап можно перейти и в другом классе).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	Дополнительно вводится </a:t>
            </a:r>
            <a:r>
              <a:rPr lang="ru-RU" u="sng" dirty="0" smtClean="0"/>
              <a:t>5-е правило </a:t>
            </a:r>
            <a:r>
              <a:rPr lang="ru-RU" dirty="0" smtClean="0"/>
              <a:t>(право отказа и право пересдачи)</a:t>
            </a:r>
          </a:p>
          <a:p>
            <a:pPr algn="just"/>
            <a:r>
              <a:rPr lang="ru-RU" dirty="0" smtClean="0"/>
              <a:t>и </a:t>
            </a:r>
            <a:r>
              <a:rPr lang="ru-RU" u="sng" dirty="0" smtClean="0"/>
              <a:t>6-е правило </a:t>
            </a:r>
            <a:r>
              <a:rPr lang="ru-RU" dirty="0" smtClean="0"/>
              <a:t>(уровни успешности).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Учитель и дети учатся определять уровень задания и уровень успешности по определенным признакам. При этом ученик привыкает к ответственности за свой выбор: он может попросить поставить полученную отметку или пересдать задание проверочной работы. Таким образом дети учатся определять тот уровень, на котором они могут и хотят заниматься на данный момент. Учитель начинает применять 7е правило (определение итоговой оценки и отметки). Ученики еще не участвуют в применении этого правила, но оно может быть им разъяснено.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572008"/>
            <a:ext cx="76438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Этап IV. </a:t>
            </a:r>
          </a:p>
          <a:p>
            <a:pPr algn="ctr"/>
            <a:r>
              <a:rPr lang="ru-RU" u="sng" dirty="0" smtClean="0"/>
              <a:t>4 класс</a:t>
            </a:r>
            <a:r>
              <a:rPr lang="ru-RU" dirty="0" smtClean="0"/>
              <a:t>  (на этот этап можно перейти и в другом классе).</a:t>
            </a:r>
          </a:p>
          <a:p>
            <a:pPr algn="just"/>
            <a:r>
              <a:rPr lang="ru-RU" dirty="0" smtClean="0"/>
              <a:t>	Мы даем возможность детям самостоятельно выводить свою итоговую оценку, высчитывать свою итоговую отметку.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718/28257045.11cd/0_b0be1_6bbdbe6a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6490" y="3214686"/>
            <a:ext cx="2777510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/>
              <a:t>Алгоритм самооценки (вопросы, на которые отвечает ученик)</a:t>
            </a:r>
          </a:p>
          <a:p>
            <a:pPr algn="just"/>
            <a:r>
              <a:rPr lang="ru-RU" sz="1400" b="1" u="sng" dirty="0" smtClean="0"/>
              <a:t>1-й шаг</a:t>
            </a:r>
            <a:r>
              <a:rPr lang="ru-RU" dirty="0" smtClean="0"/>
              <a:t>. Что нужно было сделать в этом задании (задаче)? Какая была цель, что нужно было получить в результате?</a:t>
            </a:r>
          </a:p>
          <a:p>
            <a:pPr algn="just"/>
            <a:r>
              <a:rPr lang="ru-RU" dirty="0" smtClean="0"/>
              <a:t> </a:t>
            </a:r>
          </a:p>
          <a:p>
            <a:r>
              <a:rPr lang="ru-RU" sz="1400" b="1" u="sng" dirty="0" smtClean="0"/>
              <a:t>2-й шаг</a:t>
            </a:r>
            <a:r>
              <a:rPr lang="ru-RU" dirty="0" smtClean="0"/>
              <a:t>. Удалось получить результат? Найдено решение, ответ?</a:t>
            </a:r>
          </a:p>
          <a:p>
            <a:r>
              <a:rPr lang="ru-RU" dirty="0" smtClean="0"/>
              <a:t> </a:t>
            </a:r>
          </a:p>
          <a:p>
            <a:r>
              <a:rPr lang="ru-RU" sz="1400" b="1" u="sng" dirty="0" smtClean="0"/>
              <a:t>3-й шаг</a:t>
            </a:r>
            <a:r>
              <a:rPr lang="ru-RU" dirty="0" smtClean="0"/>
              <a:t>. Выполнил полностью верно или с незначительной ошибкой (какой, в чем)?</a:t>
            </a:r>
          </a:p>
          <a:p>
            <a:endParaRPr lang="ru-RU" dirty="0" smtClean="0"/>
          </a:p>
          <a:p>
            <a:r>
              <a:rPr lang="ru-RU" sz="1400" b="1" u="sng" dirty="0" smtClean="0"/>
              <a:t>4-й шаг</a:t>
            </a:r>
            <a:r>
              <a:rPr lang="ru-RU" dirty="0" smtClean="0"/>
              <a:t>. Справился полностью самостоятельно или с </a:t>
            </a:r>
            <a:r>
              <a:rPr lang="ru-RU" dirty="0" smtClean="0"/>
              <a:t>чьей-то </a:t>
            </a:r>
            <a:r>
              <a:rPr lang="ru-RU" dirty="0" smtClean="0"/>
              <a:t>помощью (кто помогал, в чем)?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00438"/>
            <a:ext cx="592935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Со 2 класса, после обучения детей использованию таблицы требований (см. 4-е правило), </a:t>
            </a:r>
          </a:p>
          <a:p>
            <a:pPr algn="ctr"/>
            <a:r>
              <a:rPr lang="ru-RU" b="1" i="1" u="sng" dirty="0" smtClean="0"/>
              <a:t>к этому алгоритму может быть добавлен новый шаг.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5-й </a:t>
            </a:r>
            <a:r>
              <a:rPr lang="ru-RU" sz="1600" b="1" u="sng" dirty="0" smtClean="0"/>
              <a:t>шаг</a:t>
            </a:r>
            <a:r>
              <a:rPr lang="ru-RU" dirty="0" smtClean="0"/>
              <a:t>. Какое умение отрабатывали при выполнении данного задания? </a:t>
            </a:r>
            <a:endParaRPr lang="ru-RU" dirty="0" smtClean="0"/>
          </a:p>
        </p:txBody>
      </p:sp>
      <p:pic>
        <p:nvPicPr>
          <p:cNvPr id="3076" name="Picture 4" descr="http://img-fotki.yandex.ru/get/4410/28257045.5cf/0_6ef2c_7d9eedb9_L.png"/>
          <p:cNvPicPr>
            <a:picLocks noChangeAspect="1" noChangeArrowheads="1"/>
          </p:cNvPicPr>
          <p:nvPr/>
        </p:nvPicPr>
        <p:blipFill>
          <a:blip r:embed="rId3"/>
          <a:srcRect t="67447" r="64000" b="16366"/>
          <a:stretch>
            <a:fillRect/>
          </a:stretch>
        </p:blipFill>
        <p:spPr bwMode="auto">
          <a:xfrm rot="670373">
            <a:off x="6606302" y="4695216"/>
            <a:ext cx="1303562" cy="3258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661791">
            <a:off x="6758101" y="3896962"/>
            <a:ext cx="1987089" cy="8526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://img-fotki.yandex.ru/get/5810/28257045.5cf/0_6ef32_ae6239e1_L.png"/>
          <p:cNvPicPr>
            <a:picLocks noChangeAspect="1" noChangeArrowheads="1"/>
          </p:cNvPicPr>
          <p:nvPr/>
        </p:nvPicPr>
        <p:blipFill>
          <a:blip r:embed="rId4"/>
          <a:srcRect l="58500" t="52159" b="22661"/>
          <a:stretch>
            <a:fillRect/>
          </a:stretch>
        </p:blipFill>
        <p:spPr bwMode="auto">
          <a:xfrm rot="712701">
            <a:off x="6855247" y="3812793"/>
            <a:ext cx="1952797" cy="111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428604"/>
            <a:ext cx="87154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/>
              <a:t>Начиная с 3 класса, после введения правила уровней успешности (см. далее) к этому алгоритму могут добавляться новые шаги для оценивания учеником своих успехов и определения своей отметки в баллах.</a:t>
            </a:r>
          </a:p>
          <a:p>
            <a:r>
              <a:rPr lang="ru-RU" sz="1400" b="1" u="sng" dirty="0" smtClean="0"/>
              <a:t>6-й шаг</a:t>
            </a:r>
            <a:r>
              <a:rPr lang="ru-RU" dirty="0" smtClean="0"/>
              <a:t>. Каков был уровень задачи-задания?</a:t>
            </a:r>
          </a:p>
          <a:p>
            <a:r>
              <a:rPr lang="ru-RU" dirty="0" smtClean="0"/>
              <a:t>– Такие задачи мы решали уже много раз, понадобились только давно полученные знания? (</a:t>
            </a:r>
            <a:r>
              <a:rPr lang="ru-RU" b="1" u="sng" dirty="0" smtClean="0"/>
              <a:t>Необходимый уровень</a:t>
            </a:r>
            <a:r>
              <a:rPr lang="ru-RU" dirty="0" smtClean="0"/>
              <a:t>.)</a:t>
            </a:r>
          </a:p>
          <a:p>
            <a:r>
              <a:rPr lang="ru-RU" dirty="0" smtClean="0"/>
              <a:t>– В этой задаче мы столкнулись с необычной ситуацией (либо нам нужны прежние знания в новой ситуации, либо нам нужны новые только сейчас получаемые знания)? (</a:t>
            </a:r>
            <a:r>
              <a:rPr lang="ru-RU" b="1" u="sng" dirty="0" smtClean="0"/>
              <a:t>Программный уровень</a:t>
            </a:r>
            <a:r>
              <a:rPr lang="ru-RU" dirty="0" smtClean="0"/>
              <a:t>.)</a:t>
            </a:r>
          </a:p>
          <a:p>
            <a:r>
              <a:rPr lang="ru-RU" dirty="0" smtClean="0"/>
              <a:t>– Такие задачи мы никогда не учились решать или же использовались правила и факты, которые мы на уроках не изучали? (</a:t>
            </a:r>
            <a:r>
              <a:rPr lang="ru-RU" b="1" u="sng" dirty="0" smtClean="0"/>
              <a:t>Максимальный</a:t>
            </a:r>
            <a:r>
              <a:rPr lang="ru-RU" b="1" i="1" u="sng" dirty="0" smtClean="0"/>
              <a:t> </a:t>
            </a:r>
            <a:r>
              <a:rPr lang="ru-RU" b="1" u="sng" dirty="0" smtClean="0"/>
              <a:t>уровень</a:t>
            </a:r>
            <a:r>
              <a:rPr lang="ru-RU" b="1" i="1" dirty="0" smtClean="0"/>
              <a:t>.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sz="1400" b="1" u="sng" dirty="0" smtClean="0"/>
              <a:t>7-й шаг</a:t>
            </a:r>
            <a:r>
              <a:rPr lang="ru-RU" dirty="0" smtClean="0"/>
              <a:t>. Определи уровень успешности, на котором ты решил задачу. </a:t>
            </a:r>
          </a:p>
          <a:p>
            <a:endParaRPr lang="ru-RU" dirty="0" smtClean="0"/>
          </a:p>
          <a:p>
            <a:r>
              <a:rPr lang="ru-RU" sz="1400" b="1" u="sng" dirty="0" smtClean="0"/>
              <a:t>8-й шаг</a:t>
            </a:r>
            <a:r>
              <a:rPr lang="ru-RU" dirty="0" smtClean="0"/>
              <a:t>. Исходя из продемонстрированного уровня успешности, определи отметку, которую ты себе поставишь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71472" y="642918"/>
            <a:ext cx="81438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Monotype Corsiva" pitchFamily="66" charset="0"/>
              </a:rPr>
              <a:t>	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1.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Овладение способностью принимать и сохранять цели и задачи учебной деятельности, поиска средств ее осуществления. 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	2. 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событий.</a:t>
            </a:r>
          </a:p>
          <a:p>
            <a:pPr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							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</a:rPr>
              <a:t>(из ФГОС)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42175" y="6245225"/>
            <a:ext cx="1901825" cy="476250"/>
          </a:xfrm>
        </p:spPr>
        <p:txBody>
          <a:bodyPr/>
          <a:lstStyle/>
          <a:p>
            <a:pPr>
              <a:defRPr/>
            </a:pPr>
            <a:fld id="{DF59E067-1C9E-4CA0-8AA6-BEA0EA789960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14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pic>
        <p:nvPicPr>
          <p:cNvPr id="12291" name="Picture 6" descr="19201888b29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644900"/>
            <a:ext cx="21923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23850" y="476250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23850" y="1341438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323850" y="2133600"/>
            <a:ext cx="12954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323850" y="4005263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323850" y="4797425"/>
            <a:ext cx="1295400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323850" y="5661025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1908175" y="188913"/>
            <a:ext cx="6767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Красный – вы стремитесь к лидерству, вам не хватает новых завоеваний и побед. Возможно, в данный момент вам недостает ярких эмоциональных впечатлений</a:t>
            </a:r>
            <a:r>
              <a:rPr lang="ru-RU" sz="1000"/>
              <a:t>. 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1835150" y="1268413"/>
            <a:ext cx="698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Оранжевый – знак возбуждения нервной системы. Это значит, что вы созрели для каких-то серьезных перемен в жизни. </a:t>
            </a: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1835150" y="2016125"/>
            <a:ext cx="6840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Розовый – вам не хватает нежности и легкости. Вероятно, вы немного устали от серьезной работы, четких планов, вас тянет к чему-нибудь беззаботному. 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835150" y="2889250"/>
            <a:ext cx="6697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Голубой 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763713" y="3890963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Темно-синий – вам нужна сильная разрядка и полноценный отдых. </a:t>
            </a:r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835150" y="4730750"/>
            <a:ext cx="4608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Зеленый – символизирует потребность в самоутверждении, тягу к знаниям или желание карьерного роста. 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1763713" y="5738813"/>
            <a:ext cx="467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Коричневый – не хватает физического отдыха, вы ищете покоя. Вам нужен домашний уют, теплота и комфорт. </a:t>
            </a:r>
          </a:p>
        </p:txBody>
      </p:sp>
      <p:pic>
        <p:nvPicPr>
          <p:cNvPr id="32774" name="Picture 6" descr="http://stat18.privet.ru/lr/0a249d89d462688c6a104bea93f7566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2"/>
            <a:ext cx="7143760" cy="6429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рефлексия?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2844" y="1142984"/>
            <a:ext cx="853443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Обращение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назад.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Размышление о внутреннем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состоянии.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Самопознание.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Самоанализ.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000" i="1" dirty="0">
              <a:latin typeface="Monotype Corsiva" pitchFamily="66" charset="0"/>
            </a:endParaRPr>
          </a:p>
        </p:txBody>
      </p:sp>
      <p:pic>
        <p:nvPicPr>
          <p:cNvPr id="27650" name="Picture 2" descr="http://img-fotki.yandex.ru/get/4609/28257045.58f/0_6e146_d409b5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3927944" cy="3362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1428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Классификация приёмов рефлексии: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214686"/>
            <a:ext cx="5348900" cy="535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Рефлексия деятельности.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4357694"/>
            <a:ext cx="5143536" cy="97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Рефлексия содержания учебного материала.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71612"/>
            <a:ext cx="5715040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Рефлексия настроения и  эмоционального состояния.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2" name="Picture 2" descr="http://www.maaam.ru/images/users/avatars/fb84d93041c71115352076e3354e648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28736"/>
            <a:ext cx="1247775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357166"/>
            <a:ext cx="5715040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Рефлексия настроения и  эмоционального состояния.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35811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Проводится в начале урока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(для установления эмоционального контакта с группой)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и в конце деятельности.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71810"/>
            <a:ext cx="735811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Методы: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Карточки с изображением лиц.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Цветовое изображение настроения.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Эмоционально-художественное оформление (картина, музыкальный фрагмент)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Оценка эмоционального состояния.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</a:t>
            </a:r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3600" b="1" dirty="0" smtClean="0">
                <a:solidFill>
                  <a:srgbClr val="00B050"/>
                </a:solidFill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rgbClr val="00B050"/>
                </a:solidFill>
              </a:rPr>
              <a:t>е</a:t>
            </a:r>
            <a:r>
              <a:rPr lang="ru-RU" sz="3600" dirty="0" smtClean="0"/>
              <a:t> изображение настроения. </a:t>
            </a:r>
            <a:endParaRPr lang="ru-RU" sz="3600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  <a:r>
              <a:rPr lang="ru-RU" dirty="0" smtClean="0"/>
              <a:t>1. У </a:t>
            </a:r>
            <a:r>
              <a:rPr lang="ru-RU" dirty="0" smtClean="0"/>
              <a:t>учащихся две КАРТОЧКИ: синяя и красная. Они показывают карточку в соответствии с их настроением в начале и в конце урока;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2. Прием </a:t>
            </a:r>
            <a:r>
              <a:rPr lang="ru-RU" dirty="0" smtClean="0"/>
              <a:t>«БУКЕТ НАСТРОЕНИЯ» (бумажные цветы: красные и </a:t>
            </a:r>
            <a:r>
              <a:rPr lang="ru-RU" dirty="0" err="1" smtClean="0"/>
              <a:t>голубые</a:t>
            </a:r>
            <a:r>
              <a:rPr lang="ru-RU" dirty="0" smtClean="0"/>
              <a:t> раздаются в начале урока) 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 	3. Прием </a:t>
            </a:r>
            <a:r>
              <a:rPr lang="ru-RU" dirty="0" smtClean="0"/>
              <a:t>«ДЕРЕВО ЧУВСТВ» Если чувствую себя хорошо, комфортно, то вешаю на дерево листочки одного цвета, если нет – другого. </a:t>
            </a:r>
            <a:endParaRPr lang="ru-RU" dirty="0" smtClean="0"/>
          </a:p>
          <a:p>
            <a:endParaRPr lang="ru-RU" dirty="0" smtClean="0"/>
          </a:p>
          <a:p>
            <a:pPr lvl="1"/>
            <a:r>
              <a:rPr lang="ru-RU" b="1" i="1" dirty="0" smtClean="0"/>
              <a:t>	</a:t>
            </a:r>
            <a:r>
              <a:rPr lang="ru-RU" b="1" i="1" u="sng" dirty="0" smtClean="0"/>
              <a:t>Настроение </a:t>
            </a:r>
            <a:r>
              <a:rPr lang="ru-RU" b="1" i="1" u="sng" dirty="0" smtClean="0"/>
              <a:t>- цвет: </a:t>
            </a:r>
            <a:endParaRPr lang="ru-RU" b="1" i="1" u="sng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</a:t>
            </a:r>
            <a:r>
              <a:rPr lang="ru-RU" dirty="0" smtClean="0"/>
              <a:t>– восторженное; 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r>
              <a:rPr lang="ru-RU" dirty="0" smtClean="0"/>
              <a:t> </a:t>
            </a:r>
            <a:r>
              <a:rPr lang="ru-RU" dirty="0" smtClean="0"/>
              <a:t>– радостное</a:t>
            </a:r>
            <a:r>
              <a:rPr lang="ru-RU" dirty="0" smtClean="0"/>
              <a:t>, </a:t>
            </a:r>
            <a:r>
              <a:rPr lang="ru-RU" dirty="0" smtClean="0"/>
              <a:t>теплое; 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FF00"/>
                </a:solidFill>
              </a:rPr>
              <a:t>желтый</a:t>
            </a:r>
            <a:r>
              <a:rPr lang="ru-RU" dirty="0" smtClean="0"/>
              <a:t> </a:t>
            </a:r>
            <a:r>
              <a:rPr lang="ru-RU" dirty="0" smtClean="0"/>
              <a:t>– светлое, приятное; 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/>
              <a:t> </a:t>
            </a:r>
            <a:r>
              <a:rPr lang="ru-RU" dirty="0" smtClean="0"/>
              <a:t>– спокойное; 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/>
              <a:t> </a:t>
            </a:r>
            <a:r>
              <a:rPr lang="ru-RU" dirty="0" smtClean="0"/>
              <a:t>– неудовлетворенное, грустное; 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фиолетовый</a:t>
            </a:r>
            <a:r>
              <a:rPr lang="ru-RU" dirty="0" smtClean="0"/>
              <a:t> </a:t>
            </a:r>
            <a:r>
              <a:rPr lang="ru-RU" dirty="0" smtClean="0"/>
              <a:t>– тревожное, напряженное; 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b="1" dirty="0" smtClean="0"/>
              <a:t>черный</a:t>
            </a:r>
            <a:r>
              <a:rPr lang="ru-RU" dirty="0" smtClean="0"/>
              <a:t> </a:t>
            </a:r>
            <a:r>
              <a:rPr lang="ru-RU" dirty="0" smtClean="0"/>
              <a:t>– упадок, уныние.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5348900" cy="535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Рефлексия деятельности.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7929618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НЕОБХОДИМА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для осмысления способов и приемов работы с учебным материалом, поиска наиболее рациональных.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Вопросы, которые задают себе ученики, владеющие рефлексией: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Что я делал?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 какой целью?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Почему я это делаю так?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Какой результат я получил?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Какой вариант лучше?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642919"/>
            <a:ext cx="4352956" cy="48577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400" b="1" u="sng" dirty="0" smtClean="0"/>
          </a:p>
          <a:p>
            <a:pPr algn="ctr">
              <a:buNone/>
            </a:pPr>
            <a:r>
              <a:rPr lang="ru-RU" sz="2400" b="1" u="sng" dirty="0" smtClean="0"/>
              <a:t>Традиционное оценивание</a:t>
            </a:r>
          </a:p>
          <a:p>
            <a:pPr algn="ctr">
              <a:buNone/>
            </a:pPr>
            <a:endParaRPr lang="ru-RU" sz="2400" b="1" u="sng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Что оцениваем?</a:t>
            </a:r>
          </a:p>
          <a:p>
            <a:pPr algn="ctr">
              <a:buNone/>
            </a:pPr>
            <a:r>
              <a:rPr lang="ru-RU" sz="2400" dirty="0" smtClean="0"/>
              <a:t>Наличие </a:t>
            </a:r>
            <a:r>
              <a:rPr lang="ru-RU" b="1" dirty="0" smtClean="0">
                <a:solidFill>
                  <a:srgbClr val="FF0000"/>
                </a:solidFill>
              </a:rPr>
              <a:t>знаний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отметкой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/>
              <a:t>(«У меня «5»! «А за что?»)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Кто оценивает?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Учитель</a:t>
            </a:r>
            <a:r>
              <a:rPr lang="ru-RU" dirty="0" smtClean="0"/>
              <a:t> ставит отметки, ученики – получают. </a:t>
            </a:r>
          </a:p>
          <a:p>
            <a:pPr algn="ctr">
              <a:buNone/>
            </a:pPr>
            <a:r>
              <a:rPr lang="ru-RU" sz="2400" dirty="0" smtClean="0"/>
              <a:t>(«А сам можешь?» «Что вы!?»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642918"/>
            <a:ext cx="4357718" cy="48577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u="sng" dirty="0" smtClean="0"/>
              <a:t>Технология оценивания </a:t>
            </a:r>
          </a:p>
          <a:p>
            <a:pPr algn="ctr">
              <a:buNone/>
            </a:pPr>
            <a:r>
              <a:rPr lang="ru-RU" sz="2400" b="1" u="sng" dirty="0" smtClean="0"/>
              <a:t>в образовательной системе </a:t>
            </a:r>
          </a:p>
          <a:p>
            <a:pPr algn="ctr">
              <a:buNone/>
            </a:pPr>
            <a:r>
              <a:rPr lang="ru-RU" sz="2400" b="1" u="sng" dirty="0" smtClean="0"/>
              <a:t>«Школа 2100»</a:t>
            </a:r>
            <a:r>
              <a:rPr lang="ru-RU" sz="2400" b="1" dirty="0" smtClean="0"/>
              <a:t> </a:t>
            </a:r>
            <a:r>
              <a:rPr lang="ru-RU" sz="1800" b="1" dirty="0" smtClean="0"/>
              <a:t>(первые два правила)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Что оцениваем?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92D050"/>
                </a:solidFill>
              </a:rPr>
              <a:t>Умение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/>
              <a:t>применять знания – качественной</a:t>
            </a:r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92D050"/>
                </a:solidFill>
              </a:rPr>
              <a:t>оценкой</a:t>
            </a:r>
            <a:r>
              <a:rPr lang="ru-RU" b="1" dirty="0" smtClean="0"/>
              <a:t>, </a:t>
            </a:r>
            <a:r>
              <a:rPr lang="ru-RU" sz="2400" b="1" dirty="0" smtClean="0"/>
              <a:t>переводимой в отметку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Кто оценивает?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92D050"/>
                </a:solidFill>
              </a:rPr>
              <a:t>Ученик </a:t>
            </a:r>
            <a:r>
              <a:rPr lang="ru-RU" sz="2400" b="1" dirty="0" smtClean="0"/>
              <a:t>в диалоге с учителем («Какое было задание? Выполнил? Верно? Сам? </a:t>
            </a:r>
          </a:p>
          <a:p>
            <a:pPr algn="ctr">
              <a:buNone/>
            </a:pPr>
            <a:r>
              <a:rPr lang="ru-RU" sz="2400" b="1" dirty="0" smtClean="0"/>
              <a:t>Что себе поставишь?»)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42852"/>
            <a:ext cx="5143536" cy="97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Рефлексия содержания учебного материала.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14400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u="sng" dirty="0" smtClean="0">
                <a:solidFill>
                  <a:schemeClr val="accent3">
                    <a:lumMod val="50000"/>
                  </a:schemeClr>
                </a:solidFill>
              </a:rPr>
              <a:t>Цель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:  выяснить, как учащиеся осознали содержание пройденного.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8501122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Методы: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Прием незаконченного предложения.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Прием «Выбора афоризма».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Оценки «приращения» знаний и достижений целей (высказывания: «Яне знал…», «Теперь я знаю…»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Прием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синквейна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(пятистишие) – технология критического мышления.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Рефлексия достижения цели (цель урока записывается на доске и в конце урока проводится обсуждение её достижения).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Рефлексия отношения к проблеме (теме), взгляд на проблему раньше и сейчас (Мое мнение: ДО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ПОСЛЕ изучения темы)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8964"/>
            <a:ext cx="88583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	</a:t>
            </a:r>
            <a:r>
              <a:rPr lang="ru-RU" b="1" dirty="0" err="1" smtClean="0"/>
              <a:t>Синквейн</a:t>
            </a:r>
            <a:r>
              <a:rPr lang="ru-RU" dirty="0" smtClean="0"/>
              <a:t> </a:t>
            </a:r>
            <a:r>
              <a:rPr lang="ru-RU" dirty="0" smtClean="0"/>
              <a:t>– это </a:t>
            </a:r>
            <a:r>
              <a:rPr lang="ru-RU" dirty="0" err="1" smtClean="0"/>
              <a:t>пятистрочная</a:t>
            </a:r>
            <a:r>
              <a:rPr lang="ru-RU" dirty="0" smtClean="0"/>
              <a:t> строфа, напоминающая белый стих.  Это стихотворение придумали французы. Говорят, что в «</a:t>
            </a:r>
            <a:r>
              <a:rPr lang="ru-RU" i="1" dirty="0" smtClean="0"/>
              <a:t>вольном</a:t>
            </a:r>
            <a:r>
              <a:rPr lang="ru-RU" dirty="0" smtClean="0"/>
              <a:t>» переводе это означает «пять вдохновений» или «пять удач». </a:t>
            </a:r>
            <a:r>
              <a:rPr lang="ru-RU" dirty="0" err="1" smtClean="0"/>
              <a:t>Синквейн</a:t>
            </a:r>
            <a:r>
              <a:rPr lang="ru-RU" dirty="0" smtClean="0"/>
              <a:t> прост в овладении и применении уже на начальной ступени обучения как самостоятельный продукт.  Он учит осмысленно использовать понятия и определять свое отношение к рассматриваемой проблеме, используя всего пять строк</a:t>
            </a:r>
            <a:r>
              <a:rPr lang="ru-RU" dirty="0" smtClean="0"/>
              <a:t>.</a:t>
            </a:r>
          </a:p>
          <a:p>
            <a:pPr algn="just" fontAlgn="base"/>
            <a:endParaRPr lang="ru-RU" dirty="0" smtClean="0"/>
          </a:p>
          <a:p>
            <a:pPr fontAlgn="base"/>
            <a:r>
              <a:rPr lang="ru-RU" dirty="0" smtClean="0"/>
              <a:t>	</a:t>
            </a:r>
            <a:r>
              <a:rPr lang="ru-RU" b="1" i="1" u="sng" dirty="0" smtClean="0"/>
              <a:t>Правила построения </a:t>
            </a:r>
            <a:r>
              <a:rPr lang="ru-RU" b="1" i="1" u="sng" dirty="0" err="1" smtClean="0"/>
              <a:t>синквейна</a:t>
            </a:r>
            <a:r>
              <a:rPr lang="ru-RU" b="1" i="1" u="sng" dirty="0" smtClean="0"/>
              <a:t>:</a:t>
            </a:r>
            <a:endParaRPr lang="ru-RU" b="1" i="1" u="sng" dirty="0" smtClean="0"/>
          </a:p>
          <a:p>
            <a:pPr lvl="1" fontAlgn="base"/>
            <a:r>
              <a:rPr lang="ru-RU" dirty="0" smtClean="0"/>
              <a:t>- 1-ая строка – одно слово, название темы, явления, чаще всего это имя существительное;</a:t>
            </a:r>
          </a:p>
          <a:p>
            <a:pPr lvl="1" fontAlgn="base"/>
            <a:r>
              <a:rPr lang="ru-RU" dirty="0" smtClean="0"/>
              <a:t>- 2-ая строка – два слова, имена прилагательные, характеризующие данное понятие;</a:t>
            </a:r>
          </a:p>
          <a:p>
            <a:pPr lvl="1" fontAlgn="base"/>
            <a:r>
              <a:rPr lang="ru-RU" dirty="0" smtClean="0"/>
              <a:t>- 3-я строка – три слова, глаголы – показывающие действие понятия;</a:t>
            </a:r>
          </a:p>
          <a:p>
            <a:pPr lvl="1" fontAlgn="base"/>
            <a:r>
              <a:rPr lang="ru-RU" dirty="0" smtClean="0"/>
              <a:t>- 4-ая строка – четыре слова, помогающие логически завершить мысль / короткое предложение, показывающее отношение автора к теме;</a:t>
            </a:r>
          </a:p>
          <a:p>
            <a:pPr lvl="1" fontAlgn="base">
              <a:buFontTx/>
              <a:buChar char="-"/>
            </a:pPr>
            <a:r>
              <a:rPr lang="ru-RU" dirty="0" smtClean="0"/>
              <a:t>5-ая </a:t>
            </a:r>
            <a:r>
              <a:rPr lang="ru-RU" dirty="0" smtClean="0"/>
              <a:t>строка – одно слово, синоним темы, вывод, обычно имя существительное, через которое человек выражает свои чувства, ассоциации, связанные с данным понятием.</a:t>
            </a:r>
          </a:p>
          <a:p>
            <a:pPr fontAlgn="base"/>
            <a:r>
              <a:rPr lang="ru-RU" b="1" i="1" dirty="0" smtClean="0"/>
              <a:t>Примеры </a:t>
            </a:r>
            <a:r>
              <a:rPr lang="ru-RU" b="1" i="1" dirty="0" err="1" smtClean="0"/>
              <a:t>синквейнов</a:t>
            </a:r>
            <a:r>
              <a:rPr lang="ru-RU" b="1" i="1" dirty="0" smtClean="0"/>
              <a:t>:</a:t>
            </a:r>
            <a:endParaRPr lang="ru-RU" dirty="0" smtClean="0"/>
          </a:p>
          <a:p>
            <a:pPr fontAlgn="base"/>
            <a:r>
              <a:rPr lang="ru-RU" sz="1400" i="1" dirty="0" smtClean="0"/>
              <a:t>Учитель.</a:t>
            </a:r>
          </a:p>
          <a:p>
            <a:pPr fontAlgn="base"/>
            <a:r>
              <a:rPr lang="ru-RU" sz="1400" i="1" dirty="0" smtClean="0"/>
              <a:t>Добрый, мудрый.</a:t>
            </a:r>
          </a:p>
          <a:p>
            <a:pPr fontAlgn="base"/>
            <a:r>
              <a:rPr lang="ru-RU" sz="1400" i="1" dirty="0" smtClean="0"/>
              <a:t>Учит, переживает, надеется.</a:t>
            </a:r>
          </a:p>
          <a:p>
            <a:pPr fontAlgn="base"/>
            <a:r>
              <a:rPr lang="ru-RU" sz="1400" i="1" dirty="0" smtClean="0"/>
              <a:t>Понимает проблемы своих учеников.</a:t>
            </a:r>
          </a:p>
          <a:p>
            <a:pPr fontAlgn="base"/>
            <a:r>
              <a:rPr lang="ru-RU" sz="1400" i="1" dirty="0" smtClean="0"/>
              <a:t>Наставник</a:t>
            </a:r>
            <a:r>
              <a:rPr lang="ru-RU" sz="1400" i="1" dirty="0" smtClean="0"/>
              <a:t>.</a:t>
            </a:r>
            <a:r>
              <a:rPr lang="ru-RU" sz="1400" i="1" dirty="0" smtClean="0"/>
              <a:t>                </a:t>
            </a:r>
            <a:endParaRPr lang="ru-RU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5072074"/>
            <a:ext cx="3786182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Задача.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Сложная, математическая.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Решать, искать, думать.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Необходимо найти правильное решение.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Головоломка.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35824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Методы</a:t>
            </a:r>
            <a:r>
              <a:rPr lang="ru-RU" sz="3200" b="1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	 </a:t>
            </a:r>
            <a:r>
              <a:rPr lang="ru-RU" dirty="0" smtClean="0"/>
              <a:t>1. ПРИЕМ «ЛЕСТНИЦА УСПЕХА</a:t>
            </a:r>
            <a:r>
              <a:rPr lang="ru-RU" dirty="0" smtClean="0"/>
              <a:t>». </a:t>
            </a:r>
            <a:r>
              <a:rPr lang="ru-RU" dirty="0" smtClean="0"/>
              <a:t>Самооценка активности на каждом этапе урока: (выделить и написать на доске этапы деятельности. В конце урока предложить учащимся оценить свою работу на каждом этапе в виде ступенек, ведущих к успеху); </a:t>
            </a:r>
            <a:endParaRPr lang="ru-RU" dirty="0" smtClean="0"/>
          </a:p>
          <a:p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	2</a:t>
            </a:r>
            <a:r>
              <a:rPr lang="ru-RU" dirty="0" smtClean="0"/>
              <a:t>. Использованием алгоритма (например, на заключительных этапах урока учащиеся получают памятки с конкретным описанием действий);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3</a:t>
            </a:r>
            <a:r>
              <a:rPr lang="ru-RU" dirty="0" smtClean="0"/>
              <a:t>. Прием «Технологическая распаковка урока» – раскрытие всех этапов урока, что делали и как.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14338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Виды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рефлексии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/>
              <a:t>А</a:t>
            </a:r>
            <a:r>
              <a:rPr lang="ru-RU" dirty="0" smtClean="0"/>
              <a:t>) </a:t>
            </a:r>
            <a:r>
              <a:rPr lang="ru-RU" dirty="0" smtClean="0"/>
              <a:t>индивидуальная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Б) </a:t>
            </a:r>
            <a:r>
              <a:rPr lang="ru-RU" dirty="0" smtClean="0"/>
              <a:t>коллективная или групповая.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А)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Индивидуальная.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Прием </a:t>
            </a:r>
            <a:r>
              <a:rPr lang="ru-RU" sz="2400" dirty="0" smtClean="0"/>
              <a:t>«Получил ответ или нет» (! - ?); 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«Что</a:t>
            </a:r>
            <a:r>
              <a:rPr lang="ru-RU" sz="2400" dirty="0" smtClean="0"/>
              <a:t>, если…?» ; 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Упражнение </a:t>
            </a:r>
            <a:r>
              <a:rPr lang="ru-RU" sz="2400" dirty="0" smtClean="0"/>
              <a:t>«Плюс - минус- интересно»; 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Анкета </a:t>
            </a:r>
            <a:r>
              <a:rPr lang="ru-RU" sz="2400" dirty="0" smtClean="0"/>
              <a:t>(1.На уроке я работал </a:t>
            </a:r>
            <a:endParaRPr lang="ru-RU" sz="2400" dirty="0" smtClean="0"/>
          </a:p>
          <a:p>
            <a:pPr marL="1714500" lvl="3" indent="-342900"/>
            <a:r>
              <a:rPr lang="ru-RU" sz="2400" dirty="0" smtClean="0"/>
              <a:t>2.Своей </a:t>
            </a:r>
            <a:r>
              <a:rPr lang="ru-RU" sz="2400" dirty="0" smtClean="0"/>
              <a:t>работой на уроке я </a:t>
            </a:r>
            <a:endParaRPr lang="ru-RU" sz="2400" dirty="0" smtClean="0"/>
          </a:p>
          <a:p>
            <a:pPr marL="1714500" lvl="3" indent="-342900"/>
            <a:r>
              <a:rPr lang="ru-RU" sz="2400" dirty="0" smtClean="0"/>
              <a:t>3.Урок </a:t>
            </a:r>
            <a:r>
              <a:rPr lang="ru-RU" sz="2400" dirty="0" smtClean="0"/>
              <a:t>для меня показался и т.д.); 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Прием </a:t>
            </a:r>
            <a:r>
              <a:rPr lang="ru-RU" sz="2400" dirty="0" smtClean="0"/>
              <a:t>графического организатора («грабли», «гроздь»).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010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Б)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Коллективная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или групповая.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Используются </a:t>
            </a:r>
            <a:r>
              <a:rPr lang="ru-RU" dirty="0" smtClean="0"/>
              <a:t>опорные слова и фразы для высказываний (пишутся на доске);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Прием </a:t>
            </a:r>
            <a:r>
              <a:rPr lang="ru-RU" dirty="0" smtClean="0"/>
              <a:t>«Мозговой штурм» (+ схема «Паутина»);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Прием </a:t>
            </a:r>
            <a:r>
              <a:rPr lang="ru-RU" dirty="0" smtClean="0"/>
              <a:t>«Пошаговые действия» </a:t>
            </a:r>
            <a:endParaRPr lang="ru-RU" dirty="0" smtClean="0"/>
          </a:p>
          <a:p>
            <a:pPr marL="1257300" lvl="2" indent="-342900"/>
            <a:r>
              <a:rPr lang="ru-RU" dirty="0" smtClean="0"/>
              <a:t>Шаг </a:t>
            </a:r>
            <a:r>
              <a:rPr lang="ru-RU" dirty="0" smtClean="0"/>
              <a:t>I. Подумайте над вопросом индивидуально. </a:t>
            </a:r>
            <a:endParaRPr lang="ru-RU" dirty="0" smtClean="0"/>
          </a:p>
          <a:p>
            <a:pPr marL="1257300" lvl="2" indent="-342900"/>
            <a:r>
              <a:rPr lang="ru-RU" dirty="0" smtClean="0"/>
              <a:t>Шаг </a:t>
            </a:r>
            <a:r>
              <a:rPr lang="ru-RU" dirty="0" err="1" smtClean="0"/>
              <a:t>II.Поделитесь</a:t>
            </a:r>
            <a:r>
              <a:rPr lang="ru-RU" dirty="0" smtClean="0"/>
              <a:t> мнением с партнером. </a:t>
            </a:r>
            <a:endParaRPr lang="ru-RU" dirty="0" smtClean="0"/>
          </a:p>
          <a:p>
            <a:pPr marL="1257300" lvl="2" indent="-342900"/>
            <a:r>
              <a:rPr lang="ru-RU" dirty="0" smtClean="0"/>
              <a:t>Шаг </a:t>
            </a:r>
            <a:r>
              <a:rPr lang="ru-RU" dirty="0" err="1" smtClean="0"/>
              <a:t>III.Поделитесь</a:t>
            </a:r>
            <a:r>
              <a:rPr lang="ru-RU" dirty="0" smtClean="0"/>
              <a:t> мнением в группе и примите решение. </a:t>
            </a:r>
            <a:endParaRPr lang="ru-RU" dirty="0" smtClean="0"/>
          </a:p>
          <a:p>
            <a:pPr marL="1257300" lvl="2" indent="-342900"/>
            <a:r>
              <a:rPr lang="ru-RU" dirty="0" smtClean="0"/>
              <a:t>Шаг </a:t>
            </a:r>
            <a:r>
              <a:rPr lang="ru-RU" dirty="0" err="1" smtClean="0"/>
              <a:t>IV.Выберите</a:t>
            </a:r>
            <a:r>
              <a:rPr lang="ru-RU" dirty="0" smtClean="0"/>
              <a:t> ученика, который представит остальным ваше решение.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866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Б) ГРУППОВАЯ –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учащиеся </a:t>
            </a:r>
            <a:r>
              <a:rPr lang="ru-RU" dirty="0" smtClean="0"/>
              <a:t>по кругу высказываются одним предложением, выбирая начало фразы из рефлексивного экрана на доске: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сегодня </a:t>
            </a:r>
            <a:r>
              <a:rPr lang="ru-RU" dirty="0" smtClean="0"/>
              <a:t>я узнал… </a:t>
            </a:r>
            <a:endParaRPr lang="ru-RU" dirty="0" smtClean="0"/>
          </a:p>
          <a:p>
            <a:r>
              <a:rPr lang="ru-RU" dirty="0" smtClean="0"/>
              <a:t>было </a:t>
            </a:r>
            <a:r>
              <a:rPr lang="ru-RU" dirty="0" smtClean="0"/>
              <a:t>интересно… </a:t>
            </a:r>
            <a:endParaRPr lang="ru-RU" dirty="0" smtClean="0"/>
          </a:p>
          <a:p>
            <a:r>
              <a:rPr lang="ru-RU" dirty="0" smtClean="0"/>
              <a:t>было </a:t>
            </a:r>
            <a:r>
              <a:rPr lang="ru-RU" dirty="0" smtClean="0"/>
              <a:t>трудно…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выполнял задания…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понял, что… </a:t>
            </a:r>
            <a:endParaRPr lang="ru-RU" dirty="0" smtClean="0"/>
          </a:p>
          <a:p>
            <a:r>
              <a:rPr lang="ru-RU" dirty="0" smtClean="0"/>
              <a:t>теперь </a:t>
            </a:r>
            <a:r>
              <a:rPr lang="ru-RU" dirty="0" smtClean="0"/>
              <a:t>я могу…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почувствовал, что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я научился…</a:t>
            </a:r>
          </a:p>
          <a:p>
            <a:r>
              <a:rPr lang="ru-RU" dirty="0" smtClean="0"/>
              <a:t>у </a:t>
            </a:r>
            <a:r>
              <a:rPr lang="ru-RU" dirty="0" smtClean="0"/>
              <a:t>меня получилось …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смог…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попробую… </a:t>
            </a:r>
            <a:endParaRPr lang="ru-RU" dirty="0" smtClean="0"/>
          </a:p>
          <a:p>
            <a:r>
              <a:rPr lang="ru-RU" dirty="0" smtClean="0"/>
              <a:t>меня </a:t>
            </a:r>
            <a:r>
              <a:rPr lang="ru-RU" dirty="0" smtClean="0"/>
              <a:t>удивило… </a:t>
            </a:r>
            <a:endParaRPr lang="ru-RU" dirty="0" smtClean="0"/>
          </a:p>
          <a:p>
            <a:r>
              <a:rPr lang="ru-RU" dirty="0" smtClean="0"/>
              <a:t>урок </a:t>
            </a:r>
            <a:r>
              <a:rPr lang="ru-RU" dirty="0" smtClean="0"/>
              <a:t>дал мне для жизни…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приобрел…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07236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Рефлексия учителя.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i="1" dirty="0" smtClean="0"/>
              <a:t>Ч</a:t>
            </a:r>
            <a:r>
              <a:rPr lang="ru-RU" sz="2400" i="1" dirty="0" smtClean="0"/>
              <a:t>то </a:t>
            </a:r>
            <a:r>
              <a:rPr lang="ru-RU" sz="2400" i="1" dirty="0" smtClean="0"/>
              <a:t>я делаю? </a:t>
            </a:r>
            <a:endParaRPr lang="ru-RU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i="1" dirty="0" smtClean="0"/>
              <a:t> С </a:t>
            </a:r>
            <a:r>
              <a:rPr lang="ru-RU" sz="2400" i="1" dirty="0" smtClean="0"/>
              <a:t>какой целью? </a:t>
            </a:r>
            <a:endParaRPr lang="ru-RU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i="1" dirty="0" smtClean="0"/>
              <a:t> Каковы </a:t>
            </a:r>
            <a:r>
              <a:rPr lang="ru-RU" sz="2400" i="1" dirty="0" smtClean="0"/>
              <a:t>результаты моей деятельности? </a:t>
            </a:r>
            <a:endParaRPr lang="ru-RU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i="1" dirty="0" smtClean="0"/>
              <a:t> Как </a:t>
            </a:r>
            <a:r>
              <a:rPr lang="ru-RU" sz="2400" i="1" dirty="0" smtClean="0"/>
              <a:t>я этого достиг? </a:t>
            </a:r>
            <a:endParaRPr lang="ru-RU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i="1" dirty="0" smtClean="0"/>
              <a:t> Можно </a:t>
            </a:r>
            <a:r>
              <a:rPr lang="ru-RU" sz="2400" i="1" dirty="0" smtClean="0"/>
              <a:t>ли сделать лучше? </a:t>
            </a:r>
            <a:endParaRPr lang="ru-RU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ru-RU" sz="2400" i="1" dirty="0" smtClean="0"/>
              <a:t> Что </a:t>
            </a:r>
            <a:r>
              <a:rPr lang="ru-RU" sz="2400" i="1" dirty="0" smtClean="0"/>
              <a:t>я буду делать дальше? </a:t>
            </a:r>
            <a:endParaRPr lang="ru-RU" sz="2400" i="1" dirty="0" smtClean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Пока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педагог задает себе эти вопросы –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он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развивается.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Рефлексия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залог развития!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РЕФЛЕКСИЯ НА УРОКЕ </a:t>
            </a:r>
            <a:r>
              <a:rPr lang="ru-RU" sz="2400" dirty="0" smtClean="0"/>
              <a:t>– это совместная деятельность учащихся и учителя, позволяющая совершенствовать учебный процесс </a:t>
            </a:r>
            <a:endParaRPr lang="ru-RU" sz="2400" dirty="0" smtClean="0"/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РЕФЛЕКСИЯ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ведя </a:t>
            </a:r>
            <a:r>
              <a:rPr lang="ru-RU" sz="2400" dirty="0" smtClean="0"/>
              <a:t>обучаемого к осознанию эффективных способов деятельности, к их систематизации, обобщению, </a:t>
            </a:r>
            <a:endParaRPr lang="ru-RU" sz="2400" dirty="0" smtClean="0"/>
          </a:p>
          <a:p>
            <a:pPr algn="ctr"/>
            <a:r>
              <a:rPr lang="ru-RU" sz="2400" dirty="0" smtClean="0"/>
              <a:t>к </a:t>
            </a:r>
            <a:r>
              <a:rPr lang="ru-RU" sz="2400" dirty="0" smtClean="0"/>
              <a:t>отказу от ошибочных приемов,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 smtClean="0"/>
              <a:t>итоге развивает его как личность, а именно такие качества как: </a:t>
            </a:r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САМОСТОЯТЕЛЬНОСТЬ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ПРЕДПРИИМЧИВОСТЬ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КОНКУРЕНТНОСПОСОБНОСТЬ!!!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72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Релаксация</a:t>
            </a:r>
            <a:r>
              <a:rPr lang="ru-RU" sz="2400" dirty="0" smtClean="0"/>
              <a:t> – один из способов профилактики утомляемости учащихся.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Утомление</a:t>
            </a:r>
            <a:r>
              <a:rPr lang="ru-RU" sz="2400" dirty="0" smtClean="0"/>
              <a:t> </a:t>
            </a:r>
            <a:r>
              <a:rPr lang="ru-RU" sz="2400" dirty="0" smtClean="0"/>
              <a:t>- временное снижение работоспособности под влиянием длительного воздействия нагрузки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	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Уровни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утомляемости: </a:t>
            </a:r>
            <a:endParaRPr lang="ru-RU" sz="2400" i="1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Поведенческий </a:t>
            </a:r>
            <a:r>
              <a:rPr lang="ru-RU" sz="2400" dirty="0" smtClean="0"/>
              <a:t>– снижение производительности труда, уменьшение скорости и точности работы; 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Физиологический </a:t>
            </a:r>
            <a:r>
              <a:rPr lang="ru-RU" sz="2400" dirty="0" smtClean="0"/>
              <a:t>- затруднение выработки условных связей (уровень нервных процессов); 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Психологический </a:t>
            </a:r>
            <a:r>
              <a:rPr lang="ru-RU" sz="2400" dirty="0" smtClean="0"/>
              <a:t>- снижение чувствительности, нарушение внимания, памяти, интеллектуальных процессов, сдвиги в эмоционально-мотивационной сфере.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-fotki.yandex.ru/get/4517/28257045.58f/0_6e158_45c7ceda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2357454" cy="23574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Утомляемость возникает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периоды: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dirty="0" smtClean="0"/>
          </a:p>
          <a:p>
            <a:pPr lvl="2">
              <a:buFont typeface="Wingdings" pitchFamily="2" charset="2"/>
              <a:buChar char="§"/>
            </a:pPr>
            <a:r>
              <a:rPr lang="ru-RU" sz="2400" dirty="0" smtClean="0"/>
              <a:t> Адаптации </a:t>
            </a:r>
            <a:r>
              <a:rPr lang="ru-RU" sz="2400" dirty="0" smtClean="0"/>
              <a:t>к учебным </a:t>
            </a:r>
            <a:r>
              <a:rPr lang="ru-RU" sz="2400" dirty="0" smtClean="0"/>
              <a:t>нагрузкам (начало </a:t>
            </a:r>
            <a:r>
              <a:rPr lang="ru-RU" sz="2400" dirty="0" smtClean="0"/>
              <a:t>учебного года, семестра, полугодия</a:t>
            </a:r>
            <a:r>
              <a:rPr lang="ru-RU" sz="2400" dirty="0" smtClean="0"/>
              <a:t>);</a:t>
            </a:r>
          </a:p>
          <a:p>
            <a:pPr lvl="2">
              <a:buFont typeface="Wingdings" pitchFamily="2" charset="2"/>
              <a:buChar char="§"/>
            </a:pPr>
            <a:endParaRPr lang="ru-RU" sz="2400" dirty="0" smtClean="0"/>
          </a:p>
          <a:p>
            <a:pPr lvl="2">
              <a:buFont typeface="Wingdings" pitchFamily="2" charset="2"/>
              <a:buChar char="§"/>
            </a:pPr>
            <a:r>
              <a:rPr lang="ru-RU" sz="2400" dirty="0" smtClean="0"/>
              <a:t> Окончание </a:t>
            </a:r>
            <a:r>
              <a:rPr lang="ru-RU" sz="2400" dirty="0" smtClean="0"/>
              <a:t>четверти, полугодия, учебного года и недели; </a:t>
            </a:r>
            <a:endParaRPr lang="ru-RU" sz="2400" dirty="0" smtClean="0"/>
          </a:p>
          <a:p>
            <a:pPr lvl="2">
              <a:buFont typeface="Wingdings" pitchFamily="2" charset="2"/>
              <a:buChar char="§"/>
            </a:pPr>
            <a:endParaRPr lang="ru-RU" sz="2400" dirty="0" smtClean="0"/>
          </a:p>
          <a:p>
            <a:pPr lvl="2"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ЕЖЕДНЕВНО</a:t>
            </a:r>
            <a:r>
              <a:rPr lang="ru-RU" sz="3200" dirty="0" smtClean="0"/>
              <a:t> </a:t>
            </a:r>
            <a:r>
              <a:rPr lang="ru-RU" sz="2400" dirty="0" smtClean="0"/>
              <a:t>(!), к третьему или четвертому уроку,  </a:t>
            </a:r>
            <a:r>
              <a:rPr lang="ru-RU" sz="2400" dirty="0" smtClean="0"/>
              <a:t>сначала </a:t>
            </a:r>
            <a:r>
              <a:rPr lang="ru-RU" sz="2400" dirty="0" smtClean="0"/>
              <a:t>проявляется слабо, а затем усиливается к концу учебного дня.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46224"/>
          </a:xfrm>
        </p:spPr>
        <p:txBody>
          <a:bodyPr>
            <a:normAutofit/>
          </a:bodyPr>
          <a:lstStyle/>
          <a:p>
            <a:pPr fontAlgn="base"/>
            <a:r>
              <a:rPr lang="ru-RU" sz="2700" b="1" i="1" dirty="0"/>
              <a:t>Правила технологии оценивания образовательных достижений (учебных успехов)</a:t>
            </a:r>
            <a:br>
              <a:rPr lang="ru-RU" sz="2700" b="1" i="1" dirty="0"/>
            </a:br>
            <a:r>
              <a:rPr lang="ru-RU" sz="1800" dirty="0"/>
              <a:t>(краткий перечень</a:t>
            </a:r>
            <a:r>
              <a:rPr lang="ru-RU" sz="1800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357298"/>
            <a:ext cx="792961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Что контролировать и оценивать?</a:t>
            </a:r>
          </a:p>
          <a:p>
            <a:pPr algn="just"/>
            <a:r>
              <a:rPr lang="ru-RU" sz="2400" b="1" u="sng" dirty="0" smtClean="0">
                <a:solidFill>
                  <a:schemeClr val="tx1"/>
                </a:solidFill>
              </a:rPr>
              <a:t>1 –е правило.</a:t>
            </a:r>
            <a:r>
              <a:rPr lang="ru-RU" sz="2400" b="1" dirty="0" smtClean="0">
                <a:solidFill>
                  <a:schemeClr val="tx1"/>
                </a:solidFill>
              </a:rPr>
              <a:t> Оценивается любое, особенно успешное, действие, а фиксируется отметкой только решение полноценной задачи, т.е. использование знаний.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786" y="2857496"/>
            <a:ext cx="792961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13488" y="2285992"/>
            <a:ext cx="1143802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8143900" y="2285992"/>
            <a:ext cx="114300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785786" y="1714488"/>
            <a:ext cx="128588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7429520" y="1714488"/>
            <a:ext cx="128588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5720" y="3071810"/>
            <a:ext cx="2571768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оценивает?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2-е правило.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Учитель и ученик 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по возможности определяют оценку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 в диалоге (внешняя оценка + самооценка). Ученик имеет право аргументировано оспорить выставленную отметку.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endCxn id="20" idx="0"/>
          </p:cNvCxnSpPr>
          <p:nvPr/>
        </p:nvCxnSpPr>
        <p:spPr>
          <a:xfrm rot="5400000">
            <a:off x="1465241" y="2964653"/>
            <a:ext cx="21352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-1070808" y="5072074"/>
            <a:ext cx="271385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500960" y="5071280"/>
            <a:ext cx="271385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285720" y="6429396"/>
            <a:ext cx="257176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285720" y="3714752"/>
            <a:ext cx="257176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072198" y="3143248"/>
            <a:ext cx="2857520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Где фиксировать результаты?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4-е правило.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Отметки (или часть их) выставляются в таблицу требований (рабочий журнал учителя,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дневник школьника) 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в графу того умения, которое было основным и приобреталось в ходе решения конкретной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rot="5400000">
            <a:off x="7358086" y="3000372"/>
            <a:ext cx="285749" cy="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7572396" y="5286388"/>
            <a:ext cx="271464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644232" y="5285594"/>
            <a:ext cx="271385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>
            <a:off x="6000760" y="6643710"/>
            <a:ext cx="29289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6000760" y="3929066"/>
            <a:ext cx="29289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143240" y="3143248"/>
            <a:ext cx="2786082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Когда оценивать?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3-е правило.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За каждую учебную задачу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или группу заданий-задач, показывающих овладение отдельным умением, ставится своя отдельная отметка.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6200000" flipH="1">
            <a:off x="4250530" y="3107529"/>
            <a:ext cx="3571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>
            <a:off x="3071802" y="5643578"/>
            <a:ext cx="271464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0800000">
            <a:off x="3071802" y="3786190"/>
            <a:ext cx="271464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2143108" y="4714884"/>
            <a:ext cx="18573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4858546" y="4714090"/>
            <a:ext cx="18573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16" y="1142984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4 СПОСОБА РЕЛАКСАЦИИ </a:t>
            </a:r>
            <a:r>
              <a:rPr lang="ru-RU" sz="2800" dirty="0" smtClean="0"/>
              <a:t>на </a:t>
            </a:r>
            <a:r>
              <a:rPr lang="ru-RU" sz="2800" dirty="0" smtClean="0"/>
              <a:t>каждый день.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Релаксация </a:t>
            </a:r>
            <a:r>
              <a:rPr lang="ru-RU" sz="2800" dirty="0" smtClean="0"/>
              <a:t>через: </a:t>
            </a:r>
            <a:endParaRPr lang="ru-RU" sz="2800" dirty="0" smtClean="0"/>
          </a:p>
          <a:p>
            <a:pPr lvl="1">
              <a:buFont typeface="Wingdings" pitchFamily="2" charset="2"/>
              <a:buChar char="§"/>
            </a:pPr>
            <a:r>
              <a:rPr lang="ru-RU" sz="2800" dirty="0" smtClean="0"/>
              <a:t> Дыхание.</a:t>
            </a:r>
          </a:p>
          <a:p>
            <a:pPr lvl="1">
              <a:buFont typeface="Wingdings" pitchFamily="2" charset="2"/>
              <a:buChar char="§"/>
            </a:pPr>
            <a:r>
              <a:rPr lang="ru-RU" sz="2800" dirty="0" smtClean="0"/>
              <a:t> Образы. </a:t>
            </a:r>
          </a:p>
          <a:p>
            <a:pPr lvl="1">
              <a:buFont typeface="Wingdings" pitchFamily="2" charset="2"/>
              <a:buChar char="§"/>
            </a:pPr>
            <a:r>
              <a:rPr lang="ru-RU" sz="2800" dirty="0" smtClean="0"/>
              <a:t>Напряжение. </a:t>
            </a:r>
          </a:p>
          <a:p>
            <a:pPr lvl="1">
              <a:buFont typeface="Wingdings" pitchFamily="2" charset="2"/>
              <a:buChar char="§"/>
            </a:pPr>
            <a:r>
              <a:rPr lang="ru-RU" sz="2800" dirty="0" smtClean="0"/>
              <a:t> Словесные </a:t>
            </a:r>
            <a:r>
              <a:rPr lang="ru-RU" sz="2800" dirty="0" smtClean="0"/>
              <a:t>формулы.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8583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Расслабление через дыхание. </a:t>
            </a:r>
            <a:endParaRPr lang="ru-RU" sz="3200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основе - физиологическая закономерность: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ВДОХЕ тонус мышц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ВЫДОХЕ </a:t>
            </a:r>
            <a:r>
              <a:rPr lang="ru-RU" dirty="0" smtClean="0"/>
              <a:t>-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СЯ</a:t>
            </a:r>
            <a:r>
              <a:rPr lang="ru-RU" dirty="0" smtClean="0"/>
              <a:t>, мышцы расслабляются.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Установление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прочной связи между дыханием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расслаблением помогает лучше управлять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процессом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релаксации.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4296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Расслабление через образ.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 algn="just"/>
            <a:r>
              <a:rPr lang="ru-RU" sz="2400" i="1" u="sng" dirty="0" smtClean="0"/>
              <a:t>Образы </a:t>
            </a:r>
            <a:r>
              <a:rPr lang="ru-RU" sz="2400" i="1" u="sng" dirty="0" smtClean="0"/>
              <a:t>могут вызывать совершенно различные состояния </a:t>
            </a:r>
            <a:r>
              <a:rPr lang="ru-RU" sz="2400" i="1" u="sng" dirty="0" smtClean="0"/>
              <a:t>– </a:t>
            </a:r>
          </a:p>
          <a:p>
            <a:pPr algn="just"/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/>
              <a:t> от </a:t>
            </a:r>
            <a:r>
              <a:rPr lang="ru-RU" sz="2400" dirty="0" smtClean="0"/>
              <a:t>вялого безразличия до максимальной включенности, </a:t>
            </a:r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/>
              <a:t> от </a:t>
            </a:r>
            <a:r>
              <a:rPr lang="ru-RU" sz="2400" dirty="0" smtClean="0"/>
              <a:t>горькой печали до безудержной радости, </a:t>
            </a:r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/>
              <a:t> от </a:t>
            </a:r>
            <a:r>
              <a:rPr lang="ru-RU" sz="2400" dirty="0" smtClean="0"/>
              <a:t>полного расслабления до мобилизации всех сил. </a:t>
            </a:r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endParaRPr lang="ru-RU" sz="24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b="1" dirty="0" smtClean="0"/>
              <a:t>Для </a:t>
            </a:r>
            <a:r>
              <a:rPr lang="ru-RU" sz="2800" b="1" dirty="0" smtClean="0"/>
              <a:t>каждого человека важно найти тот образ, который наилучшим образом «вызывает» нужное состояние.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Kramskoy Portrait of a Wo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1414"/>
            <a:ext cx="8286808" cy="64572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8866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«Неизвестная»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— картина русского художника Ивана Крамского (1837—1887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4296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Расслабление через словесное внушение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800" dirty="0" smtClean="0"/>
              <a:t>Хорошо подходит для людей,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 smtClean="0"/>
              <a:t>большей степени доверяющих </a:t>
            </a:r>
            <a:endParaRPr lang="ru-RU" sz="2800" dirty="0" smtClean="0"/>
          </a:p>
          <a:p>
            <a:pPr algn="ctr"/>
            <a:r>
              <a:rPr lang="ru-RU" sz="2800" dirty="0" smtClean="0"/>
              <a:t>рациональным </a:t>
            </a:r>
            <a:r>
              <a:rPr lang="ru-RU" sz="2800" dirty="0" smtClean="0"/>
              <a:t>суждениям. </a:t>
            </a:r>
            <a:endParaRPr lang="ru-RU" sz="2800" dirty="0" smtClean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Важно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чтобы словесные формулы «произносились» медленно и тихо.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очень счастливый человечек. Я верю в чудо и волшебные сказки, добро и любовь.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	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Когда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я вырасту, то сохраню эту веру в себе. Я хочу научиться мысленно дотрагиваться до зеленой травки, раскидистого дерева, теплого песочка и чувствовать лучики яркого солнышка.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	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Мне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нравится прекрасная музыка мира, журчание ручейка, дуновение ветра и пение птиц.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pPr algn="just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	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Когда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я слышу эту музыку, то становлюсь сильнее и выносливее.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	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люблю этот мир и хочу, чтобы он мне ответил взаимностью.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img-fotki.yandex.ru/get/4517/28257045.590/0_6e169_55a0118e_L.jpg"/>
          <p:cNvPicPr>
            <a:picLocks noChangeAspect="1" noChangeArrowheads="1"/>
          </p:cNvPicPr>
          <p:nvPr/>
        </p:nvPicPr>
        <p:blipFill>
          <a:blip r:embed="rId2"/>
          <a:srcRect l="55364" t="56546" r="6974" b="5926"/>
          <a:stretch>
            <a:fillRect/>
          </a:stretch>
        </p:blipFill>
        <p:spPr bwMode="auto">
          <a:xfrm>
            <a:off x="7215174" y="4143380"/>
            <a:ext cx="1928826" cy="2714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857232"/>
            <a:ext cx="764386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Расслабление через напряжение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В </a:t>
            </a:r>
            <a:r>
              <a:rPr lang="ru-RU" sz="2400" dirty="0" smtClean="0"/>
              <a:t>основе - физиологическая закономерность: после интенсивного мышечного напряжения автоматически наступает мышечная </a:t>
            </a:r>
            <a:r>
              <a:rPr lang="ru-RU" sz="2400" dirty="0" smtClean="0"/>
              <a:t>релаксация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Выберите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прием,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который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более всего вам подходит!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8918" name="Picture 6" descr="http://img-fotki.yandex.ru/get/4517/28257045.590/0_6e169_55a0118e_L.jpg"/>
          <p:cNvPicPr>
            <a:picLocks noChangeAspect="1" noChangeArrowheads="1"/>
          </p:cNvPicPr>
          <p:nvPr/>
        </p:nvPicPr>
        <p:blipFill>
          <a:blip r:embed="rId2"/>
          <a:srcRect l="6356" t="52501" r="63983" b="5499"/>
          <a:stretch>
            <a:fillRect/>
          </a:stretch>
        </p:blipFill>
        <p:spPr bwMode="auto">
          <a:xfrm>
            <a:off x="0" y="4143404"/>
            <a:ext cx="135731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72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img-fotki.yandex.ru/get/5212/28257045.58f/0_6e139_b0174c58_L.png</a:t>
            </a:r>
            <a:r>
              <a:rPr lang="ru-RU" dirty="0" smtClean="0"/>
              <a:t> перо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64" y="928670"/>
            <a:ext cx="828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img-fotki.yandex.ru/get/6718/28257045.11cd/0_b0be1_6bbdbe6a_L.png</a:t>
            </a:r>
            <a:r>
              <a:rPr lang="ru-RU" dirty="0" smtClean="0"/>
              <a:t> доска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bitwisecomputing.com/images/owl_wise.png?1346153581</a:t>
            </a:r>
            <a:r>
              <a:rPr lang="ru-RU" dirty="0" smtClean="0"/>
              <a:t> сова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img-fotki.yandex.ru/get/4609/28257045.58f/0_6e146_d409b520_L.png</a:t>
            </a:r>
            <a:r>
              <a:rPr lang="ru-RU" dirty="0" smtClean="0"/>
              <a:t> книги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7174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www.maaam.ru/images/users/avatars/fb84d93041c71115352076e3354e6483.jpg</a:t>
            </a:r>
            <a:r>
              <a:rPr lang="ru-RU" dirty="0" smtClean="0"/>
              <a:t> смайлик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28612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900igr.net/kartinki/psikhologija/Refleksija/028-Utomljaemost-voznikaet.html</a:t>
            </a:r>
            <a:r>
              <a:rPr lang="ru-RU" dirty="0" smtClean="0"/>
              <a:t> о рефлексии и релаксации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8576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img-fotki.yandex.ru/get/4517/28257045.58f/0_6e158_45c7ceda_L.png</a:t>
            </a:r>
            <a:r>
              <a:rPr lang="ru-RU" dirty="0" smtClean="0"/>
              <a:t> часы с блокнотом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50057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http://fotki.yandex.ru/users/svetlera/view/450922/?</a:t>
            </a:r>
            <a:r>
              <a:rPr lang="en-US" dirty="0" smtClean="0">
                <a:hlinkClick r:id="rId9"/>
              </a:rPr>
              <a:t>page=4#preview</a:t>
            </a:r>
            <a:r>
              <a:rPr lang="ru-RU" dirty="0" smtClean="0"/>
              <a:t> ученики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92919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upload.wikimedia.org/wikipedia/commons/thumb/c/ce/Kramskoy_Portrait_of_a_Woman.jpg/325px-Kramskoy_Portrait_of_a_Woman.jpg</a:t>
            </a:r>
            <a:r>
              <a:rPr lang="ru-RU" dirty="0" smtClean="0"/>
              <a:t> картина «Неизвестная»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81439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5-е правило.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	За задачи, решенные при изучении новой темы, отметка ставится только по желанию ученика, так как в процессе овладения умениями и знаниями по теме он имеет право на ошибку. </a:t>
            </a:r>
          </a:p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За каждую задачу проверочной (контрольной) работы по итогам темы отметки ставятся всем ученикам, так как каждый должен показать, как он овладел умениями и знаниями темы. </a:t>
            </a:r>
          </a:p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Ученик не может отказаться от выставления этой отметки, </a:t>
            </a:r>
            <a:r>
              <a:rPr lang="ru-RU" sz="2400" dirty="0" smtClean="0">
                <a:solidFill>
                  <a:srgbClr val="FF0000"/>
                </a:solidFill>
              </a:rPr>
              <a:t>но</a:t>
            </a:r>
            <a:r>
              <a:rPr lang="ru-RU" dirty="0" smtClean="0"/>
              <a:t> имеет </a:t>
            </a:r>
            <a:r>
              <a:rPr lang="ru-RU" sz="2400" dirty="0" smtClean="0">
                <a:solidFill>
                  <a:srgbClr val="FF0000"/>
                </a:solidFill>
              </a:rPr>
              <a:t>право пересдать </a:t>
            </a:r>
            <a:r>
              <a:rPr lang="ru-RU" dirty="0" smtClean="0"/>
              <a:t>(хотя бы один раз).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571480"/>
            <a:ext cx="4535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Как, по какой шкале оценивать?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8429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6-е правило.</a:t>
            </a:r>
            <a:r>
              <a:rPr lang="ru-RU" b="1" dirty="0" smtClean="0"/>
              <a:t> </a:t>
            </a:r>
          </a:p>
          <a:p>
            <a:pPr algn="ctr"/>
            <a:r>
              <a:rPr lang="ru-RU" i="1" dirty="0" smtClean="0"/>
              <a:t>Оценка ученика определяется по универсальной шкале трех уровней успешности.</a:t>
            </a:r>
          </a:p>
          <a:p>
            <a:pPr algn="ctr"/>
            <a:endParaRPr lang="ru-RU" i="1" dirty="0" smtClean="0"/>
          </a:p>
          <a:p>
            <a:pPr algn="just"/>
            <a:r>
              <a:rPr lang="ru-RU" b="1" dirty="0" smtClean="0"/>
              <a:t>	</a:t>
            </a:r>
            <a:r>
              <a:rPr lang="ru-RU" b="1" u="sng" dirty="0" smtClean="0"/>
              <a:t>Необходимый</a:t>
            </a:r>
            <a:r>
              <a:rPr lang="ru-RU" dirty="0" smtClean="0"/>
              <a:t> уровень – решение типовой задачи, подобной тем, что решали уже много раз, где требовалось применить сформированные умения и усвоенные знания, прежде всего соответствующие государственному стандарту, что необходимо всем по любому предмету. Это «</a:t>
            </a:r>
            <a:r>
              <a:rPr lang="ru-RU" b="1" i="1" dirty="0" smtClean="0">
                <a:solidFill>
                  <a:srgbClr val="FF0000"/>
                </a:solidFill>
              </a:rPr>
              <a:t>хорошо, но не отлично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	</a:t>
            </a:r>
            <a:r>
              <a:rPr lang="ru-RU" b="1" u="sng" dirty="0" smtClean="0"/>
              <a:t>Программный уровень</a:t>
            </a:r>
            <a:r>
              <a:rPr lang="ru-RU" b="1" dirty="0" smtClean="0"/>
              <a:t> </a:t>
            </a:r>
            <a:r>
              <a:rPr lang="ru-RU" dirty="0" smtClean="0"/>
              <a:t>– решение нестандартной задачи, где потребовалось применить либо знания по новой, изучаемой в данный момент теме, либо «старые» знания и умения, но в новой, непривычной ситуации. Это уровень, соответствующий цели программы «Школа 2100», – уровень функционально грамотной личности –  «</a:t>
            </a:r>
            <a:r>
              <a:rPr lang="ru-RU" b="1" i="1" dirty="0" smtClean="0">
                <a:solidFill>
                  <a:srgbClr val="FF0000"/>
                </a:solidFill>
              </a:rPr>
              <a:t>отлично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	</a:t>
            </a:r>
            <a:r>
              <a:rPr lang="ru-RU" b="1" u="sng" dirty="0" smtClean="0"/>
              <a:t>Необязательный максимальный уровень</a:t>
            </a:r>
            <a:r>
              <a:rPr lang="ru-RU" b="1" dirty="0" smtClean="0"/>
              <a:t> </a:t>
            </a:r>
            <a:r>
              <a:rPr lang="ru-RU" dirty="0" smtClean="0"/>
              <a:t>– решение «сверхзадачи» по неизученному материалу, когда потребовались либо самостоятельно добытые знания, либо новые, самостоятельно усвоенные умения. Этот уровень демонстрирует исключительные успехи отдельных учеников по отдельным темам – «</a:t>
            </a:r>
            <a:r>
              <a:rPr lang="ru-RU" b="1" i="1" dirty="0" smtClean="0">
                <a:solidFill>
                  <a:srgbClr val="FF0000"/>
                </a:solidFill>
              </a:rPr>
              <a:t>превосходно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89844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7-е </a:t>
            </a:r>
            <a:r>
              <a:rPr lang="ru-RU" b="1" u="sng" dirty="0" smtClean="0"/>
              <a:t>правило. </a:t>
            </a:r>
            <a:endParaRPr lang="ru-RU" b="1" u="sng" dirty="0" smtClean="0"/>
          </a:p>
          <a:p>
            <a:pPr algn="just"/>
            <a:r>
              <a:rPr lang="ru-RU" dirty="0" smtClean="0"/>
              <a:t>	Итоговые </a:t>
            </a:r>
            <a:r>
              <a:rPr lang="ru-RU" dirty="0" smtClean="0"/>
              <a:t>оценки и отметки (за четверть, полугодие, </a:t>
            </a:r>
            <a:r>
              <a:rPr lang="ru-RU" dirty="0" smtClean="0"/>
              <a:t>триместр) рекомендуется </a:t>
            </a:r>
            <a:r>
              <a:rPr lang="ru-RU" dirty="0" smtClean="0"/>
              <a:t>определять не просто за отрезок учебного года (число </a:t>
            </a:r>
            <a:r>
              <a:rPr lang="ru-RU" dirty="0" smtClean="0"/>
              <a:t>уроков </a:t>
            </a:r>
            <a:r>
              <a:rPr lang="ru-RU" dirty="0" smtClean="0"/>
              <a:t>четверти), а за учебный модуль (блок тем), который изучали в этот </a:t>
            </a:r>
            <a:r>
              <a:rPr lang="ru-RU" dirty="0" smtClean="0"/>
              <a:t>отрезок </a:t>
            </a:r>
            <a:r>
              <a:rPr lang="ru-RU" dirty="0" smtClean="0"/>
              <a:t>учебного времени.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Итоговая </a:t>
            </a:r>
            <a:r>
              <a:rPr lang="ru-RU" dirty="0" smtClean="0"/>
              <a:t>оценка выражается в </a:t>
            </a:r>
            <a:r>
              <a:rPr lang="ru-RU" dirty="0" smtClean="0"/>
              <a:t>характеристике продемонстрированного </a:t>
            </a:r>
            <a:r>
              <a:rPr lang="ru-RU" dirty="0" smtClean="0"/>
              <a:t>учеником на данном отрезке времени уровня </a:t>
            </a:r>
            <a:r>
              <a:rPr lang="ru-RU" dirty="0" smtClean="0"/>
              <a:t>возможностей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Итоговая </a:t>
            </a:r>
            <a:r>
              <a:rPr lang="ru-RU" dirty="0" smtClean="0"/>
              <a:t>отметка – это показатель уровня </a:t>
            </a:r>
            <a:r>
              <a:rPr lang="ru-RU" dirty="0" smtClean="0"/>
              <a:t>образовательных достижений</a:t>
            </a:r>
            <a:r>
              <a:rPr lang="ru-RU" dirty="0" smtClean="0"/>
              <a:t>. Она высчитывается как среднеарифметическое текущих </a:t>
            </a:r>
            <a:r>
              <a:rPr lang="ru-RU" dirty="0" smtClean="0"/>
              <a:t>отметок</a:t>
            </a:r>
            <a:r>
              <a:rPr lang="ru-RU" dirty="0" smtClean="0"/>
              <a:t>, выставленных с согласия ученика, и обязательных отметок за </a:t>
            </a:r>
            <a:r>
              <a:rPr lang="ru-RU" dirty="0" smtClean="0"/>
              <a:t>проверочные </a:t>
            </a:r>
            <a:r>
              <a:rPr lang="ru-RU" dirty="0" smtClean="0"/>
              <a:t>и контрольные работы с учетом их возможной пересдачи.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Как перевести качественную оценку в количественную отметку?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3929090" cy="923330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Баллы успешности (1–6),специально</a:t>
            </a:r>
          </a:p>
          <a:p>
            <a:pPr algn="ctr"/>
            <a:r>
              <a:rPr lang="ru-RU" dirty="0" smtClean="0"/>
              <a:t>разработанные под три уровня </a:t>
            </a:r>
            <a:r>
              <a:rPr lang="ru-RU" dirty="0" smtClean="0"/>
              <a:t>успешности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357298"/>
            <a:ext cx="4357686" cy="120032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Другие шкалы – </a:t>
            </a:r>
            <a:r>
              <a:rPr lang="ru-RU" dirty="0" smtClean="0"/>
              <a:t>10-балльная</a:t>
            </a:r>
            <a:r>
              <a:rPr lang="ru-RU" dirty="0" smtClean="0"/>
              <a:t>, </a:t>
            </a:r>
            <a:r>
              <a:rPr lang="ru-RU" dirty="0" smtClean="0"/>
              <a:t>традиционная 5-балльная </a:t>
            </a:r>
            <a:r>
              <a:rPr lang="ru-RU" dirty="0" smtClean="0"/>
              <a:t>с плюсами и </a:t>
            </a:r>
            <a:r>
              <a:rPr lang="ru-RU" dirty="0" smtClean="0"/>
              <a:t>другие шкалы</a:t>
            </a:r>
            <a:r>
              <a:rPr lang="ru-RU" dirty="0" smtClean="0"/>
              <a:t>, соотнесенные с тремя </a:t>
            </a:r>
            <a:r>
              <a:rPr lang="ru-RU" dirty="0" smtClean="0"/>
              <a:t>уровнями успешности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964513" y="1178703"/>
            <a:ext cx="3571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250793" y="1178703"/>
            <a:ext cx="3571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http://bitwisecomputing.com/images/owl_wise.png?1346153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612" y="2928934"/>
            <a:ext cx="200342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Этап I.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/>
              <a:t>1 класс </a:t>
            </a:r>
            <a:r>
              <a:rPr lang="ru-RU" b="1" dirty="0" smtClean="0"/>
              <a:t>(или этап перехода на ТО в любом классе).</a:t>
            </a:r>
          </a:p>
          <a:p>
            <a:pPr algn="ctr"/>
            <a:r>
              <a:rPr lang="ru-RU" sz="1600" dirty="0" smtClean="0"/>
              <a:t>Вводятся только правила, которые </a:t>
            </a:r>
          </a:p>
          <a:p>
            <a:pPr algn="ctr"/>
            <a:r>
              <a:rPr lang="ru-RU" sz="1600" dirty="0" smtClean="0"/>
              <a:t>являются минимальным составляющим основы технологии, а именно: </a:t>
            </a:r>
          </a:p>
          <a:p>
            <a:pPr algn="just"/>
            <a:r>
              <a:rPr lang="ru-RU" u="sng" dirty="0" smtClean="0"/>
              <a:t>1-е правило </a:t>
            </a:r>
            <a:r>
              <a:rPr lang="ru-RU" dirty="0" smtClean="0"/>
              <a:t>(различение оценки и отметки).Учитель и ученики привыкают различать оценку любых действий и отметку за решение учебной задачи. В 1 классе вместо отметок используется только положительная и не разделяемая по уровням фиксация в рабочих материалах учителя.</a:t>
            </a:r>
          </a:p>
          <a:p>
            <a:pPr algn="just"/>
            <a:endParaRPr lang="ru-RU" dirty="0" smtClean="0"/>
          </a:p>
          <a:p>
            <a:r>
              <a:rPr lang="ru-RU" u="sng" dirty="0" smtClean="0"/>
              <a:t>2-е правило </a:t>
            </a:r>
            <a:r>
              <a:rPr lang="ru-RU" dirty="0" smtClean="0"/>
              <a:t>(самооценка).Дети учатся оценивать свои действия по алгоритму (с. 95), сначала без разделения на уровни успешности.</a:t>
            </a:r>
          </a:p>
          <a:p>
            <a:endParaRPr lang="ru-RU" dirty="0" smtClean="0"/>
          </a:p>
          <a:p>
            <a:pPr algn="just"/>
            <a:r>
              <a:rPr lang="ru-RU" u="sng" dirty="0" smtClean="0"/>
              <a:t>3-е правило </a:t>
            </a:r>
            <a:r>
              <a:rPr lang="ru-RU" dirty="0" smtClean="0"/>
              <a:t>(одна задача – одна оценка).Учитель и ученики привыкают оценивать каждую решенную задачу в отдельности, а не урок в целом. Начиная со 2 класса определяется отметка за каждую учебную задачу. </a:t>
            </a:r>
          </a:p>
          <a:p>
            <a:endParaRPr lang="ru-RU" dirty="0" smtClean="0"/>
          </a:p>
          <a:p>
            <a:pPr algn="just"/>
            <a:r>
              <a:rPr lang="ru-RU" u="sng" dirty="0" smtClean="0"/>
              <a:t>4-е правило </a:t>
            </a:r>
            <a:r>
              <a:rPr lang="ru-RU" dirty="0" smtClean="0"/>
              <a:t>(таблица требований).Учитель начинает работать с таблицей требований пока без учеников. После проведения проверочной работы учитель выставляет отметки за каждое из заданий в таблицу требований (в свои рабочие материалы). Отметки в таблицу требований выставляются по той шкале, которая принята в данном классе (например, 5-балльная шкала). Эти данные используются для отслеживания того, как каждый ученик справляется с программными требованиями (насколько он успешен).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500042"/>
            <a:ext cx="73581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Этапа II. </a:t>
            </a:r>
          </a:p>
          <a:p>
            <a:pPr algn="ctr"/>
            <a:r>
              <a:rPr lang="ru-RU" b="1" u="sng" dirty="0" smtClean="0"/>
              <a:t>2 класс </a:t>
            </a:r>
            <a:r>
              <a:rPr lang="ru-RU" dirty="0" smtClean="0"/>
              <a:t>(этот этап возможен и в любом следующем классе).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	Вводится в полном объеме 4-е правило (таблицы требований). Не только учитель, но и дети учатся определять, какое умение потребовалось в ходе решения задачи. В таблицу требований можно уже выставлять не только отметки за задания проверочных работ, но и за задачи, решенные в ходе текущего контроля (на других уроках).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1790</Words>
  <Application>Microsoft Office PowerPoint</Application>
  <PresentationFormat>Экран (4:3)</PresentationFormat>
  <Paragraphs>341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Технология оценивания учебных предметов</vt:lpstr>
      <vt:lpstr>Слайд 2</vt:lpstr>
      <vt:lpstr>Правила технологии оценивания образовательных достижений (учебных успехов) (краткий перечень)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оценивания учебных предметов</dc:title>
  <dc:creator>я</dc:creator>
  <cp:lastModifiedBy>я</cp:lastModifiedBy>
  <cp:revision>40</cp:revision>
  <dcterms:created xsi:type="dcterms:W3CDTF">2013-11-03T11:43:46Z</dcterms:created>
  <dcterms:modified xsi:type="dcterms:W3CDTF">2013-11-04T13:55:25Z</dcterms:modified>
</cp:coreProperties>
</file>