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0" r:id="rId7"/>
    <p:sldId id="261"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0000"/>
                </a:solidFill>
                <a:latin typeface="+mj-l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00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1C235F6-77DE-4210-B9EF-1C88114CD96F}" type="datetimeFigureOut">
              <a:rPr lang="ru-RU" smtClean="0"/>
              <a:pPr/>
              <a:t>04.03.2013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51848F-3CD7-46E5-AB9F-1CC58610DCF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1C235F6-77DE-4210-B9EF-1C88114CD96F}" type="datetimeFigureOut">
              <a:rPr lang="ru-RU" smtClean="0"/>
              <a:pPr/>
              <a:t>04.03.2013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51848F-3CD7-46E5-AB9F-1CC58610DCF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1C235F6-77DE-4210-B9EF-1C88114CD96F}" type="datetimeFigureOut">
              <a:rPr lang="ru-RU" smtClean="0"/>
              <a:pPr/>
              <a:t>04.03.2013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51848F-3CD7-46E5-AB9F-1CC58610DCF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1C235F6-77DE-4210-B9EF-1C88114CD96F}" type="datetimeFigureOut">
              <a:rPr lang="ru-RU" smtClean="0"/>
              <a:pPr/>
              <a:t>04.03.2013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51848F-3CD7-46E5-AB9F-1CC58610DCF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2643171"/>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1142984"/>
            <a:ext cx="7772400" cy="1500187"/>
          </a:xfrm>
        </p:spPr>
        <p:txBody>
          <a:bodyPr anchor="b"/>
          <a:lstStyle>
            <a:lvl1pPr marL="0" indent="0">
              <a:buNone/>
              <a:defRPr sz="2000">
                <a:solidFill>
                  <a:srgbClr val="FF00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1C235F6-77DE-4210-B9EF-1C88114CD96F}" type="datetimeFigureOut">
              <a:rPr lang="ru-RU" smtClean="0"/>
              <a:pPr/>
              <a:t>04.03.2013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51848F-3CD7-46E5-AB9F-1CC58610DCF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571472" y="1600200"/>
            <a:ext cx="39243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39243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81C235F6-77DE-4210-B9EF-1C88114CD96F}" type="datetimeFigureOut">
              <a:rPr lang="ru-RU" smtClean="0"/>
              <a:pPr/>
              <a:t>04.03.2013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351848F-3CD7-46E5-AB9F-1CC58610DCF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81C235F6-77DE-4210-B9EF-1C88114CD96F}" type="datetimeFigureOut">
              <a:rPr lang="ru-RU" smtClean="0"/>
              <a:pPr/>
              <a:t>04.03.2013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351848F-3CD7-46E5-AB9F-1CC58610DCF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81C235F6-77DE-4210-B9EF-1C88114CD96F}" type="datetimeFigureOut">
              <a:rPr lang="ru-RU" smtClean="0"/>
              <a:pPr/>
              <a:t>04.03.2013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351848F-3CD7-46E5-AB9F-1CC58610DCF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235F6-77DE-4210-B9EF-1C88114CD96F}" type="datetimeFigureOut">
              <a:rPr lang="ru-RU" smtClean="0"/>
              <a:pPr/>
              <a:t>04.03.2013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351848F-3CD7-46E5-AB9F-1CC58610DCF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1C235F6-77DE-4210-B9EF-1C88114CD96F}" type="datetimeFigureOut">
              <a:rPr lang="ru-RU" smtClean="0"/>
              <a:pPr/>
              <a:t>04.03.2013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351848F-3CD7-46E5-AB9F-1CC58610DCF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1C235F6-77DE-4210-B9EF-1C88114CD96F}" type="datetimeFigureOut">
              <a:rPr lang="ru-RU" smtClean="0"/>
              <a:pPr/>
              <a:t>04.03.2013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351848F-3CD7-46E5-AB9F-1CC58610DCF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472" y="274638"/>
            <a:ext cx="8001056" cy="11430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71472" y="1600200"/>
            <a:ext cx="8001056"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235F6-77DE-4210-B9EF-1C88114CD96F}" type="datetimeFigureOut">
              <a:rPr lang="ru-RU" smtClean="0"/>
              <a:pPr/>
              <a:t>04.03.2013</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1848F-3CD7-46E5-AB9F-1CC58610DCF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55576" y="1285310"/>
            <a:ext cx="7957392"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ru-RU" sz="5400" b="1" i="0" u="none" strike="noStrike" cap="none" normalizeH="0" baseline="0" dirty="0" smtClean="0">
                <a:ln>
                  <a:noFill/>
                </a:ln>
                <a:solidFill>
                  <a:schemeClr val="tx1"/>
                </a:solidFill>
                <a:effectLst/>
                <a:latin typeface="Times New Roman" pitchFamily="18" charset="0"/>
                <a:cs typeface="Times New Roman" pitchFamily="18" charset="0"/>
              </a:rPr>
              <a:t>Формы и методы работы с одарёнными детьми в начальной школе.</a:t>
            </a:r>
          </a:p>
          <a:p>
            <a:pPr marL="0" marR="0" lvl="0" indent="180975" algn="ctr" defTabSz="914400" rtl="0" eaLnBrk="0" fontAlgn="base" latinLnBrk="0" hangingPunct="0">
              <a:lnSpc>
                <a:spcPct val="100000"/>
              </a:lnSpc>
              <a:spcBef>
                <a:spcPct val="0"/>
              </a:spcBef>
              <a:spcAft>
                <a:spcPct val="0"/>
              </a:spcAft>
              <a:buClrTx/>
              <a:buSzTx/>
              <a:buFontTx/>
              <a:buNone/>
              <a:tabLst/>
            </a:pPr>
            <a:endParaRPr kumimoji="0" lang="ru-RU" sz="5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611560" y="1124744"/>
            <a:ext cx="799288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32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выявление одаренных детей;  </a:t>
            </a:r>
            <a:endParaRPr kumimoji="0" lang="ru-RU" sz="32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развитие творческих способностей на уроках;</a:t>
            </a:r>
            <a:endParaRPr kumimoji="0" lang="ru-RU" sz="32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развитие способностей во внеурочной деятельности (олимпиады, конкурсы, исследовательская работа);</a:t>
            </a:r>
            <a:endParaRPr kumimoji="0" lang="ru-RU" sz="32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создание условий для всестороннего развития одаренных детей.</a:t>
            </a:r>
            <a:endParaRPr kumimoji="0" lang="ru-RU" sz="3200" b="0" i="0"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51520" y="188640"/>
            <a:ext cx="8496944" cy="618630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tab pos="457200" algn="l"/>
              </a:tabLst>
            </a:pPr>
            <a:r>
              <a:rPr kumimoji="0" lang="ru-RU" sz="3600" b="0" i="0" strike="noStrike" cap="none" normalizeH="0" baseline="0" dirty="0" smtClean="0">
                <a:ln>
                  <a:noFill/>
                </a:ln>
                <a:solidFill>
                  <a:srgbClr val="000000"/>
                </a:solidFill>
                <a:effectLst/>
                <a:latin typeface="Cambria" pitchFamily="18" charset="0"/>
                <a:ea typeface="Times New Roman" pitchFamily="18" charset="0"/>
                <a:cs typeface="Arial" pitchFamily="34" charset="0"/>
              </a:rPr>
              <a:t>Виды деятельности:</a:t>
            </a:r>
            <a:endParaRPr kumimoji="0" lang="ru-RU" sz="3600" b="0" i="0" strike="noStrike" cap="none" normalizeH="0" baseline="0" dirty="0" smtClean="0">
              <a:ln>
                <a:noFill/>
              </a:ln>
              <a:solidFill>
                <a:schemeClr val="tx1"/>
              </a:solidFill>
              <a:effectLst/>
              <a:latin typeface="Cambria"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Char char="•"/>
              <a:tabLst>
                <a:tab pos="457200" algn="l"/>
              </a:tabLst>
            </a:pPr>
            <a:r>
              <a:rPr kumimoji="0" lang="ru-RU" sz="3600" b="0" i="0" strike="noStrike" cap="none" normalizeH="0" baseline="0" dirty="0" smtClean="0">
                <a:ln>
                  <a:noFill/>
                </a:ln>
                <a:solidFill>
                  <a:srgbClr val="0070C0"/>
                </a:solidFill>
                <a:effectLst/>
                <a:latin typeface="Cambria" pitchFamily="18" charset="0"/>
                <a:ea typeface="Times New Roman" pitchFamily="18" charset="0"/>
                <a:cs typeface="Arial" pitchFamily="34" charset="0"/>
              </a:rPr>
              <a:t>проблемно-развивающее обучение;</a:t>
            </a:r>
            <a:endParaRPr kumimoji="0" lang="ru-RU" sz="3600" b="0" i="0" strike="noStrike" cap="none" normalizeH="0" baseline="0" dirty="0" smtClean="0">
              <a:ln>
                <a:noFill/>
              </a:ln>
              <a:solidFill>
                <a:srgbClr val="0070C0"/>
              </a:solidFill>
              <a:effectLst/>
              <a:latin typeface="Cambria"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Char char="•"/>
              <a:tabLst>
                <a:tab pos="457200" algn="l"/>
              </a:tabLst>
            </a:pPr>
            <a:r>
              <a:rPr kumimoji="0" lang="ru-RU" sz="3600" b="0" i="0" strike="noStrike" cap="none" normalizeH="0" baseline="0" dirty="0" smtClean="0">
                <a:ln>
                  <a:noFill/>
                </a:ln>
                <a:solidFill>
                  <a:srgbClr val="00B050"/>
                </a:solidFill>
                <a:effectLst/>
                <a:latin typeface="Cambria" pitchFamily="18" charset="0"/>
                <a:ea typeface="Times New Roman" pitchFamily="18" charset="0"/>
                <a:cs typeface="Arial" pitchFamily="34" charset="0"/>
              </a:rPr>
              <a:t>работа в малых группах;</a:t>
            </a:r>
            <a:endParaRPr kumimoji="0" lang="ru-RU" sz="3600" b="0" i="0" strike="noStrike" cap="none" normalizeH="0" baseline="0" dirty="0" smtClean="0">
              <a:ln>
                <a:noFill/>
              </a:ln>
              <a:solidFill>
                <a:srgbClr val="00B050"/>
              </a:solidFill>
              <a:effectLst/>
              <a:latin typeface="Cambria"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Char char="•"/>
              <a:tabLst>
                <a:tab pos="457200" algn="l"/>
              </a:tabLst>
            </a:pPr>
            <a:r>
              <a:rPr kumimoji="0" lang="ru-RU" sz="3600" b="0" i="0" strike="noStrike" cap="none" normalizeH="0" baseline="0" dirty="0" smtClean="0">
                <a:ln>
                  <a:noFill/>
                </a:ln>
                <a:solidFill>
                  <a:srgbClr val="FF0000"/>
                </a:solidFill>
                <a:effectLst/>
                <a:latin typeface="Cambria" pitchFamily="18" charset="0"/>
                <a:ea typeface="Times New Roman" pitchFamily="18" charset="0"/>
                <a:cs typeface="Arial" pitchFamily="34" charset="0"/>
              </a:rPr>
              <a:t>проектно-исследовательская деятельность;</a:t>
            </a:r>
            <a:endParaRPr kumimoji="0" lang="ru-RU" sz="3600" b="0" i="0" strike="noStrike" cap="none" normalizeH="0" baseline="0" dirty="0" smtClean="0">
              <a:ln>
                <a:noFill/>
              </a:ln>
              <a:solidFill>
                <a:srgbClr val="FF0000"/>
              </a:solidFill>
              <a:effectLst/>
              <a:latin typeface="Cambria"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Char char="•"/>
              <a:tabLst>
                <a:tab pos="457200" algn="l"/>
              </a:tabLst>
            </a:pPr>
            <a:r>
              <a:rPr kumimoji="0" lang="ru-RU" sz="3600" b="0" i="1" strike="noStrike" cap="none" normalizeH="0" baseline="0" dirty="0" smtClean="0">
                <a:ln>
                  <a:noFill/>
                </a:ln>
                <a:solidFill>
                  <a:srgbClr val="0070C0"/>
                </a:solidFill>
                <a:effectLst/>
                <a:latin typeface="Cambria" pitchFamily="18" charset="0"/>
                <a:ea typeface="Times New Roman" pitchFamily="18" charset="0"/>
                <a:cs typeface="Arial" pitchFamily="34" charset="0"/>
              </a:rPr>
              <a:t>информационно-коммуникативные технологии для удовлетворения познавательной мотивации развития способностей</a:t>
            </a:r>
            <a:r>
              <a:rPr kumimoji="0" lang="ru-RU" sz="3600" b="0" i="0" strike="noStrike" cap="none" normalizeH="0" baseline="0" dirty="0" smtClean="0">
                <a:ln>
                  <a:noFill/>
                </a:ln>
                <a:solidFill>
                  <a:srgbClr val="0070C0"/>
                </a:solidFill>
                <a:effectLst/>
                <a:latin typeface="Cambria" pitchFamily="18" charset="0"/>
                <a:ea typeface="Times New Roman" pitchFamily="18" charset="0"/>
                <a:cs typeface="Arial" pitchFamily="34" charset="0"/>
              </a:rPr>
              <a:t> (</a:t>
            </a:r>
            <a:r>
              <a:rPr kumimoji="0" lang="ru-RU" sz="3600" b="0" i="0" strike="noStrike" cap="none" normalizeH="0" baseline="0" dirty="0" err="1" smtClean="0">
                <a:ln>
                  <a:noFill/>
                </a:ln>
                <a:solidFill>
                  <a:srgbClr val="0070C0"/>
                </a:solidFill>
                <a:effectLst/>
                <a:latin typeface="Cambria" pitchFamily="18" charset="0"/>
                <a:ea typeface="Times New Roman" pitchFamily="18" charset="0"/>
                <a:cs typeface="Arial" pitchFamily="34" charset="0"/>
              </a:rPr>
              <a:t>разноуровневые</a:t>
            </a:r>
            <a:r>
              <a:rPr kumimoji="0" lang="ru-RU" sz="3600" b="0" i="0" strike="noStrike" cap="none" normalizeH="0" baseline="0" dirty="0" smtClean="0">
                <a:ln>
                  <a:noFill/>
                </a:ln>
                <a:solidFill>
                  <a:srgbClr val="0070C0"/>
                </a:solidFill>
                <a:effectLst/>
                <a:latin typeface="Cambria" pitchFamily="18" charset="0"/>
                <a:ea typeface="Times New Roman" pitchFamily="18" charset="0"/>
                <a:cs typeface="Arial" pitchFamily="34" charset="0"/>
              </a:rPr>
              <a:t> тесты, презентации, тренажёры) </a:t>
            </a:r>
            <a:endParaRPr kumimoji="0" lang="ru-RU" sz="3600" b="0" i="0" strike="noStrike" cap="none" normalizeH="0" baseline="0" dirty="0" smtClean="0">
              <a:ln>
                <a:noFill/>
              </a:ln>
              <a:solidFill>
                <a:srgbClr val="0070C0"/>
              </a:solidFill>
              <a:effectLst/>
              <a:latin typeface="Cambria"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Char char="•"/>
              <a:tabLst>
                <a:tab pos="457200" algn="l"/>
              </a:tabLst>
            </a:pPr>
            <a:r>
              <a:rPr kumimoji="0" lang="ru-RU" sz="3600" b="0" i="0" strike="noStrike" cap="none" normalizeH="0" baseline="0" dirty="0" smtClean="0">
                <a:ln>
                  <a:noFill/>
                </a:ln>
                <a:solidFill>
                  <a:srgbClr val="00B050"/>
                </a:solidFill>
                <a:effectLst/>
                <a:latin typeface="Cambria" pitchFamily="18" charset="0"/>
                <a:ea typeface="Times New Roman" pitchFamily="18" charset="0"/>
                <a:cs typeface="Arial" pitchFamily="34" charset="0"/>
              </a:rPr>
              <a:t>творческие и нестандартные задания</a:t>
            </a:r>
            <a:r>
              <a:rPr kumimoji="0" lang="ru-RU" sz="3600" b="0" i="0" strike="noStrike" cap="none" normalizeH="0" baseline="0" dirty="0" smtClean="0">
                <a:ln>
                  <a:noFill/>
                </a:ln>
                <a:solidFill>
                  <a:srgbClr val="000000"/>
                </a:solidFill>
                <a:effectLst/>
                <a:latin typeface="Cambria" pitchFamily="18" charset="0"/>
                <a:ea typeface="Times New Roman" pitchFamily="18" charset="0"/>
                <a:cs typeface="Arial" pitchFamily="34" charset="0"/>
              </a:rPr>
              <a:t>.</a:t>
            </a:r>
            <a:endParaRPr kumimoji="0" lang="ru-RU" sz="3600" b="0" i="0"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79512" y="116632"/>
            <a:ext cx="8676456" cy="2862322"/>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Розовый слон</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Жил был розовый слон по имени </a:t>
            </a:r>
            <a:r>
              <a:rPr kumimoji="0" lang="ru-RU" sz="20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Пип</a:t>
            </a:r>
            <a:r>
              <a:rPr kumimoji="0" lang="ru-RU"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Когда слонёнок спал звери не шумели. </a:t>
            </a:r>
            <a:r>
              <a:rPr kumimoji="0" lang="ru-RU" sz="20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Пип</a:t>
            </a:r>
            <a:r>
              <a:rPr kumimoji="0" lang="ru-RU"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был неуклюжий, добрый и ласковый. Однажды, играя на поляне с друзьями, слонёнок попал в ловушку охотника. Там он долго просидел. Потом </a:t>
            </a:r>
            <a:r>
              <a:rPr kumimoji="0" lang="ru-RU" sz="20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Пип</a:t>
            </a:r>
            <a:r>
              <a:rPr kumimoji="0" lang="ru-RU"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попал в зоопарк, где стал обычным серым слоном. Звери смеялись и шутили над ним, но слоник не обижался. Может это всё ему приснилось? Наступит ещё одно утро, встанет солнышко, будет новый день и опять он станет счастливым Розовым слоном.</a:t>
            </a:r>
            <a:endParaRPr kumimoji="0" lang="ru-RU" sz="20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Вдовина Лена.</a:t>
            </a:r>
            <a:endParaRPr kumimoji="0" lang="ru-RU" sz="2000" b="0" i="0" u="none" strike="noStrike" cap="none" normalizeH="0" baseline="0" dirty="0" smtClean="0">
              <a:ln>
                <a:noFill/>
              </a:ln>
              <a:solidFill>
                <a:schemeClr val="tx1"/>
              </a:solidFill>
              <a:effectLst/>
              <a:latin typeface="Cambria" pitchFamily="18" charset="0"/>
              <a:cs typeface="Arial" pitchFamily="34" charset="0"/>
            </a:endParaRPr>
          </a:p>
        </p:txBody>
      </p:sp>
      <p:sp>
        <p:nvSpPr>
          <p:cNvPr id="3" name="TextBox 2"/>
          <p:cNvSpPr txBox="1"/>
          <p:nvPr/>
        </p:nvSpPr>
        <p:spPr>
          <a:xfrm>
            <a:off x="179512" y="3212976"/>
            <a:ext cx="8712968" cy="3477875"/>
          </a:xfrm>
          <a:prstGeom prst="rect">
            <a:avLst/>
          </a:prstGeom>
          <a:solidFill>
            <a:schemeClr val="bg1"/>
          </a:solidFill>
        </p:spPr>
        <p:txBody>
          <a:bodyPr wrap="square" rtlCol="0">
            <a:spAutoFit/>
          </a:bodyPr>
          <a:lstStyle/>
          <a:p>
            <a:pPr algn="ctr"/>
            <a:r>
              <a:rPr lang="ru-RU" sz="2000" i="1" dirty="0">
                <a:latin typeface="Cambria" pitchFamily="18" charset="0"/>
              </a:rPr>
              <a:t>Розовый слон</a:t>
            </a:r>
            <a:endParaRPr lang="ru-RU" sz="2000" dirty="0">
              <a:latin typeface="Cambria" pitchFamily="18" charset="0"/>
            </a:endParaRPr>
          </a:p>
          <a:p>
            <a:r>
              <a:rPr lang="ru-RU" sz="2000" dirty="0">
                <a:latin typeface="Cambria" pitchFamily="18" charset="0"/>
              </a:rPr>
              <a:t>Где-то далеко, где растут баобабы жил на большой поляне розовый слон. Слон весело играл на поляне с бабочками. Он был весёлый и добрый. Все звери любили, уважали и дружили с ним. Но однажды появился хитрый охотник, он поймал и увёз слона в зоопарк. В зоопарке слон загрустил. Звери смеялись над ним потому, что для них он был большой, добродушный, серый красавчик. Но слонёнок на них не обижался. Он знал, когда солнце пригреет сильнее, все увидят, что он всё-таки розовый.</a:t>
            </a:r>
          </a:p>
          <a:p>
            <a:pPr algn="r"/>
            <a:r>
              <a:rPr lang="ru-RU" sz="2000" dirty="0">
                <a:latin typeface="Cambria" pitchFamily="18" charset="0"/>
              </a:rPr>
              <a:t> Бабин Юра.</a:t>
            </a:r>
          </a:p>
          <a:p>
            <a:endParaRPr lang="ru-RU" sz="2000" dirty="0">
              <a:latin typeface="Cambri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SCN7284.JPG"/>
          <p:cNvPicPr>
            <a:picLocks noChangeAspect="1"/>
          </p:cNvPicPr>
          <p:nvPr/>
        </p:nvPicPr>
        <p:blipFill>
          <a:blip r:embed="rId2" cstate="print"/>
          <a:stretch>
            <a:fillRect/>
          </a:stretch>
        </p:blipFill>
        <p:spPr>
          <a:xfrm>
            <a:off x="0" y="1"/>
            <a:ext cx="9144000" cy="68213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827584" y="620688"/>
            <a:ext cx="341987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Серый, а не волк,</a:t>
            </a:r>
            <a:br>
              <a:rPr kumimoji="0" lang="ru-RU"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br>
            <a:r>
              <a:rPr kumimoji="0" lang="ru-RU"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Длинноухий, а не заяц,</a:t>
            </a:r>
            <a:br>
              <a:rPr kumimoji="0" lang="ru-RU"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br>
            <a:r>
              <a:rPr kumimoji="0" lang="ru-RU"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С копытами, а не конь. </a:t>
            </a:r>
            <a:r>
              <a:rPr kumimoji="0" lang="ru-RU" sz="2000" b="1"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(ослик)</a:t>
            </a:r>
            <a:endParaRPr kumimoji="0" lang="ru-RU" sz="2000" b="0" i="0" u="none" strike="noStrike" cap="none" normalizeH="0" baseline="0" dirty="0" smtClean="0">
              <a:ln>
                <a:noFill/>
              </a:ln>
              <a:solidFill>
                <a:srgbClr val="000000"/>
              </a:solidFill>
              <a:effectLst/>
              <a:latin typeface="Cambr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Cambria" pitchFamily="18" charset="0"/>
                <a:ea typeface="Times New Roman" pitchFamily="18" charset="0"/>
                <a:cs typeface="Arial" pitchFamily="34" charset="0"/>
              </a:rPr>
              <a:t/>
            </a:r>
            <a:br>
              <a:rPr kumimoji="0" lang="ru-RU" sz="2000" b="0" i="0" u="none" strike="noStrike" cap="none" normalizeH="0" baseline="0" dirty="0" smtClean="0">
                <a:ln>
                  <a:noFill/>
                </a:ln>
                <a:solidFill>
                  <a:srgbClr val="000000"/>
                </a:solidFill>
                <a:effectLst/>
                <a:latin typeface="Cambria" pitchFamily="18" charset="0"/>
                <a:ea typeface="Times New Roman" pitchFamily="18" charset="0"/>
                <a:cs typeface="Arial" pitchFamily="34" charset="0"/>
              </a:rPr>
            </a:br>
            <a:r>
              <a:rPr kumimoji="0" lang="ru-RU" sz="2000" b="0" i="0" u="none" strike="noStrike" cap="none" normalizeH="0" baseline="0" dirty="0" smtClean="0">
                <a:ln>
                  <a:noFill/>
                </a:ln>
                <a:solidFill>
                  <a:srgbClr val="000000"/>
                </a:solidFill>
                <a:effectLst/>
                <a:latin typeface="Cambria" pitchFamily="18" charset="0"/>
                <a:ea typeface="Times New Roman" pitchFamily="18" charset="0"/>
                <a:cs typeface="Arial" pitchFamily="34" charset="0"/>
              </a:rPr>
              <a:t/>
            </a:r>
            <a:br>
              <a:rPr kumimoji="0" lang="ru-RU" sz="2000" b="0" i="0" u="none" strike="noStrike" cap="none" normalizeH="0" baseline="0" dirty="0" smtClean="0">
                <a:ln>
                  <a:noFill/>
                </a:ln>
                <a:solidFill>
                  <a:srgbClr val="000000"/>
                </a:solidFill>
                <a:effectLst/>
                <a:latin typeface="Cambria" pitchFamily="18" charset="0"/>
                <a:ea typeface="Times New Roman" pitchFamily="18" charset="0"/>
                <a:cs typeface="Arial" pitchFamily="34" charset="0"/>
              </a:rPr>
            </a:br>
            <a:endParaRPr kumimoji="0" lang="ru-RU" sz="2000" b="0" i="0" u="none" strike="noStrike" cap="none" normalizeH="0" baseline="0" dirty="0" smtClean="0">
              <a:ln>
                <a:noFill/>
              </a:ln>
              <a:solidFill>
                <a:schemeClr val="tx1"/>
              </a:solidFill>
              <a:effectLst/>
              <a:latin typeface="Cambria" pitchFamily="18" charset="0"/>
              <a:cs typeface="Arial" pitchFamily="34" charset="0"/>
            </a:endParaRPr>
          </a:p>
        </p:txBody>
      </p:sp>
      <p:sp>
        <p:nvSpPr>
          <p:cNvPr id="3" name="TextBox 2"/>
          <p:cNvSpPr txBox="1"/>
          <p:nvPr/>
        </p:nvSpPr>
        <p:spPr>
          <a:xfrm>
            <a:off x="5004048" y="620688"/>
            <a:ext cx="3528392" cy="1323439"/>
          </a:xfrm>
          <a:prstGeom prst="rect">
            <a:avLst/>
          </a:prstGeom>
          <a:noFill/>
        </p:spPr>
        <p:txBody>
          <a:bodyPr wrap="square" rtlCol="0">
            <a:spAutoFit/>
          </a:bodyPr>
          <a:lstStyle/>
          <a:p>
            <a:r>
              <a:rPr lang="ru-RU" sz="2000" dirty="0">
                <a:latin typeface="Cambria" pitchFamily="18" charset="0"/>
              </a:rPr>
              <a:t>Рыжая, а не белка,</a:t>
            </a:r>
            <a:br>
              <a:rPr lang="ru-RU" sz="2000" dirty="0">
                <a:latin typeface="Cambria" pitchFamily="18" charset="0"/>
              </a:rPr>
            </a:br>
            <a:r>
              <a:rPr lang="ru-RU" sz="2000" dirty="0">
                <a:latin typeface="Cambria" pitchFamily="18" charset="0"/>
              </a:rPr>
              <a:t>Питается мышами, а не сова,</a:t>
            </a:r>
            <a:br>
              <a:rPr lang="ru-RU" sz="2000" dirty="0">
                <a:latin typeface="Cambria" pitchFamily="18" charset="0"/>
              </a:rPr>
            </a:br>
            <a:r>
              <a:rPr lang="ru-RU" sz="2000" dirty="0">
                <a:latin typeface="Cambria" pitchFamily="18" charset="0"/>
              </a:rPr>
              <a:t>Хищник, а не волк. </a:t>
            </a:r>
            <a:r>
              <a:rPr lang="ru-RU" sz="2000" b="1" dirty="0">
                <a:latin typeface="Cambria" pitchFamily="18" charset="0"/>
              </a:rPr>
              <a:t>(лиса)</a:t>
            </a:r>
            <a:endParaRPr lang="ru-RU" sz="2000" dirty="0">
              <a:latin typeface="Cambria" pitchFamily="18" charset="0"/>
            </a:endParaRPr>
          </a:p>
          <a:p>
            <a:endParaRPr lang="ru-RU" sz="2000" dirty="0">
              <a:latin typeface="Cambria" pitchFamily="18" charset="0"/>
            </a:endParaRPr>
          </a:p>
        </p:txBody>
      </p:sp>
      <p:sp>
        <p:nvSpPr>
          <p:cNvPr id="4" name="TextBox 3"/>
          <p:cNvSpPr txBox="1"/>
          <p:nvPr/>
        </p:nvSpPr>
        <p:spPr>
          <a:xfrm>
            <a:off x="899592" y="2636912"/>
            <a:ext cx="3456384" cy="1631216"/>
          </a:xfrm>
          <a:prstGeom prst="rect">
            <a:avLst/>
          </a:prstGeom>
          <a:noFill/>
        </p:spPr>
        <p:txBody>
          <a:bodyPr wrap="square" rtlCol="0">
            <a:spAutoFit/>
          </a:bodyPr>
          <a:lstStyle/>
          <a:p>
            <a:r>
              <a:rPr lang="ru-RU" sz="2000" dirty="0">
                <a:latin typeface="Cambria" pitchFamily="18" charset="0"/>
              </a:rPr>
              <a:t>С усами, а не лиса,</a:t>
            </a:r>
            <a:br>
              <a:rPr lang="ru-RU" sz="2000" dirty="0">
                <a:latin typeface="Cambria" pitchFamily="18" charset="0"/>
              </a:rPr>
            </a:br>
            <a:r>
              <a:rPr lang="ru-RU" sz="2000" dirty="0">
                <a:latin typeface="Cambria" pitchFamily="18" charset="0"/>
              </a:rPr>
              <a:t>Линяет, а не собака,</a:t>
            </a:r>
            <a:br>
              <a:rPr lang="ru-RU" sz="2000" dirty="0">
                <a:latin typeface="Cambria" pitchFamily="18" charset="0"/>
              </a:rPr>
            </a:br>
            <a:r>
              <a:rPr lang="ru-RU" sz="2000" dirty="0">
                <a:latin typeface="Cambria" pitchFamily="18" charset="0"/>
              </a:rPr>
              <a:t>С хвостом, а не мышь. </a:t>
            </a:r>
            <a:r>
              <a:rPr lang="ru-RU" sz="2000" b="1" dirty="0">
                <a:latin typeface="Cambria" pitchFamily="18" charset="0"/>
              </a:rPr>
              <a:t>(кошка)</a:t>
            </a:r>
            <a:endParaRPr lang="ru-RU" sz="2000" dirty="0">
              <a:latin typeface="Cambria" pitchFamily="18" charset="0"/>
            </a:endParaRPr>
          </a:p>
          <a:p>
            <a:endParaRPr lang="ru-RU" sz="2000" dirty="0">
              <a:latin typeface="Cambria" pitchFamily="18" charset="0"/>
            </a:endParaRPr>
          </a:p>
        </p:txBody>
      </p:sp>
      <p:sp>
        <p:nvSpPr>
          <p:cNvPr id="5" name="TextBox 4"/>
          <p:cNvSpPr txBox="1"/>
          <p:nvPr/>
        </p:nvSpPr>
        <p:spPr>
          <a:xfrm>
            <a:off x="5004048" y="2564904"/>
            <a:ext cx="3816424" cy="1908215"/>
          </a:xfrm>
          <a:prstGeom prst="rect">
            <a:avLst/>
          </a:prstGeom>
          <a:noFill/>
        </p:spPr>
        <p:txBody>
          <a:bodyPr wrap="square" rtlCol="0">
            <a:spAutoFit/>
          </a:bodyPr>
          <a:lstStyle/>
          <a:p>
            <a:r>
              <a:rPr lang="ru-RU" sz="2000" dirty="0">
                <a:latin typeface="Cambria" pitchFamily="18" charset="0"/>
              </a:rPr>
              <a:t>Не мяукает и не мычит</a:t>
            </a:r>
            <a:br>
              <a:rPr lang="ru-RU" sz="2000" dirty="0">
                <a:latin typeface="Cambria" pitchFamily="18" charset="0"/>
              </a:rPr>
            </a:br>
            <a:r>
              <a:rPr lang="ru-RU" sz="2000" dirty="0">
                <a:latin typeface="Cambria" pitchFamily="18" charset="0"/>
              </a:rPr>
              <a:t>Это животное на цепи сидит</a:t>
            </a:r>
            <a:br>
              <a:rPr lang="ru-RU" sz="2000" dirty="0">
                <a:latin typeface="Cambria" pitchFamily="18" charset="0"/>
              </a:rPr>
            </a:br>
            <a:r>
              <a:rPr lang="ru-RU" sz="2000" dirty="0">
                <a:latin typeface="Cambria" pitchFamily="18" charset="0"/>
              </a:rPr>
              <a:t>Родных он в дом пускает, </a:t>
            </a:r>
            <a:r>
              <a:rPr lang="ru-RU" sz="2000" b="1" dirty="0">
                <a:latin typeface="Cambria" pitchFamily="18" charset="0"/>
              </a:rPr>
              <a:t/>
            </a:r>
            <a:br>
              <a:rPr lang="ru-RU" sz="2000" b="1" dirty="0">
                <a:latin typeface="Cambria" pitchFamily="18" charset="0"/>
              </a:rPr>
            </a:br>
            <a:r>
              <a:rPr lang="ru-RU" sz="2000" dirty="0">
                <a:latin typeface="Cambria" pitchFamily="18" charset="0"/>
              </a:rPr>
              <a:t>А на чужих голос поднимает. </a:t>
            </a:r>
            <a:r>
              <a:rPr lang="ru-RU" sz="2000" b="1" dirty="0">
                <a:latin typeface="Cambria" pitchFamily="18" charset="0"/>
              </a:rPr>
              <a:t>(собака)</a:t>
            </a:r>
            <a:endParaRPr lang="ru-RU" sz="2000" dirty="0">
              <a:latin typeface="Cambria" pitchFamily="18" charset="0"/>
            </a:endParaRPr>
          </a:p>
          <a:p>
            <a:endParaRPr lang="ru-RU" dirty="0"/>
          </a:p>
        </p:txBody>
      </p:sp>
      <p:sp>
        <p:nvSpPr>
          <p:cNvPr id="6" name="TextBox 5"/>
          <p:cNvSpPr txBox="1"/>
          <p:nvPr/>
        </p:nvSpPr>
        <p:spPr>
          <a:xfrm>
            <a:off x="1835696" y="4437112"/>
            <a:ext cx="3744416" cy="1631216"/>
          </a:xfrm>
          <a:prstGeom prst="rect">
            <a:avLst/>
          </a:prstGeom>
          <a:noFill/>
        </p:spPr>
        <p:txBody>
          <a:bodyPr wrap="square" rtlCol="0">
            <a:spAutoFit/>
          </a:bodyPr>
          <a:lstStyle/>
          <a:p>
            <a:r>
              <a:rPr lang="ru-RU" sz="2000" dirty="0"/>
              <a:t>Всех он боится</a:t>
            </a:r>
            <a:br>
              <a:rPr lang="ru-RU" sz="2000" dirty="0"/>
            </a:br>
            <a:r>
              <a:rPr lang="ru-RU" sz="2000" dirty="0"/>
              <a:t>За кустиком может скрыться,</a:t>
            </a:r>
            <a:br>
              <a:rPr lang="ru-RU" sz="2000" dirty="0"/>
            </a:br>
            <a:r>
              <a:rPr lang="ru-RU" sz="2000" dirty="0"/>
              <a:t>Длинные ушки,</a:t>
            </a:r>
            <a:br>
              <a:rPr lang="ru-RU" sz="2000" dirty="0"/>
            </a:br>
            <a:r>
              <a:rPr lang="ru-RU" sz="2000" dirty="0"/>
              <a:t>А сам как </a:t>
            </a:r>
            <a:r>
              <a:rPr lang="ru-RU" sz="2000" dirty="0" err="1"/>
              <a:t>попрыгушка</a:t>
            </a:r>
            <a:r>
              <a:rPr lang="ru-RU" sz="2000" dirty="0"/>
              <a:t>. </a:t>
            </a:r>
            <a:r>
              <a:rPr lang="ru-RU" sz="2000" b="1" dirty="0"/>
              <a:t>(заяц)  </a:t>
            </a:r>
            <a:endParaRPr lang="ru-RU" sz="2000" dirty="0"/>
          </a:p>
          <a:p>
            <a:endParaRPr lang="ru-RU" sz="2000" dirty="0">
              <a:latin typeface="Cambri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5a2644cd4f.jpg"/>
          <p:cNvPicPr>
            <a:picLocks noChangeAspect="1"/>
          </p:cNvPicPr>
          <p:nvPr/>
        </p:nvPicPr>
        <p:blipFill>
          <a:blip r:embed="rId2" cstate="print">
            <a:lum bright="20000"/>
          </a:blip>
          <a:stretch>
            <a:fillRect/>
          </a:stretch>
        </p:blipFill>
        <p:spPr>
          <a:xfrm>
            <a:off x="0" y="0"/>
            <a:ext cx="4644008" cy="3645024"/>
          </a:xfrm>
          <a:prstGeom prst="rect">
            <a:avLst/>
          </a:prstGeom>
          <a:ln w="28575">
            <a:solidFill>
              <a:srgbClr val="00B0F0"/>
            </a:solidFill>
          </a:ln>
        </p:spPr>
      </p:pic>
      <p:pic>
        <p:nvPicPr>
          <p:cNvPr id="3" name="Рисунок 2" descr="e832a01283.jpg"/>
          <p:cNvPicPr>
            <a:picLocks noChangeAspect="1"/>
          </p:cNvPicPr>
          <p:nvPr/>
        </p:nvPicPr>
        <p:blipFill>
          <a:blip r:embed="rId3" cstate="print"/>
          <a:srcRect l="1507" t="3138" r="2823" b="3874"/>
          <a:stretch>
            <a:fillRect/>
          </a:stretch>
        </p:blipFill>
        <p:spPr>
          <a:xfrm>
            <a:off x="4355976" y="3212976"/>
            <a:ext cx="4788024" cy="3645024"/>
          </a:xfrm>
          <a:prstGeom prst="rect">
            <a:avLst/>
          </a:prstGeom>
          <a:ln w="38100">
            <a:solidFill>
              <a:srgbClr val="00B0F0"/>
            </a:solidFill>
          </a:ln>
        </p:spPr>
      </p:pic>
    </p:spTree>
  </p:cSld>
  <p:clrMapOvr>
    <a:masterClrMapping/>
  </p:clrMapOvr>
</p:sld>
</file>

<file path=ppt/theme/theme1.xml><?xml version="1.0" encoding="utf-8"?>
<a:theme xmlns:a="http://schemas.openxmlformats.org/drawingml/2006/main" name="9_elementarysch">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TS101908704</Template>
  <TotalTime>18</TotalTime>
  <Words>304</Words>
  <Application>Microsoft Office PowerPoint</Application>
  <PresentationFormat>Экран (4:3)</PresentationFormat>
  <Paragraphs>23</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9_elementarysch</vt:lpstr>
      <vt:lpstr>Слайд 1</vt:lpstr>
      <vt:lpstr>Слайд 2</vt:lpstr>
      <vt:lpstr>Слайд 3</vt:lpstr>
      <vt:lpstr>Слайд 4</vt:lpstr>
      <vt:lpstr>Слайд 5</vt:lpstr>
      <vt:lpstr>Слайд 6</vt:lpstr>
      <vt:lpstr>Слайд 7</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dc:creator>
  <cp:lastModifiedBy>Ирина</cp:lastModifiedBy>
  <cp:revision>3</cp:revision>
  <dcterms:created xsi:type="dcterms:W3CDTF">2013-03-04T04:31:02Z</dcterms:created>
  <dcterms:modified xsi:type="dcterms:W3CDTF">2013-03-04T10:07:14Z</dcterms:modified>
</cp:coreProperties>
</file>