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62" r:id="rId4"/>
    <p:sldId id="266" r:id="rId5"/>
    <p:sldId id="268" r:id="rId6"/>
    <p:sldId id="270" r:id="rId7"/>
    <p:sldId id="264" r:id="rId8"/>
    <p:sldId id="272" r:id="rId9"/>
    <p:sldId id="273" r:id="rId10"/>
    <p:sldId id="274" r:id="rId11"/>
    <p:sldId id="275" r:id="rId12"/>
    <p:sldId id="277" r:id="rId13"/>
    <p:sldId id="279" r:id="rId14"/>
    <p:sldId id="281" r:id="rId15"/>
    <p:sldId id="288" r:id="rId16"/>
    <p:sldId id="286" r:id="rId17"/>
    <p:sldId id="287" r:id="rId18"/>
    <p:sldId id="289" r:id="rId19"/>
    <p:sldId id="291" r:id="rId20"/>
    <p:sldId id="292" r:id="rId21"/>
    <p:sldId id="294" r:id="rId22"/>
    <p:sldId id="296" r:id="rId23"/>
    <p:sldId id="298" r:id="rId24"/>
    <p:sldId id="299" r:id="rId25"/>
    <p:sldId id="300" r:id="rId26"/>
    <p:sldId id="29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oopt.info/ural.html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/index.php?title=%D0%90%D0%BC%D0%B5%D1%80%D0%B8%D0%BA%D0%B0%D0%BD%D1%81%D0%BA%D0%B8%D0%B9_%D1%81%D1%82%D0%B5%D0%BF%D0%BD%D0%BE%D0%B9_%D0%B1%D0%B8%D0%B7%D0%BE%D0%BD&amp;action=edit&amp;redlink=1" TargetMode="External"/><Relationship Id="rId2" Type="http://schemas.openxmlformats.org/officeDocument/2006/relationships/hyperlink" Target="http://ru.wikipedia.org/wiki/%D0%97%D1%83%D0%B1%D1%80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opt.info/south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15616" y="692696"/>
            <a:ext cx="8748464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j-ea"/>
                <a:cs typeface="+mj-cs"/>
              </a:rPr>
              <a:t>Тема урока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j-ea"/>
                <a:cs typeface="+mj-cs"/>
              </a:rPr>
              <a:t>«Охрана</a:t>
            </a:r>
            <a:r>
              <a:rPr kumimoji="0" lang="ru-RU" sz="6600" b="1" i="0" u="none" strike="noStrike" kern="120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j-ea"/>
                <a:cs typeface="+mj-cs"/>
              </a:rPr>
              <a:t> природы. Заповедники».</a:t>
            </a:r>
            <a:endParaRPr kumimoji="0" lang="ru-RU" sz="66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4941168"/>
            <a:ext cx="4124002" cy="1512168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Козлова Елена Анатольевна</a:t>
            </a:r>
          </a:p>
          <a:p>
            <a:pPr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МОУ СОШ №21</a:t>
            </a:r>
          </a:p>
          <a:p>
            <a:pPr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Волгоград</a:t>
            </a:r>
          </a:p>
          <a:p>
            <a:pPr>
              <a:spcBef>
                <a:spcPts val="0"/>
              </a:spcBef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10744" cy="617869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800000"/>
                </a:solidFill>
                <a:latin typeface="+mn-lt"/>
              </a:rPr>
              <a:t> </a:t>
            </a:r>
            <a:r>
              <a:rPr lang="ru-RU" sz="2800" dirty="0" err="1" smtClean="0">
                <a:latin typeface="+mn-lt"/>
              </a:rPr>
              <a:t>Волго-Каспий</a:t>
            </a:r>
            <a:r>
              <a:rPr lang="ru-RU" sz="2800" dirty="0" smtClean="0">
                <a:latin typeface="+mn-lt"/>
              </a:rPr>
              <a:t> - это уникальный </a:t>
            </a:r>
            <a:r>
              <a:rPr lang="ru-RU" sz="2800" dirty="0" err="1" smtClean="0">
                <a:latin typeface="+mn-lt"/>
              </a:rPr>
              <a:t>рыбохозяйственный</a:t>
            </a:r>
            <a:r>
              <a:rPr lang="ru-RU" sz="2800" dirty="0" smtClean="0">
                <a:latin typeface="+mn-lt"/>
              </a:rPr>
              <a:t> бассейн, в котором водятся все представители осетровых, являющихся нашим национальным богатством.</a:t>
            </a:r>
            <a:r>
              <a:rPr lang="ru-RU" sz="2800" dirty="0" smtClean="0">
                <a:solidFill>
                  <a:srgbClr val="800000"/>
                </a:solidFill>
                <a:latin typeface="+mn-lt"/>
              </a:rPr>
              <a:t> </a:t>
            </a:r>
            <a:r>
              <a:rPr lang="ru-RU" sz="2800" dirty="0" smtClean="0">
                <a:latin typeface="+mn-lt"/>
              </a:rPr>
              <a:t>Богат этот край и другими ценными породам рыбы. Всего насчитывается  61  вид.</a:t>
            </a:r>
            <a:endParaRPr lang="ru-RU" sz="2800" dirty="0">
              <a:latin typeface="+mn-lt"/>
            </a:endParaRPr>
          </a:p>
        </p:txBody>
      </p:sp>
      <p:pic>
        <p:nvPicPr>
          <p:cNvPr id="3" name="Picture 21" descr="x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139952" y="332656"/>
            <a:ext cx="4724400" cy="612068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err="1" smtClean="0">
                <a:solidFill>
                  <a:srgbClr val="FF0000"/>
                </a:solidFill>
              </a:rPr>
              <a:t>Ильменский</a:t>
            </a:r>
            <a:r>
              <a:rPr lang="ru-RU" b="1" i="1" u="sng" dirty="0" smtClean="0">
                <a:solidFill>
                  <a:srgbClr val="FF0000"/>
                </a:solidFill>
              </a:rPr>
              <a:t> заповедник</a:t>
            </a:r>
            <a:endParaRPr lang="ru-RU" i="1" u="sng" dirty="0">
              <a:solidFill>
                <a:srgbClr val="FF0000"/>
              </a:solidFill>
            </a:endParaRPr>
          </a:p>
        </p:txBody>
      </p:sp>
      <p:pic>
        <p:nvPicPr>
          <p:cNvPr id="3" name="Picture 3" descr="перейти на карту ООПТ округа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060848"/>
            <a:ext cx="4535686" cy="262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39552" y="1340768"/>
            <a:ext cx="828092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i="1" u="sng" dirty="0" smtClean="0">
                <a:solidFill>
                  <a:schemeClr val="tx2"/>
                </a:solidFill>
              </a:rPr>
              <a:t>Цель создания: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tx2"/>
                </a:solidFill>
              </a:rPr>
              <a:t>сохранение и изучение природных минеральных богатств, флоры и фауны Южного Урала.</a:t>
            </a:r>
            <a:endParaRPr lang="ru-RU" sz="2400" dirty="0" smtClean="0">
              <a:solidFill>
                <a:schemeClr val="hlink"/>
              </a:solidFill>
            </a:endParaRPr>
          </a:p>
        </p:txBody>
      </p:sp>
      <p:pic>
        <p:nvPicPr>
          <p:cNvPr id="5" name="Picture 4" descr="kam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988840"/>
            <a:ext cx="266382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ilm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4005263"/>
            <a:ext cx="2154238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33845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05064"/>
            <a:ext cx="331152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60648"/>
            <a:ext cx="3743325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4077072"/>
            <a:ext cx="37433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95536" y="2996952"/>
            <a:ext cx="17281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Куприт </a:t>
            </a:r>
          </a:p>
          <a:p>
            <a:r>
              <a:rPr lang="ru-RU" sz="2800" dirty="0" smtClean="0"/>
              <a:t>Алмаз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64088" y="2852936"/>
            <a:ext cx="3312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Халькопирит </a:t>
            </a:r>
          </a:p>
          <a:p>
            <a:r>
              <a:rPr lang="ru-RU" sz="2400" dirty="0" smtClean="0"/>
              <a:t>(медный колчедан)</a:t>
            </a:r>
          </a:p>
          <a:p>
            <a:r>
              <a:rPr lang="ru-RU" sz="2400" dirty="0" smtClean="0"/>
              <a:t>Красный корунд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Растительный мир</a:t>
            </a:r>
            <a:endParaRPr lang="ru-RU" dirty="0"/>
          </a:p>
        </p:txBody>
      </p:sp>
      <p:pic>
        <p:nvPicPr>
          <p:cNvPr id="3" name="Picture 3" descr="Первоцвет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700808"/>
            <a:ext cx="406140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95536" y="1340768"/>
            <a:ext cx="42484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</a:rPr>
              <a:t>Количество видов растений более 800 видов. По видовому разнообразию растительности Челябинская область превосходит все другие области Урала, уступая только Башкирии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Животный мир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610041"/>
            <a:ext cx="8208912" cy="4450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chemeClr val="tx2"/>
                </a:solidFill>
              </a:rPr>
              <a:t>Сегодня на территории Челябинской области известно обитание 82 видов млекопитающих, 338 видов птиц, 20 видов амфибий и рептилий. За последние сто лет исчезли три вида млекопитающих (западносибирский речной бобр, северный олень, благородный олень). Всего в Красную Книгу Челябинской области занесено 173 вида животных.</a:t>
            </a:r>
            <a:br>
              <a:rPr lang="ru-RU" sz="2800" dirty="0" smtClean="0">
                <a:solidFill>
                  <a:schemeClr val="tx2"/>
                </a:solidFill>
              </a:rPr>
            </a:br>
            <a:r>
              <a:rPr lang="ru-RU" sz="2800" dirty="0" smtClean="0">
                <a:solidFill>
                  <a:schemeClr val="tx2"/>
                </a:solidFill>
              </a:rPr>
              <a:t>В </a:t>
            </a:r>
            <a:r>
              <a:rPr lang="ru-RU" sz="2800" dirty="0" err="1" smtClean="0">
                <a:solidFill>
                  <a:schemeClr val="tx2"/>
                </a:solidFill>
              </a:rPr>
              <a:t>Ильменском</a:t>
            </a:r>
            <a:r>
              <a:rPr lang="ru-RU" sz="2800" dirty="0" smtClean="0">
                <a:solidFill>
                  <a:schemeClr val="tx2"/>
                </a:solidFill>
              </a:rPr>
              <a:t> государственном заповеднике животный мир подлежит охране с 1935г. На его территории обитает 57 видов млекопитающих , 173 вида птиц (из них 125 видов гнездятся в </a:t>
            </a:r>
            <a:r>
              <a:rPr lang="ru-RU" sz="2800" dirty="0" err="1" smtClean="0">
                <a:solidFill>
                  <a:schemeClr val="tx2"/>
                </a:solidFill>
              </a:rPr>
              <a:t>Ильменах</a:t>
            </a:r>
            <a:r>
              <a:rPr lang="ru-RU" sz="2800" dirty="0" smtClean="0">
                <a:solidFill>
                  <a:schemeClr val="tx2"/>
                </a:solidFill>
              </a:rPr>
              <a:t>), 11 видов амфибий и рептилий.</a:t>
            </a:r>
            <a:r>
              <a:rPr lang="ru-RU" b="1" i="1" dirty="0" smtClean="0">
                <a:solidFill>
                  <a:schemeClr val="tx2"/>
                </a:solidFill>
              </a:rPr>
              <a:t/>
            </a:r>
            <a:br>
              <a:rPr lang="ru-RU" b="1" i="1" dirty="0" smtClean="0">
                <a:solidFill>
                  <a:schemeClr val="tx2"/>
                </a:solidFill>
              </a:rPr>
            </a:br>
            <a:endParaRPr lang="ru-RU" b="1" i="1" dirty="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Приокско-Террасный заповедник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Picture 8" descr="http://www.ratingtour.ru/i/photogallery/59/3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9937" y="2924944"/>
            <a:ext cx="4848539" cy="3636404"/>
          </a:xfrm>
          <a:prstGeom prst="rect">
            <a:avLst/>
          </a:prstGeom>
          <a:noFill/>
        </p:spPr>
      </p:pic>
      <p:pic>
        <p:nvPicPr>
          <p:cNvPr id="4" name="Picture 2" descr="http://slepushkino.ru/uploads/posts/2013-01/1358759206_ger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96752"/>
            <a:ext cx="3600400" cy="4147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229600" cy="1863080"/>
          </a:xfrm>
        </p:spPr>
        <p:txBody>
          <a:bodyPr>
            <a:normAutofit fontScale="90000"/>
          </a:bodyPr>
          <a:lstStyle/>
          <a:p>
            <a:pPr lvl="0"/>
            <a:r>
              <a:rPr lang="ru-RU" sz="3100" b="1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Приокско-Террасном заповеднике насчитывается 56 видов млекопитающих и ещё 2 вида — </a:t>
            </a:r>
            <a:r>
              <a:rPr lang="ru-RU" sz="3100" b="1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 tooltip="Зубр"/>
              </a:rPr>
              <a:t>зубр</a:t>
            </a:r>
            <a:r>
              <a:rPr lang="ru-RU" sz="3100" b="1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lang="ru-RU" sz="3100" b="1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 tooltip="Американский степной бизон (страница отсутствует)"/>
              </a:rPr>
              <a:t>американский степной бизон</a:t>
            </a:r>
            <a:r>
              <a:rPr lang="ru-RU" sz="3100" b="1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— содержатся в Центральном зубровом питомнике, 139 видов птиц, 5 видов пресмыкающихся, 10 видов земноводных и 8 видов рыб.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" name="Picture 7" descr="https://encrypted-tbn0.gstatic.com/images?q=tbn:ANd9GcQXX5ycOLqDBbG0uVTfwA30Mdvo4f2EzLw9bDSs-XOXk_qQlnx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780928"/>
            <a:ext cx="2880320" cy="1901950"/>
          </a:xfrm>
          <a:prstGeom prst="rect">
            <a:avLst/>
          </a:prstGeom>
          <a:noFill/>
        </p:spPr>
      </p:pic>
      <p:pic>
        <p:nvPicPr>
          <p:cNvPr id="4" name="Picture 13" descr="https://encrypted-tbn1.gstatic.com/images?q=tbn:ANd9GcT8lVZXTgBOnj9FeGhkkcBhr5rj85JinopHSLqZ9fTEv5gYlqB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3" y="4725144"/>
            <a:ext cx="2800311" cy="1800200"/>
          </a:xfrm>
          <a:prstGeom prst="rect">
            <a:avLst/>
          </a:prstGeom>
          <a:noFill/>
        </p:spPr>
      </p:pic>
      <p:pic>
        <p:nvPicPr>
          <p:cNvPr id="5" name="Picture 11" descr="https://encrypted-tbn3.gstatic.com/images?q=tbn:ANd9GcTAqTBL2tJniKiKe01dICCtpe5K-64QYaQYZTG5OHcFQCtY5qz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2708920"/>
            <a:ext cx="2592288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Главной достопримечательностью Приокско-Террасного заповедника является зубр — дикий лесной бык, самое крупное копытное животное Европейского континента, которого по праву считают современником мамонта.</a:t>
            </a:r>
            <a:endParaRPr lang="ru-RU" sz="2800" dirty="0"/>
          </a:p>
        </p:txBody>
      </p:sp>
      <p:pic>
        <p:nvPicPr>
          <p:cNvPr id="3" name="Picture 2" descr="http://www.pt-zapovednik.ru/photos/354d/e6de/2273/930f/3a37/a8cc/b9c7/9272/med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88840"/>
            <a:ext cx="4762500" cy="3171826"/>
          </a:xfrm>
          <a:prstGeom prst="rect">
            <a:avLst/>
          </a:prstGeom>
          <a:noFill/>
        </p:spPr>
      </p:pic>
      <p:pic>
        <p:nvPicPr>
          <p:cNvPr id="4" name="Picture 4" descr="http://www.orfey.net/upload/iblock/d74/ptz-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2352" y="3519264"/>
            <a:ext cx="4451648" cy="3338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Кандалакшский природный заповедник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6" descr="Logo_kandalaksha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151288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5" descr="map.bmp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2666454"/>
            <a:ext cx="4105275" cy="3498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kandal_зима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44008" y="4581128"/>
            <a:ext cx="4197862" cy="1799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211960" y="234888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Основной </a:t>
            </a:r>
            <a:r>
              <a:rPr lang="ru-RU" sz="2800" b="1" i="1" dirty="0" smtClean="0"/>
              <a:t>задачей</a:t>
            </a:r>
            <a:r>
              <a:rPr lang="ru-RU" sz="2800" dirty="0" smtClean="0"/>
              <a:t> являлась охрана водоплавающих птиц - в первую очередь, обыкновенной гаги.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Животный мир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340768"/>
            <a:ext cx="8424936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/>
              <a:t>На территории заповедника размножаются 70% обитающих в Мурманской области видов млекопитающих, 78% видов птиц, все виды пресмыкающихся и земноводных, а также многие беломорские рыбы и морские беспозвоночные.</a:t>
            </a:r>
          </a:p>
          <a:p>
            <a:pPr>
              <a:lnSpc>
                <a:spcPct val="80000"/>
              </a:lnSpc>
            </a:pPr>
            <a:endParaRPr lang="ru-RU" sz="2400" dirty="0" smtClean="0"/>
          </a:p>
          <a:p>
            <a:pPr>
              <a:lnSpc>
                <a:spcPct val="80000"/>
              </a:lnSpc>
            </a:pPr>
            <a:r>
              <a:rPr lang="ru-RU" sz="2400" dirty="0" smtClean="0"/>
              <a:t>Фауна наземных позвоночных Кандалакшского заповедника насчитывает 160 видов, в том числе 21 вид млекопитающих, 134 — птиц, 2 вида рептилий и 3 вида амфибий. </a:t>
            </a:r>
          </a:p>
          <a:p>
            <a:pPr>
              <a:lnSpc>
                <a:spcPct val="80000"/>
              </a:lnSpc>
            </a:pPr>
            <a:endParaRPr lang="ru-RU" sz="2400" dirty="0" smtClean="0"/>
          </a:p>
          <a:p>
            <a:pPr>
              <a:lnSpc>
                <a:spcPct val="80000"/>
              </a:lnSpc>
            </a:pPr>
            <a:r>
              <a:rPr lang="ru-RU" sz="2400" dirty="0" smtClean="0"/>
              <a:t>Основные обитатели островов как на Баренцевом море, так и в Кандалакшском заливе – </a:t>
            </a:r>
            <a:r>
              <a:rPr lang="ru-RU" sz="2400" b="1" dirty="0" smtClean="0"/>
              <a:t>птицы.</a:t>
            </a:r>
            <a:endParaRPr lang="ru-RU" sz="2400" dirty="0" smtClean="0"/>
          </a:p>
        </p:txBody>
      </p:sp>
      <p:grpSp>
        <p:nvGrpSpPr>
          <p:cNvPr id="4" name="Группа 10"/>
          <p:cNvGrpSpPr>
            <a:grpSpLocks/>
          </p:cNvGrpSpPr>
          <p:nvPr/>
        </p:nvGrpSpPr>
        <p:grpSpPr bwMode="auto">
          <a:xfrm>
            <a:off x="249238" y="4941168"/>
            <a:ext cx="8715250" cy="1585912"/>
            <a:chOff x="121572" y="4651853"/>
            <a:chExt cx="8895636" cy="1585459"/>
          </a:xfrm>
        </p:grpSpPr>
        <p:pic>
          <p:nvPicPr>
            <p:cNvPr id="5" name="Рисунок 3" descr="8206-big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19788" y="4660888"/>
              <a:ext cx="2596138" cy="1564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6" descr="медведь.bmp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1572" y="4653136"/>
              <a:ext cx="2113278" cy="1584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7" descr="олуша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84084" y="4651853"/>
              <a:ext cx="2112235" cy="1585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9" descr="косяк колюшки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64288" y="4653136"/>
              <a:ext cx="1852920" cy="1584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568952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u="sng" dirty="0" smtClean="0">
              <a:solidFill>
                <a:srgbClr val="FF0000"/>
              </a:solidFill>
            </a:endParaRPr>
          </a:p>
          <a:p>
            <a:pPr algn="ctr"/>
            <a:r>
              <a:rPr lang="ru-RU" sz="4000" b="1" i="1" u="sng" dirty="0" smtClean="0">
                <a:solidFill>
                  <a:srgbClr val="FF0000"/>
                </a:solidFill>
              </a:rPr>
              <a:t>ЗАПОВЕДНИК</a:t>
            </a:r>
            <a:r>
              <a:rPr lang="ru-RU" sz="4000" dirty="0" smtClean="0"/>
              <a:t>  </a:t>
            </a:r>
          </a:p>
          <a:p>
            <a:pPr algn="ctr"/>
            <a:r>
              <a:rPr lang="ru-RU" sz="4000" dirty="0" smtClean="0"/>
              <a:t> </a:t>
            </a:r>
          </a:p>
          <a:p>
            <a:pPr algn="ctr"/>
            <a:r>
              <a:rPr lang="ru-RU" sz="4000" dirty="0" smtClean="0"/>
              <a:t>это заповедное место, где оберегаются и сохраняются редкие и ценные растения, животные, уникальные участки природы, культурные ценности. </a:t>
            </a:r>
          </a:p>
          <a:p>
            <a:pPr algn="r"/>
            <a:endParaRPr lang="ru-RU" sz="1200" i="1" dirty="0" smtClean="0"/>
          </a:p>
          <a:p>
            <a:pPr algn="r"/>
            <a:endParaRPr lang="ru-RU" sz="2800" i="1" dirty="0" smtClean="0"/>
          </a:p>
          <a:p>
            <a:pPr algn="r"/>
            <a:endParaRPr lang="ru-RU" sz="2800" i="1" dirty="0" smtClean="0"/>
          </a:p>
          <a:p>
            <a:pPr algn="r"/>
            <a:r>
              <a:rPr lang="ru-RU" sz="2800" i="1" dirty="0" smtClean="0"/>
              <a:t>Толковый словарь С. И. Ожегова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Птицы</a:t>
            </a:r>
            <a:endParaRPr lang="ru-RU" dirty="0"/>
          </a:p>
        </p:txBody>
      </p:sp>
      <p:grpSp>
        <p:nvGrpSpPr>
          <p:cNvPr id="3" name="Группа 15"/>
          <p:cNvGrpSpPr>
            <a:grpSpLocks/>
          </p:cNvGrpSpPr>
          <p:nvPr/>
        </p:nvGrpSpPr>
        <p:grpSpPr bwMode="auto">
          <a:xfrm>
            <a:off x="60325" y="4292600"/>
            <a:ext cx="8978900" cy="2124075"/>
            <a:chOff x="60325" y="4483100"/>
            <a:chExt cx="8978900" cy="2123960"/>
          </a:xfrm>
        </p:grpSpPr>
        <p:pic>
          <p:nvPicPr>
            <p:cNvPr id="4" name="Рисунок 8" descr="typik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65700" y="4487863"/>
              <a:ext cx="1152525" cy="1525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Рисунок 7" descr="orlan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14700" y="4492625"/>
              <a:ext cx="1655763" cy="1516063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</p:pic>
        <p:pic>
          <p:nvPicPr>
            <p:cNvPr id="6" name="Рисунок 3" descr="baklan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6838" y="4500563"/>
              <a:ext cx="1600200" cy="1519237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</p:pic>
        <p:pic>
          <p:nvPicPr>
            <p:cNvPr id="7" name="Рисунок 4" descr="baklan_xox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27188" y="4500563"/>
              <a:ext cx="1727200" cy="1512887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</p:pic>
        <p:pic>
          <p:nvPicPr>
            <p:cNvPr id="8" name="Рисунок 5" descr="krachka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39050" y="4483100"/>
              <a:ext cx="1400175" cy="1530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Рисунок 6" descr="moevka.jp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008688" y="4487863"/>
              <a:ext cx="1655762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60325" y="6071529"/>
              <a:ext cx="1655763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b="1">
                  <a:latin typeface="Arial Narrow" pitchFamily="34" charset="0"/>
                </a:rPr>
                <a:t>Большой баклан</a:t>
              </a:r>
            </a:p>
          </p:txBody>
        </p: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1601788" y="6071529"/>
              <a:ext cx="1728787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b="1">
                  <a:latin typeface="Arial Narrow" pitchFamily="34" charset="0"/>
                </a:rPr>
                <a:t>Хохлатый баклан</a:t>
              </a:r>
            </a:p>
          </p:txBody>
        </p:sp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3292475" y="6056227"/>
              <a:ext cx="1728788" cy="530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b="1">
                  <a:latin typeface="Arial Narrow" pitchFamily="34" charset="0"/>
                </a:rPr>
                <a:t>Орлан-белохвост</a:t>
              </a:r>
            </a:p>
          </p:txBody>
        </p:sp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5118100" y="6008688"/>
              <a:ext cx="8940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b="1">
                  <a:latin typeface="Arial Narrow" pitchFamily="34" charset="0"/>
                </a:rPr>
                <a:t>Тупик</a:t>
              </a:r>
            </a:p>
          </p:txBody>
        </p:sp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6448425" y="6015257"/>
              <a:ext cx="8953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b="1">
                  <a:latin typeface="Arial Narrow" pitchFamily="34" charset="0"/>
                </a:rPr>
                <a:t>Моевка</a:t>
              </a:r>
            </a:p>
          </p:txBody>
        </p:sp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7805689" y="6063492"/>
              <a:ext cx="1080120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b="1">
                  <a:latin typeface="Arial Narrow" pitchFamily="34" charset="0"/>
                </a:rPr>
                <a:t>Полярная крачка</a:t>
              </a: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323528" y="945243"/>
            <a:ext cx="849694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dirty="0" err="1" smtClean="0"/>
              <a:t>Айновы</a:t>
            </a:r>
            <a:r>
              <a:rPr lang="ru-RU" sz="2000" dirty="0" smtClean="0"/>
              <a:t> острова заселены</a:t>
            </a:r>
            <a:r>
              <a:rPr lang="ru-RU" sz="2000" b="1" dirty="0" smtClean="0"/>
              <a:t> крупными чайками (большими морскими и серебристыми)</a:t>
            </a:r>
            <a:r>
              <a:rPr lang="ru-RU" sz="2000" dirty="0" smtClean="0"/>
              <a:t>. К массовым видам здесь также относятся</a:t>
            </a:r>
            <a:r>
              <a:rPr lang="ru-RU" sz="2000" b="1" dirty="0" smtClean="0"/>
              <a:t> обыкновенная гага, полярная крачка </a:t>
            </a:r>
            <a:r>
              <a:rPr lang="ru-RU" sz="2000" dirty="0" smtClean="0"/>
              <a:t>и</a:t>
            </a:r>
            <a:r>
              <a:rPr lang="ru-RU" sz="2000" b="1" dirty="0" smtClean="0"/>
              <a:t> тупик</a:t>
            </a:r>
            <a:r>
              <a:rPr lang="ru-RU" sz="2000" dirty="0" smtClean="0"/>
              <a:t>, на о. Малом </a:t>
            </a:r>
            <a:r>
              <a:rPr lang="ru-RU" sz="2000" dirty="0" err="1" smtClean="0"/>
              <a:t>Айнове</a:t>
            </a:r>
            <a:r>
              <a:rPr lang="ru-RU" sz="2000" dirty="0" smtClean="0"/>
              <a:t> находятся колонии </a:t>
            </a:r>
            <a:r>
              <a:rPr lang="ru-RU" sz="2000" b="1" dirty="0" smtClean="0"/>
              <a:t>больших </a:t>
            </a:r>
            <a:r>
              <a:rPr lang="ru-RU" sz="2000" dirty="0" smtClean="0"/>
              <a:t>и</a:t>
            </a:r>
            <a:r>
              <a:rPr lang="ru-RU" sz="2000" b="1" dirty="0" smtClean="0"/>
              <a:t> хохлатых бакланов</a:t>
            </a:r>
            <a:r>
              <a:rPr lang="ru-RU" sz="2000" dirty="0" smtClean="0"/>
              <a:t>. </a:t>
            </a:r>
          </a:p>
          <a:p>
            <a:pPr>
              <a:lnSpc>
                <a:spcPct val="80000"/>
              </a:lnSpc>
            </a:pPr>
            <a:r>
              <a:rPr lang="ru-RU" sz="2000" dirty="0" smtClean="0"/>
              <a:t>На скалистых островах Восточного </a:t>
            </a:r>
            <a:r>
              <a:rPr lang="ru-RU" sz="2000" dirty="0" err="1" smtClean="0"/>
              <a:t>Мурмана</a:t>
            </a:r>
            <a:r>
              <a:rPr lang="ru-RU" sz="2000" dirty="0" smtClean="0"/>
              <a:t> летом гнездятся десятки тысяч </a:t>
            </a:r>
            <a:r>
              <a:rPr lang="ru-RU" sz="2000" b="1" dirty="0" smtClean="0"/>
              <a:t>кайр</a:t>
            </a:r>
            <a:r>
              <a:rPr lang="ru-RU" sz="2000" dirty="0" smtClean="0"/>
              <a:t> и </a:t>
            </a:r>
            <a:r>
              <a:rPr lang="ru-RU" sz="2000" b="1" dirty="0" smtClean="0"/>
              <a:t>чаек-моевок</a:t>
            </a:r>
            <a:r>
              <a:rPr lang="ru-RU" sz="2000" dirty="0" smtClean="0"/>
              <a:t>, образующих знаменитые птичьи «базары». </a:t>
            </a:r>
          </a:p>
          <a:p>
            <a:pPr>
              <a:lnSpc>
                <a:spcPct val="80000"/>
              </a:lnSpc>
            </a:pPr>
            <a:r>
              <a:rPr lang="ru-RU" sz="2000" dirty="0" smtClean="0"/>
              <a:t>На ровных участках с тундровой растительностью обычны </a:t>
            </a:r>
            <a:r>
              <a:rPr lang="ru-RU" sz="2000" b="1" dirty="0" smtClean="0"/>
              <a:t>серебристые</a:t>
            </a:r>
            <a:r>
              <a:rPr lang="ru-RU" sz="2000" dirty="0" smtClean="0"/>
              <a:t> и </a:t>
            </a:r>
            <a:r>
              <a:rPr lang="ru-RU" sz="2000" b="1" dirty="0" smtClean="0"/>
              <a:t>большие морские чайки</a:t>
            </a:r>
            <a:r>
              <a:rPr lang="ru-RU" sz="2000" dirty="0" smtClean="0"/>
              <a:t>, </a:t>
            </a:r>
            <a:r>
              <a:rPr lang="ru-RU" sz="2000" b="1" dirty="0" smtClean="0"/>
              <a:t>тупики</a:t>
            </a:r>
            <a:r>
              <a:rPr lang="ru-RU" sz="2000" dirty="0" smtClean="0"/>
              <a:t>, </a:t>
            </a:r>
            <a:r>
              <a:rPr lang="ru-RU" sz="2000" b="1" dirty="0" smtClean="0"/>
              <a:t>гаги</a:t>
            </a:r>
            <a:r>
              <a:rPr lang="ru-RU" sz="2000" dirty="0" smtClean="0"/>
              <a:t>, </a:t>
            </a:r>
            <a:r>
              <a:rPr lang="ru-RU" sz="2000" b="1" dirty="0" smtClean="0"/>
              <a:t>чистики</a:t>
            </a:r>
            <a:r>
              <a:rPr lang="ru-RU" sz="2000" dirty="0" smtClean="0"/>
              <a:t>, </a:t>
            </a:r>
            <a:r>
              <a:rPr lang="ru-RU" sz="2000" b="1" dirty="0" smtClean="0"/>
              <a:t>большой</a:t>
            </a:r>
            <a:r>
              <a:rPr lang="ru-RU" sz="2000" dirty="0" smtClean="0"/>
              <a:t> и </a:t>
            </a:r>
            <a:r>
              <a:rPr lang="ru-RU" sz="2000" b="1" dirty="0" smtClean="0"/>
              <a:t>хохлатый бакланы.</a:t>
            </a:r>
          </a:p>
          <a:p>
            <a:pPr>
              <a:lnSpc>
                <a:spcPct val="80000"/>
              </a:lnSpc>
            </a:pPr>
            <a:r>
              <a:rPr lang="ru-RU" sz="2000" dirty="0" smtClean="0"/>
              <a:t>В заповеднике ежегодно размножаются три вида птиц, занесенных в Красную книгу России: </a:t>
            </a:r>
            <a:r>
              <a:rPr lang="ru-RU" sz="2000" b="1" dirty="0" err="1" smtClean="0"/>
              <a:t>орлан-белохвост</a:t>
            </a:r>
            <a:r>
              <a:rPr lang="ru-RU" sz="2000" dirty="0" smtClean="0"/>
              <a:t>, </a:t>
            </a:r>
            <a:r>
              <a:rPr lang="ru-RU" sz="2000" b="1" dirty="0" smtClean="0"/>
              <a:t>скопа</a:t>
            </a:r>
            <a:r>
              <a:rPr lang="ru-RU" sz="2000" dirty="0" smtClean="0"/>
              <a:t> и хохлатый баклан, а один вид – </a:t>
            </a:r>
            <a:r>
              <a:rPr lang="ru-RU" sz="2000" b="1" dirty="0" smtClean="0"/>
              <a:t>кречет</a:t>
            </a:r>
            <a:r>
              <a:rPr lang="ru-RU" sz="2000" dirty="0" smtClean="0"/>
              <a:t> – гнездится лишь в некоторые годы. </a:t>
            </a:r>
          </a:p>
          <a:p>
            <a:pPr>
              <a:lnSpc>
                <a:spcPct val="80000"/>
              </a:lnSpc>
            </a:pPr>
            <a:r>
              <a:rPr lang="ru-RU" sz="2000" dirty="0" smtClean="0"/>
              <a:t>Наиболее массовым видом в Белом море является </a:t>
            </a:r>
            <a:r>
              <a:rPr lang="ru-RU" sz="2000" b="1" dirty="0" smtClean="0"/>
              <a:t>обыкновенная гага</a:t>
            </a:r>
            <a:r>
              <a:rPr lang="ru-RU" sz="2000" dirty="0" smtClean="0"/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Растительный мир</a:t>
            </a:r>
            <a:endParaRPr lang="ru-RU" dirty="0"/>
          </a:p>
        </p:txBody>
      </p:sp>
      <p:grpSp>
        <p:nvGrpSpPr>
          <p:cNvPr id="3" name="Группа 34"/>
          <p:cNvGrpSpPr>
            <a:grpSpLocks/>
          </p:cNvGrpSpPr>
          <p:nvPr/>
        </p:nvGrpSpPr>
        <p:grpSpPr bwMode="auto">
          <a:xfrm>
            <a:off x="79375" y="4643438"/>
            <a:ext cx="9017000" cy="1936750"/>
            <a:chOff x="107504" y="4643127"/>
            <a:chExt cx="9017628" cy="1936909"/>
          </a:xfrm>
        </p:grpSpPr>
        <p:pic>
          <p:nvPicPr>
            <p:cNvPr id="4" name="Рисунок 22" descr="болото о.Ряжков.bmp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18200" y="4653136"/>
              <a:ext cx="2228975" cy="1442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Рисунок 27" descr="тундра каменистая.bmp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504" y="4653136"/>
              <a:ext cx="2304256" cy="1445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107504" y="6137087"/>
              <a:ext cx="1655878" cy="44294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ru-RU" b="1" dirty="0">
                  <a:solidFill>
                    <a:srgbClr val="000000"/>
                  </a:solidFill>
                  <a:latin typeface="Arial Narrow" pitchFamily="34" charset="0"/>
                </a:rPr>
                <a:t>Тундра каменистая</a:t>
              </a:r>
            </a:p>
          </p:txBody>
        </p:sp>
        <p:pic>
          <p:nvPicPr>
            <p:cNvPr id="7" name="Рисунок 24" descr="луг разнотравный.bmp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75953" y="4665412"/>
              <a:ext cx="1809075" cy="1423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1879277" y="6122798"/>
              <a:ext cx="1655878" cy="4429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ru-RU" b="1" dirty="0">
                  <a:solidFill>
                    <a:srgbClr val="000000"/>
                  </a:solidFill>
                  <a:latin typeface="Arial Narrow" pitchFamily="34" charset="0"/>
                </a:rPr>
                <a:t>Луг разнотравный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49444" y="6124386"/>
              <a:ext cx="1657465" cy="4445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ru-RU" b="1" dirty="0">
                  <a:solidFill>
                    <a:srgbClr val="000000"/>
                  </a:solidFill>
                  <a:latin typeface="Arial Narrow" pitchFamily="34" charset="0"/>
                </a:rPr>
                <a:t>Сосняк-брусничник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35506" y="6122798"/>
              <a:ext cx="1655877" cy="4429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ru-RU" b="1" dirty="0">
                  <a:solidFill>
                    <a:srgbClr val="000000"/>
                  </a:solidFill>
                  <a:latin typeface="Arial Narrow" pitchFamily="34" charset="0"/>
                </a:rPr>
                <a:t>Ельник-черничник</a:t>
              </a:r>
            </a:p>
          </p:txBody>
        </p:sp>
        <p:pic>
          <p:nvPicPr>
            <p:cNvPr id="11" name="Рисунок 25" descr="сосняк-брусничник.bmp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91879" y="4650755"/>
              <a:ext cx="1936463" cy="1452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Рисунок 23" descr="ельник-черничник.bmp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20072" y="4643127"/>
              <a:ext cx="1937161" cy="1452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7000909" y="6124386"/>
              <a:ext cx="2124223" cy="4445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ru-RU" b="1" dirty="0">
                  <a:solidFill>
                    <a:srgbClr val="000000"/>
                  </a:solidFill>
                  <a:latin typeface="Arial Narrow" pitchFamily="34" charset="0"/>
                </a:rPr>
                <a:t>Болото (</a:t>
              </a:r>
              <a:r>
                <a:rPr lang="ru-RU" b="1" dirty="0" err="1">
                  <a:solidFill>
                    <a:srgbClr val="000000"/>
                  </a:solidFill>
                  <a:latin typeface="Arial Narrow" pitchFamily="34" charset="0"/>
                </a:rPr>
                <a:t>о.Ряжков</a:t>
              </a:r>
              <a:r>
                <a:rPr lang="ru-RU" b="1" dirty="0">
                  <a:solidFill>
                    <a:srgbClr val="000000"/>
                  </a:solidFill>
                  <a:latin typeface="Arial Narrow" pitchFamily="34" charset="0"/>
                </a:rPr>
                <a:t>,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ru-RU" b="1" dirty="0">
                  <a:solidFill>
                    <a:srgbClr val="000000"/>
                  </a:solidFill>
                  <a:latin typeface="Arial Narrow" pitchFamily="34" charset="0"/>
                </a:rPr>
                <a:t>Северный архипелаг)</a:t>
              </a: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323528" y="980728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dirty="0" smtClean="0"/>
              <a:t>В списке растений Кандалакшского заповедника 633 вида высших растений (без мхов), или около 55% флоры Мурманской области (1162 вида).</a:t>
            </a:r>
          </a:p>
          <a:p>
            <a:pPr>
              <a:lnSpc>
                <a:spcPct val="80000"/>
              </a:lnSpc>
            </a:pPr>
            <a:r>
              <a:rPr lang="ru-RU" sz="2000" dirty="0" smtClean="0"/>
              <a:t>На островах Баренцева моря и в узкой (500м) полосе материкового берега (близ архипелага «Семь островов») распространены приморские варианты тундровой растительности. На побережье – каменисто-лишайниковые и кустарничково-лишайниковые тундры, не образующие сплошного покрова. На островах большие площади заняты </a:t>
            </a:r>
            <a:r>
              <a:rPr lang="ru-RU" sz="2000" dirty="0" err="1" smtClean="0"/>
              <a:t>вороничными</a:t>
            </a:r>
            <a:r>
              <a:rPr lang="ru-RU" sz="2000" dirty="0" smtClean="0"/>
              <a:t> тундрами с морошкой.</a:t>
            </a:r>
          </a:p>
          <a:p>
            <a:pPr>
              <a:lnSpc>
                <a:spcPct val="80000"/>
              </a:lnSpc>
            </a:pPr>
            <a:r>
              <a:rPr lang="ru-RU" sz="2000" dirty="0" smtClean="0"/>
              <a:t>На </a:t>
            </a:r>
            <a:r>
              <a:rPr lang="ru-RU" sz="2000" dirty="0" err="1" smtClean="0"/>
              <a:t>Айновых</a:t>
            </a:r>
            <a:r>
              <a:rPr lang="ru-RU" sz="2000" dirty="0" smtClean="0"/>
              <a:t> островах примечательны высокотравные луга и заросли папоротников.</a:t>
            </a:r>
          </a:p>
          <a:p>
            <a:pPr>
              <a:lnSpc>
                <a:spcPct val="80000"/>
              </a:lnSpc>
            </a:pPr>
            <a:r>
              <a:rPr lang="ru-RU" sz="2000" dirty="0" smtClean="0"/>
              <a:t>На Кандалакшском участке заповедника распространены разнообразные приморские леса (сосняки брусничные и черничные, иногда с примесью ели, сосново-еловые леса с участием березы, реже – ельники). </a:t>
            </a:r>
          </a:p>
          <a:p>
            <a:pPr>
              <a:lnSpc>
                <a:spcPct val="80000"/>
              </a:lnSpc>
            </a:pPr>
            <a:r>
              <a:rPr lang="ru-RU" sz="2000" dirty="0" smtClean="0"/>
              <a:t>Более 12% суши занимают болота, преимущественно низинные. Зона литорали занята цветковыми растениями и водорослями, на глубине обширны заросли ламинарии.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276872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b="1" i="1" dirty="0" smtClean="0">
                <a:solidFill>
                  <a:srgbClr val="FF0000"/>
                </a:solidFill>
                <a:latin typeface="+mn-lt"/>
              </a:rPr>
              <a:t>Заповедники </a:t>
            </a:r>
            <a:br>
              <a:rPr lang="ru-RU" sz="8000" b="1" i="1" dirty="0" smtClean="0">
                <a:solidFill>
                  <a:srgbClr val="FF0000"/>
                </a:solidFill>
                <a:latin typeface="+mn-lt"/>
              </a:rPr>
            </a:br>
            <a:r>
              <a:rPr lang="ru-RU" sz="8000" b="1" i="1" dirty="0" smtClean="0">
                <a:solidFill>
                  <a:srgbClr val="FF0000"/>
                </a:solidFill>
                <a:latin typeface="+mn-lt"/>
              </a:rPr>
              <a:t>Волгоградской области</a:t>
            </a:r>
            <a:endParaRPr lang="ru-RU" sz="8000" b="1" i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Природный парк </a:t>
            </a:r>
            <a:br>
              <a:rPr lang="ru-RU" b="1" dirty="0" smtClean="0"/>
            </a:br>
            <a:r>
              <a:rPr lang="ru-RU" b="1" dirty="0" smtClean="0"/>
              <a:t>"</a:t>
            </a:r>
            <a:r>
              <a:rPr lang="ru-RU" b="1" dirty="0" err="1" smtClean="0"/>
              <a:t>Цимлянские</a:t>
            </a:r>
            <a:r>
              <a:rPr lang="ru-RU" b="1" dirty="0" smtClean="0"/>
              <a:t> пески"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http://stat21.privet.ru/lr/0d02d3518e945b3e7f21944e0af4ef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74077"/>
            <a:ext cx="8639522" cy="5275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Природный парк "Нижне-</a:t>
            </a:r>
            <a:r>
              <a:rPr lang="ru-RU" b="1" dirty="0" err="1" smtClean="0"/>
              <a:t>хоперский</a:t>
            </a:r>
            <a:r>
              <a:rPr lang="ru-RU" b="1" dirty="0" smtClean="0"/>
              <a:t>"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http://stat21.privet.ru/lr/0d023de7f1cb8cb36c5904e958a7c7d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8523312" cy="50963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Парк "Донской"</a:t>
            </a: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http://stat21.privet.ru/lr/0d029d74b4ae0b71a817bc299313c15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44724"/>
            <a:ext cx="8400256" cy="5544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564904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b="1" i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Спасибо за урок.</a:t>
            </a:r>
            <a:endParaRPr lang="ru-RU" sz="9600" b="1" i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2362274"/>
          </a:xfrm>
        </p:spPr>
        <p:txBody>
          <a:bodyPr>
            <a:normAutofit fontScale="90000"/>
          </a:bodyPr>
          <a:lstStyle/>
          <a:p>
            <a:pPr>
              <a:spcBef>
                <a:spcPct val="20000"/>
              </a:spcBef>
              <a:defRPr/>
            </a:pPr>
            <a:r>
              <a:rPr lang="ru-RU" sz="4900" b="1" dirty="0" smtClean="0">
                <a:solidFill>
                  <a:srgbClr val="FF0000"/>
                </a:solidFill>
                <a:latin typeface="+mn-lt"/>
              </a:rPr>
              <a:t>Заповедники России</a:t>
            </a:r>
            <a:r>
              <a:rPr lang="ru-RU" sz="3100" dirty="0" smtClean="0">
                <a:latin typeface="+mn-lt"/>
              </a:rPr>
              <a:t/>
            </a:r>
            <a:br>
              <a:rPr lang="ru-RU" sz="3100" dirty="0" smtClean="0">
                <a:latin typeface="+mn-lt"/>
              </a:rPr>
            </a:br>
            <a:r>
              <a:rPr lang="ru-RU" sz="3100" dirty="0" smtClean="0">
                <a:latin typeface="+mn-lt"/>
              </a:rPr>
              <a:t>Всего в  России насчитывают около 101 заповедника. Вот некоторые из них: Алтайский, Байкало-Ленский, </a:t>
            </a:r>
            <a:r>
              <a:rPr lang="ru-RU" sz="3100" dirty="0" err="1" smtClean="0">
                <a:latin typeface="+mn-lt"/>
              </a:rPr>
              <a:t>Витимский</a:t>
            </a:r>
            <a:r>
              <a:rPr lang="ru-RU" sz="3100" dirty="0" smtClean="0">
                <a:latin typeface="+mn-lt"/>
              </a:rPr>
              <a:t>, Дарвинский, Кивач, </a:t>
            </a:r>
            <a:r>
              <a:rPr lang="ru-RU" sz="3100" dirty="0" err="1" smtClean="0">
                <a:latin typeface="+mn-lt"/>
              </a:rPr>
              <a:t>Рдейский</a:t>
            </a:r>
            <a:r>
              <a:rPr lang="ru-RU" sz="3100" dirty="0" smtClean="0">
                <a:latin typeface="+mn-lt"/>
              </a:rPr>
              <a:t>, </a:t>
            </a:r>
            <a:r>
              <a:rPr lang="ru-RU" sz="3100" dirty="0" err="1" smtClean="0">
                <a:latin typeface="+mn-lt"/>
              </a:rPr>
              <a:t>Азас</a:t>
            </a:r>
            <a:r>
              <a:rPr lang="ru-RU" sz="3100" dirty="0" smtClean="0">
                <a:latin typeface="+mn-lt"/>
              </a:rPr>
              <a:t> , </a:t>
            </a:r>
            <a:r>
              <a:rPr lang="ru-RU" sz="3100" dirty="0" err="1" smtClean="0">
                <a:latin typeface="+mn-lt"/>
              </a:rPr>
              <a:t>Пасвик</a:t>
            </a:r>
            <a:r>
              <a:rPr lang="ru-RU" sz="3100" dirty="0" smtClean="0">
                <a:latin typeface="+mn-lt"/>
              </a:rPr>
              <a:t>, </a:t>
            </a:r>
            <a:r>
              <a:rPr lang="ru-RU" sz="3100" dirty="0" err="1" smtClean="0">
                <a:latin typeface="+mn-lt"/>
              </a:rPr>
              <a:t>Нургуш</a:t>
            </a:r>
            <a:r>
              <a:rPr lang="ru-RU" sz="3100" dirty="0" smtClean="0">
                <a:latin typeface="+mn-lt"/>
              </a:rPr>
              <a:t>, </a:t>
            </a:r>
            <a:r>
              <a:rPr lang="ru-RU" sz="3100" dirty="0" err="1" smtClean="0">
                <a:latin typeface="+mn-lt"/>
              </a:rPr>
              <a:t>Чазы</a:t>
            </a:r>
            <a:r>
              <a:rPr lang="ru-RU" sz="3100" dirty="0" smtClean="0">
                <a:latin typeface="+mn-lt"/>
              </a:rPr>
              <a:t>.</a:t>
            </a:r>
            <a:endParaRPr lang="ru-RU" dirty="0"/>
          </a:p>
        </p:txBody>
      </p:sp>
      <p:pic>
        <p:nvPicPr>
          <p:cNvPr id="3" name="Picture 5" descr="k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2636838"/>
            <a:ext cx="6048375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  <a:latin typeface="+mn-lt"/>
              </a:rPr>
              <a:t>Астраханский заповедник. </a:t>
            </a:r>
            <a:endParaRPr lang="ru-RU" i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" name="Picture 8" descr="Эмблема Астраханского заповедни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221088"/>
            <a:ext cx="2286000" cy="2297113"/>
          </a:xfrm>
          <a:prstGeom prst="rect">
            <a:avLst/>
          </a:prstGeom>
          <a:noFill/>
        </p:spPr>
      </p:pic>
      <p:pic>
        <p:nvPicPr>
          <p:cNvPr id="4" name="Picture 5" descr="перейти на карту ООПТ округа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653136"/>
            <a:ext cx="2895600" cy="167798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43608" y="1813173"/>
            <a:ext cx="756084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3600" u="sng" dirty="0" smtClean="0">
                <a:solidFill>
                  <a:srgbClr val="000000"/>
                </a:solidFill>
              </a:rPr>
              <a:t>Цель создания: </a:t>
            </a:r>
          </a:p>
          <a:p>
            <a:r>
              <a:rPr lang="ru-RU" sz="2800" dirty="0" smtClean="0">
                <a:solidFill>
                  <a:srgbClr val="000000"/>
                </a:solidFill>
              </a:rPr>
              <a:t>сохранение и накопление природных ресурсов устья Волги и побережья Каспия, а также сохранение редких растений - лотоса, чилима и других.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Растительный	 мир</a:t>
            </a:r>
            <a:endParaRPr lang="ru-RU" dirty="0"/>
          </a:p>
        </p:txBody>
      </p:sp>
      <p:pic>
        <p:nvPicPr>
          <p:cNvPr id="3" name="Picture 12" descr="x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700808"/>
            <a:ext cx="3962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51520" y="1196752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cs typeface="Arial" charset="0"/>
              </a:rPr>
              <a:t>Сотни рукавов великой русской реки Волги несут свои воды в Каспийское море. С высоты птичьего полета волжская дельта выглядит как царство островов, больших и малых, покрытых зеленью трав и кустарников.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Arial Black" pitchFamily="34" charset="0"/>
              </a:rPr>
              <a:t>В составе флоры 293 вида растений</a:t>
            </a:r>
            <a:endParaRPr lang="ru-RU" dirty="0"/>
          </a:p>
        </p:txBody>
      </p: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1519" y="1700808"/>
            <a:ext cx="4500026" cy="3240360"/>
          </a:xfrm>
          <a:prstGeom prst="rect">
            <a:avLst/>
          </a:prstGeom>
        </p:spPr>
      </p:pic>
      <p:pic>
        <p:nvPicPr>
          <p:cNvPr id="4" name="Picture 8" descr="x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3" y="1700808"/>
            <a:ext cx="4013448" cy="324036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419872" y="5157192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33CC"/>
                </a:solidFill>
              </a:rPr>
              <a:t>Лотос розовый </a:t>
            </a:r>
            <a:endParaRPr lang="ru-RU" sz="4400" i="1" dirty="0">
              <a:solidFill>
                <a:srgbClr val="FF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5300" b="1" i="1" u="sng" dirty="0" smtClean="0">
                <a:latin typeface="+mn-lt"/>
              </a:rPr>
              <a:t>Животный мир </a:t>
            </a:r>
            <a:r>
              <a:rPr lang="ru-RU" sz="2800" b="1" dirty="0" smtClean="0">
                <a:latin typeface="Arial Black" pitchFamily="34" charset="0"/>
              </a:rPr>
              <a:t/>
            </a:r>
            <a:br>
              <a:rPr lang="ru-RU" sz="2800" b="1" dirty="0" smtClean="0">
                <a:latin typeface="Arial Black" pitchFamily="34" charset="0"/>
              </a:rPr>
            </a:br>
            <a:r>
              <a:rPr lang="ru-RU" sz="4000" b="1" dirty="0" smtClean="0">
                <a:latin typeface="+mn-lt"/>
              </a:rPr>
              <a:t>В заповеднике обитают  27 видов млекопитающих</a:t>
            </a:r>
            <a:endParaRPr lang="ru-RU" sz="4000" dirty="0">
              <a:latin typeface="+mn-lt"/>
            </a:endParaRPr>
          </a:p>
        </p:txBody>
      </p:sp>
      <p:pic>
        <p:nvPicPr>
          <p:cNvPr id="3" name="Picture 21" descr="Посмотре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2492896"/>
            <a:ext cx="4596379" cy="402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3" descr="x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953418" y="2492896"/>
            <a:ext cx="3887296" cy="4089648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+mn-lt"/>
                <a:cs typeface="Arial" charset="0"/>
              </a:rPr>
              <a:t>В Астраханском заповеднике зарегистрировано 256 видов птиц, из них 97</a:t>
            </a:r>
            <a:r>
              <a:rPr lang="ru-RU" sz="2400" b="1" dirty="0" smtClean="0">
                <a:latin typeface="+mn-lt"/>
              </a:rPr>
              <a:t>видов</a:t>
            </a:r>
            <a:r>
              <a:rPr lang="ru-RU" sz="2400" b="1" dirty="0" smtClean="0">
                <a:latin typeface="+mn-lt"/>
                <a:cs typeface="Arial" charset="0"/>
              </a:rPr>
              <a:t> на гнездовье, 134</a:t>
            </a:r>
            <a:r>
              <a:rPr lang="ru-RU" sz="2400" b="1" dirty="0" smtClean="0">
                <a:latin typeface="+mn-lt"/>
              </a:rPr>
              <a:t>  вида  </a:t>
            </a:r>
            <a:r>
              <a:rPr lang="ru-RU" sz="2400" b="1" dirty="0" smtClean="0">
                <a:latin typeface="+mn-lt"/>
                <a:cs typeface="Arial" charset="0"/>
              </a:rPr>
              <a:t> - в период миграции и зимовки и 25</a:t>
            </a:r>
            <a:r>
              <a:rPr lang="ru-RU" sz="2400" b="1" dirty="0" smtClean="0">
                <a:latin typeface="+mn-lt"/>
              </a:rPr>
              <a:t>  видов </a:t>
            </a:r>
            <a:r>
              <a:rPr lang="ru-RU" sz="2400" b="1" dirty="0" smtClean="0">
                <a:latin typeface="+mn-lt"/>
                <a:cs typeface="Arial" charset="0"/>
              </a:rPr>
              <a:t> - при залетах. </a:t>
            </a:r>
            <a:r>
              <a:rPr lang="ru-RU" sz="2400" b="1" dirty="0" smtClean="0">
                <a:latin typeface="+mn-lt"/>
              </a:rPr>
              <a:t> 27 видов занесены в Красную книгу России</a:t>
            </a:r>
            <a:endParaRPr lang="ru-RU" sz="2400" dirty="0">
              <a:latin typeface="+mn-lt"/>
            </a:endParaRPr>
          </a:p>
        </p:txBody>
      </p:sp>
      <p:pic>
        <p:nvPicPr>
          <p:cNvPr id="4" name="Picture 34" descr="x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04864"/>
            <a:ext cx="406876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6" descr="x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427984" y="1844824"/>
            <a:ext cx="3810000" cy="2133600"/>
          </a:xfrm>
          <a:prstGeom prst="rect">
            <a:avLst/>
          </a:prstGeom>
          <a:noFill/>
          <a:ln/>
        </p:spPr>
      </p:pic>
      <p:pic>
        <p:nvPicPr>
          <p:cNvPr id="6" name="Picture 37" descr="Посмотрет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077072"/>
            <a:ext cx="2808312" cy="2460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+mn-lt"/>
              </a:rPr>
              <a:t>5    видов    рептилий,   в том числе </a:t>
            </a:r>
            <a:r>
              <a:rPr lang="ru-RU" sz="4000" b="1" dirty="0" smtClean="0">
                <a:latin typeface="+mn-lt"/>
                <a:cs typeface="Arial" charset="0"/>
              </a:rPr>
              <a:t>обитает редкая болотная черепаха.</a:t>
            </a:r>
            <a:r>
              <a:rPr lang="ru-RU" b="1" dirty="0" smtClean="0">
                <a:latin typeface="Arial Black" pitchFamily="34" charset="0"/>
              </a:rPr>
              <a:t/>
            </a:r>
            <a:br>
              <a:rPr lang="ru-RU" b="1" dirty="0" smtClean="0">
                <a:latin typeface="Arial Black" pitchFamily="34" charset="0"/>
              </a:rPr>
            </a:br>
            <a:endParaRPr lang="ru-RU" dirty="0"/>
          </a:p>
        </p:txBody>
      </p:sp>
      <p:pic>
        <p:nvPicPr>
          <p:cNvPr id="3" name="Picture 11" descr="Посмотре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55576" y="1569032"/>
            <a:ext cx="7778824" cy="4841294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26900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720</Words>
  <Application>Microsoft Office PowerPoint</Application>
  <PresentationFormat>Экран (4:3)</PresentationFormat>
  <Paragraphs>78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Заповедники России Всего в  России насчитывают около 101 заповедника. Вот некоторые из них: Алтайский, Байкало-Ленский, Витимский, Дарвинский, Кивач, Рдейский, Азас , Пасвик, Нургуш, Чазы.</vt:lpstr>
      <vt:lpstr>Астраханский заповедник. </vt:lpstr>
      <vt:lpstr>Растительный  мир</vt:lpstr>
      <vt:lpstr>В составе флоры 293 вида растений</vt:lpstr>
      <vt:lpstr>Животный мир  В заповеднике обитают  27 видов млекопитающих</vt:lpstr>
      <vt:lpstr>В Астраханском заповеднике зарегистрировано 256 видов птиц, из них 97видов на гнездовье, 134  вида   - в период миграции и зимовки и 25  видов  - при залетах.  27 видов занесены в Красную книгу России</vt:lpstr>
      <vt:lpstr>5    видов    рептилий,   в том числе обитает редкая болотная черепаха. </vt:lpstr>
      <vt:lpstr> Волго-Каспий - это уникальный рыбохозяйственный бассейн, в котором водятся все представители осетровых, являющихся нашим национальным богатством. Богат этот край и другими ценными породам рыбы. Всего насчитывается  61  вид.</vt:lpstr>
      <vt:lpstr>Ильменский заповедник</vt:lpstr>
      <vt:lpstr>Презентация PowerPoint</vt:lpstr>
      <vt:lpstr>Растительный мир</vt:lpstr>
      <vt:lpstr>Животный мир</vt:lpstr>
      <vt:lpstr>Приокско-Террасный заповедник</vt:lpstr>
      <vt:lpstr>В Приокско-Террасном заповеднике насчитывается 56 видов млекопитающих и ещё 2 вида — зубр и американский степной бизон — содержатся в Центральном зубровом питомнике, 139 видов птиц, 5 видов пресмыкающихся, 10 видов земноводных и 8 видов рыб. </vt:lpstr>
      <vt:lpstr>Главной достопримечательностью Приокско-Террасного заповедника является зубр — дикий лесной бык, самое крупное копытное животное Европейского континента, которого по праву считают современником мамонта.</vt:lpstr>
      <vt:lpstr>Кандалакшский природный заповедник</vt:lpstr>
      <vt:lpstr>Животный мир</vt:lpstr>
      <vt:lpstr>Птицы</vt:lpstr>
      <vt:lpstr>Растительный мир</vt:lpstr>
      <vt:lpstr>Заповедники  Волгоградской области</vt:lpstr>
      <vt:lpstr>Природный парк  "Цимлянские пески". </vt:lpstr>
      <vt:lpstr>Природный парк "Нижне-хоперский". </vt:lpstr>
      <vt:lpstr>Парк "Донской"  </vt:lpstr>
      <vt:lpstr>Спасибо за урок.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Director</cp:lastModifiedBy>
  <cp:revision>23</cp:revision>
  <dcterms:created xsi:type="dcterms:W3CDTF">2013-08-23T08:38:35Z</dcterms:created>
  <dcterms:modified xsi:type="dcterms:W3CDTF">2014-03-31T09:03:17Z</dcterms:modified>
</cp:coreProperties>
</file>