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71" r:id="rId3"/>
    <p:sldId id="269" r:id="rId4"/>
    <p:sldId id="258" r:id="rId5"/>
    <p:sldId id="259" r:id="rId6"/>
    <p:sldId id="260" r:id="rId7"/>
    <p:sldId id="261" r:id="rId8"/>
    <p:sldId id="263" r:id="rId9"/>
    <p:sldId id="272" r:id="rId10"/>
    <p:sldId id="264" r:id="rId11"/>
    <p:sldId id="274" r:id="rId12"/>
    <p:sldId id="278" r:id="rId13"/>
    <p:sldId id="280" r:id="rId14"/>
    <p:sldId id="282" r:id="rId15"/>
    <p:sldId id="283" r:id="rId16"/>
    <p:sldId id="284" r:id="rId17"/>
    <p:sldId id="287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5BF7-BAD5-40B3-8446-2E4D4A4FC08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F9D2-B123-483E-8736-957AD0E5E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5BF7-BAD5-40B3-8446-2E4D4A4FC08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F9D2-B123-483E-8736-957AD0E5E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5BF7-BAD5-40B3-8446-2E4D4A4FC08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F9D2-B123-483E-8736-957AD0E5E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5BF7-BAD5-40B3-8446-2E4D4A4FC08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F9D2-B123-483E-8736-957AD0E5E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5BF7-BAD5-40B3-8446-2E4D4A4FC08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F9D2-B123-483E-8736-957AD0E5E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5BF7-BAD5-40B3-8446-2E4D4A4FC08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F9D2-B123-483E-8736-957AD0E5E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5BF7-BAD5-40B3-8446-2E4D4A4FC08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F9D2-B123-483E-8736-957AD0E5E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5BF7-BAD5-40B3-8446-2E4D4A4FC08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F9D2-B123-483E-8736-957AD0E5E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5BF7-BAD5-40B3-8446-2E4D4A4FC08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F9D2-B123-483E-8736-957AD0E5E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5BF7-BAD5-40B3-8446-2E4D4A4FC08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F9D2-B123-483E-8736-957AD0E5E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5BF7-BAD5-40B3-8446-2E4D4A4FC08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AFF9D2-B123-483E-8736-957AD0E5E6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0C5BF7-BAD5-40B3-8446-2E4D4A4FC08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AFF9D2-B123-483E-8736-957AD0E5E65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-428652"/>
            <a:ext cx="7772400" cy="521497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400" b="1" dirty="0"/>
              <a:t>Использование информационно-коммуникационных технологий в образовательном процессе коррекционной школы.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9606" y="642918"/>
            <a:ext cx="8227235" cy="507979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novostey.com/i4/2011/09/09/17b63011e511acff1e7b367a8f286a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14393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липарты\Оформляшки\20d6f38072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14313"/>
            <a:ext cx="7524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Прямоугольник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2584450"/>
            <a:ext cx="476091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98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214313"/>
            <a:ext cx="6143625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Назови  предшествующее число.</a:t>
            </a:r>
          </a:p>
        </p:txBody>
      </p:sp>
      <p:pic>
        <p:nvPicPr>
          <p:cNvPr id="4099" name="Picture 2" descr="C:\Users\Helen\Desktop\схемы\цифры\0_4bc2f_a239ddb0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214438"/>
            <a:ext cx="47148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C:\Users\Helen\Desktop\схемы\цифры\0_4bc34_4a38ef69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4602163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19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214313"/>
            <a:ext cx="5357812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Назови число последующее.</a:t>
            </a:r>
          </a:p>
        </p:txBody>
      </p:sp>
      <p:pic>
        <p:nvPicPr>
          <p:cNvPr id="5123" name="Picture 2" descr="C:\Users\Helen\Desktop\схемы\цифры\0_4bc37_8650209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214438"/>
            <a:ext cx="4776787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C:\Users\Helen\Desktop\схемы\цифры\0_4bc30_966b5e56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46736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2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142875"/>
            <a:ext cx="7715250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Прочитай примеры и реши их.</a:t>
            </a:r>
          </a:p>
        </p:txBody>
      </p:sp>
      <p:pic>
        <p:nvPicPr>
          <p:cNvPr id="6147" name="Прямоугольник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3138488"/>
            <a:ext cx="466407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Прямоугольник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3133725"/>
            <a:ext cx="44132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Прямоугольник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842963"/>
            <a:ext cx="4735513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Прямоугольник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39825"/>
            <a:ext cx="4376737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9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63" y="214313"/>
            <a:ext cx="7485062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Сосчитай стороны и вершины многоугольника.</a:t>
            </a:r>
          </a:p>
        </p:txBody>
      </p:sp>
      <p:sp>
        <p:nvSpPr>
          <p:cNvPr id="3" name="Параллелограмм 2"/>
          <p:cNvSpPr/>
          <p:nvPr/>
        </p:nvSpPr>
        <p:spPr>
          <a:xfrm>
            <a:off x="714375" y="1714500"/>
            <a:ext cx="3357563" cy="4286250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Шестиугольник 3"/>
          <p:cNvSpPr/>
          <p:nvPr/>
        </p:nvSpPr>
        <p:spPr>
          <a:xfrm>
            <a:off x="4572000" y="2071688"/>
            <a:ext cx="4071938" cy="3714750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071813" y="5857875"/>
            <a:ext cx="214312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72375" y="5643563"/>
            <a:ext cx="214313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57813" y="5643563"/>
            <a:ext cx="214312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501063" y="3857625"/>
            <a:ext cx="214312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572375" y="2000250"/>
            <a:ext cx="214313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00563" y="3786188"/>
            <a:ext cx="214312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29250" y="2000250"/>
            <a:ext cx="214313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42938" y="5786438"/>
            <a:ext cx="214312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428750" y="1643063"/>
            <a:ext cx="214313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929063" y="1643063"/>
            <a:ext cx="214312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857375" y="142875"/>
            <a:ext cx="4857750" cy="19383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Шесть веселых медвежат</a:t>
            </a:r>
            <a:br>
              <a:rPr lang="ru-RU" sz="2400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</a:br>
            <a:r>
              <a:rPr lang="ru-RU" sz="2400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За малиной в лес спешат</a:t>
            </a:r>
            <a:br>
              <a:rPr lang="ru-RU" sz="2400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</a:br>
            <a:r>
              <a:rPr lang="ru-RU" sz="2400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Но один из них устал,</a:t>
            </a:r>
            <a:br>
              <a:rPr lang="ru-RU" sz="2400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</a:br>
            <a:r>
              <a:rPr lang="ru-RU" sz="2400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А теперь ответ найди:</a:t>
            </a:r>
            <a:br>
              <a:rPr lang="ru-RU" sz="2400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</a:br>
            <a:r>
              <a:rPr lang="ru-RU" sz="2400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Сколько мишек впереди?</a:t>
            </a:r>
            <a:endParaRPr lang="ru-RU" sz="2400" b="1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pic>
        <p:nvPicPr>
          <p:cNvPr id="8195" name="Picture 2" descr="D:\клипарты\животные\мкдвед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786188"/>
            <a:ext cx="16827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D:\клипарты\животные\мкдвед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643313"/>
            <a:ext cx="16827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D:\клипарты\животные\мкдвед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857625"/>
            <a:ext cx="16827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D:\клипарты\животные\мкдвед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3500438"/>
            <a:ext cx="16827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" descr="D:\клипарты\животные\мкдвед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071938"/>
            <a:ext cx="16827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" descr="D:\клипарты\животные\мкдвед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505325"/>
            <a:ext cx="16827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19050"/>
            <a:ext cx="1773237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02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1" descr="Стихи про цифру 6 (Шестерку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-96838"/>
            <a:ext cx="5851525" cy="355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Users\Helen\Desktop\схемы\цифры\0_4bc32_802d82c0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813"/>
            <a:ext cx="4205288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Прямоугольни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542925"/>
            <a:ext cx="291941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D:\клипарты\школа\18717256_school_1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000250"/>
            <a:ext cx="4445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2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000108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Когда-то Горький определил: "Культура - это наука и искусство, цивилизация - это техника и экономика". </a:t>
            </a:r>
          </a:p>
        </p:txBody>
      </p:sp>
    </p:spTree>
    <p:extLst>
      <p:ext uri="{BB962C8B-B14F-4D97-AF65-F5344CB8AC3E}">
        <p14:creationId xmlns:p14="http://schemas.microsoft.com/office/powerpoint/2010/main" val="37307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- регулятивную, поскольку оказывает решающее воздействие на всю деятельность, включая информационную;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познавательную, т.к. непосредственно связана с исследовательской деятельностью субъекта и его обучением;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коммуникативную, поскольку информационная культура является неотъемлемым элементом взаимосвязи людей;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воспитательную, ибо информационная культура активно участвует в освоении человеком всей культуры, овладении всеми накопленными человечеством богатствами, формировании его поведения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5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42984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</a:rPr>
              <a:t>Основные </a:t>
            </a:r>
            <a:r>
              <a:rPr lang="ru-RU" sz="3200" i="1" dirty="0">
                <a:solidFill>
                  <a:srgbClr val="7030A0"/>
                </a:solidFill>
              </a:rPr>
              <a:t>направления учителя, использующего ИКТ в образовательном процессе коррекционной школы:</a:t>
            </a:r>
            <a:r>
              <a:rPr lang="ru-RU" sz="3200" dirty="0">
                <a:solidFill>
                  <a:srgbClr val="7030A0"/>
                </a:solidFill>
              </a:rPr>
              <a:t/>
            </a:r>
            <a:br>
              <a:rPr lang="ru-RU" sz="3200" dirty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50004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 </a:t>
            </a:r>
            <a:r>
              <a:rPr lang="ru-RU" i="1" u="sng" dirty="0">
                <a:solidFill>
                  <a:srgbClr val="7030A0"/>
                </a:solidFill>
              </a:rPr>
              <a:t>Модель использования ИКТ на уроке:</a:t>
            </a:r>
            <a:r>
              <a:rPr lang="ru-RU" u="sng" dirty="0">
                <a:solidFill>
                  <a:srgbClr val="7030A0"/>
                </a:solidFill>
              </a:rPr>
              <a:t/>
            </a:r>
            <a:br>
              <a:rPr lang="ru-RU" u="sng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- Демонстрация компьютерной презентации;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- Тестирование с выбором ответов;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- Написание диктанта, сочинения, изложения;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- Отработка технических навыков с помощью компьютерного тренажёра;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14356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7030A0"/>
                </a:solidFill>
              </a:rPr>
              <a:t>Модель </a:t>
            </a:r>
            <a:r>
              <a:rPr lang="ru-RU" sz="2400" u="sng" dirty="0">
                <a:solidFill>
                  <a:srgbClr val="7030A0"/>
                </a:solidFill>
              </a:rPr>
              <a:t>использование ИКТ вне урока: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- Поиск информации в Интернете и других источниках;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- Фиксация записи об окружающем мире;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- Подготовка выступления и </a:t>
            </a:r>
            <a:r>
              <a:rPr lang="ru-RU" sz="2400" dirty="0" err="1" smtClean="0">
                <a:solidFill>
                  <a:srgbClr val="7030A0"/>
                </a:solidFill>
              </a:rPr>
              <a:t>самовыступление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с использованием презентаций.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64305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7030A0"/>
                </a:solidFill>
              </a:rPr>
              <a:t>«Тебе скажут — ты забудешь. Тебе покажут — ты запомнишь. Ты сделаешь — ты поймёшь»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s.123rf.com/400wm/400/400/clairev/clairev0901/clairev090100108/4193150-computer-teacher-with-blackboard--vector-illust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8994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r>
              <a:rPr lang="ru-RU" u="sng" dirty="0">
                <a:solidFill>
                  <a:srgbClr val="7030A0"/>
                </a:solidFill>
              </a:rPr>
              <a:t>Применение ИКТ в коррекционной работе (обучение грамоте).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На уроках обучению грамоте  первоначально отрабатывается слоговая структура хорошо известных и знакомых слов, затем малоизвестных и неизвестных слов ребенку. Используются следующие виды работ: 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-Упражнения </a:t>
            </a:r>
            <a:r>
              <a:rPr lang="ru-RU" dirty="0">
                <a:solidFill>
                  <a:srgbClr val="7030A0"/>
                </a:solidFill>
              </a:rPr>
              <a:t>на выполнение заданий с минимальным выбором;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-Упражнения </a:t>
            </a:r>
            <a:r>
              <a:rPr lang="ru-RU" dirty="0">
                <a:solidFill>
                  <a:srgbClr val="7030A0"/>
                </a:solidFill>
              </a:rPr>
              <a:t>на выполнение заданий с усложнением (выбор 1 из 10 с изменением последовательности);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-Упражнения </a:t>
            </a:r>
            <a:r>
              <a:rPr lang="ru-RU" dirty="0">
                <a:solidFill>
                  <a:srgbClr val="7030A0"/>
                </a:solidFill>
              </a:rPr>
              <a:t>на составление фразы по образцу;</a:t>
            </a:r>
          </a:p>
          <a:p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-Самостоятельное </a:t>
            </a:r>
            <a:r>
              <a:rPr lang="ru-RU" dirty="0">
                <a:solidFill>
                  <a:srgbClr val="7030A0"/>
                </a:solidFill>
              </a:rPr>
              <a:t>составление фразы. 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</TotalTime>
  <Words>112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Использование информационно-коммуникационных технологий в образовательном процессе коррекционной школы.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информационно-коммуникационных технологий в образовательном процессе коррекционной школы.</dc:title>
  <dc:creator>Наташа</dc:creator>
  <cp:lastModifiedBy>user</cp:lastModifiedBy>
  <cp:revision>23</cp:revision>
  <dcterms:created xsi:type="dcterms:W3CDTF">2013-06-28T07:59:39Z</dcterms:created>
  <dcterms:modified xsi:type="dcterms:W3CDTF">2014-11-07T06:30:06Z</dcterms:modified>
</cp:coreProperties>
</file>