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8" r:id="rId5"/>
    <p:sldId id="259" r:id="rId6"/>
    <p:sldId id="265" r:id="rId7"/>
    <p:sldId id="262" r:id="rId8"/>
    <p:sldId id="260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630" autoAdjust="0"/>
  </p:normalViewPr>
  <p:slideViewPr>
    <p:cSldViewPr>
      <p:cViewPr varScale="1">
        <p:scale>
          <a:sx n="80" d="100"/>
          <a:sy n="80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304C-BBE6-4EDC-AC90-BE723A5CA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B4F5C-66C4-4415-B004-611032B57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B675F-608A-44DD-818C-DA55F445B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32075"/>
            <a:ext cx="6553200" cy="508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76338" y="3143250"/>
            <a:ext cx="3744912" cy="30940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73650" y="3143250"/>
            <a:ext cx="3746500" cy="14700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73650" y="4765675"/>
            <a:ext cx="3746500" cy="1471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B1703-A8AF-4AE5-95A9-65F0DD56B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B4E7B-2817-4E1A-A97D-F36ED115A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1970B-8EE7-4DD2-963C-3AD776BB1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2C297-AE87-47B4-9DEE-49E3E09C2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2FD0E-9894-4784-A03F-3EA09E515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43B4A-F168-4B20-A1BE-33942269E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23DFD-B8F0-49C8-AB77-7D5F444E4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03EE0-77DC-433A-A1D0-4C5F429B2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20F6-8792-4AC4-8DE4-3292B78AB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CCDF7-7C70-45DD-8232-C5CCC9322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A6B53-FDF4-466C-A7F0-5516CEB7E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B83FF-060E-4A01-8188-4F44F22C5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A5A1B-7FCB-4798-B473-674D9D8B8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84FC8-8030-409F-B8C9-944FCF46F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253A7-0616-4FA9-A656-EB7A5787C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306CE-BB28-4135-9D50-0B9218C1F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C9FF8-2A58-4F7A-AD9F-C8C37EC5F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2DAC0-2A05-46CB-8559-B52D5076A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61094-CBF0-403C-8CEA-18583F1C65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E31FC6-29C3-4A79-B0EA-D6175C2231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96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5B9FDD-ECD2-47CB-8546-2040A134E1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57;&#1086;&#1079;&#1076;&#1072;&#1085;&#1080;&#1077;%20&#1075;&#1080;&#1087;&#1077;&#1088;&#1089;&#1089;&#1099;&#1083;&#1086;&#1082;\&#1047;&#1040;&#1065;&#1048;&#1058;&#1040;%20&#1050;&#1054;&#1053;&#1062;&#1045;&#1055;&#1062;&#1048;&#1048;2.ppt" TargetMode="External"/><Relationship Id="rId2" Type="http://schemas.openxmlformats.org/officeDocument/2006/relationships/hyperlink" Target="&#1053;&#1086;&#1074;&#1099;&#1081;%20&#1075;&#1086;&#1076;.%20&#1048;&#1089;&#1090;&#1086;&#1088;&#1080;&#1103;%20&#1087;&#1088;&#1072;&#1079;&#1076;&#1085;&#1080;&#1082;&#1072;.pp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работы по развитию исследовательских умений младших школьников на основе реализации системно – деятельностного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S50008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822040"/>
            <a:ext cx="2714612" cy="2035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0"/>
            <a:ext cx="9358346" cy="6858000"/>
          </a:xfrm>
        </p:spPr>
        <p:txBody>
          <a:bodyPr/>
          <a:lstStyle/>
          <a:p>
            <a:pPr lvl="0"/>
            <a:r>
              <a:rPr lang="ru-RU" sz="2400" dirty="0" smtClean="0"/>
              <a:t>принимать и уважать то, что у вас есть на данный момент; </a:t>
            </a:r>
          </a:p>
          <a:p>
            <a:pPr lvl="0"/>
            <a:r>
              <a:rPr lang="ru-RU" sz="2400" dirty="0" smtClean="0"/>
              <a:t>важно окружать себя успешными людьми и быть внимательным к тем, кто вас окружает; </a:t>
            </a:r>
          </a:p>
          <a:p>
            <a:pPr lvl="0"/>
            <a:r>
              <a:rPr lang="ru-RU" sz="2400" dirty="0" smtClean="0"/>
              <a:t>необходимо ставить измеримые и достижимые цели и представлять шаги движения к ним – это один из важных критериев успеха; </a:t>
            </a:r>
          </a:p>
          <a:p>
            <a:pPr lvl="0"/>
            <a:r>
              <a:rPr lang="ru-RU" sz="2400" dirty="0" smtClean="0"/>
              <a:t>ориентируйтесь на свою индивидуальность; </a:t>
            </a:r>
          </a:p>
          <a:p>
            <a:pPr lvl="0"/>
            <a:r>
              <a:rPr lang="ru-RU" sz="2400" dirty="0" smtClean="0"/>
              <a:t>неудача, ошибка – это результат, который приближает вас к достижению цели, так же как и удача; </a:t>
            </a:r>
          </a:p>
          <a:p>
            <a:pPr lvl="0"/>
            <a:r>
              <a:rPr lang="ru-RU" sz="2400" dirty="0" smtClean="0"/>
              <a:t>успех – это движение, а не остановка, на которой вам надо сойти; </a:t>
            </a:r>
          </a:p>
          <a:p>
            <a:pPr lvl="0"/>
            <a:r>
              <a:rPr lang="ru-RU" sz="2400" dirty="0" smtClean="0"/>
              <a:t>отмечайте каждый день свои шаги к достижению цели, лучше, если вы их будете записывать; </a:t>
            </a:r>
          </a:p>
          <a:p>
            <a:pPr lvl="0"/>
            <a:r>
              <a:rPr lang="ru-RU" sz="2400" dirty="0" smtClean="0"/>
              <a:t>старайтесь вырабатывать у себя позитивное мышление; </a:t>
            </a:r>
          </a:p>
          <a:p>
            <a:pPr lvl="0"/>
            <a:r>
              <a:rPr lang="ru-RU" sz="2400" dirty="0" smtClean="0"/>
              <a:t>обучайтесь, учиться никогда не поздно; </a:t>
            </a:r>
          </a:p>
          <a:p>
            <a:pPr lvl="0"/>
            <a:r>
              <a:rPr lang="ru-RU" sz="2400" dirty="0" smtClean="0"/>
              <a:t>уважайте других и благодарите тех, кто помог вам словом, действием или молчанием, помогайте тем, кто помогал вам.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исследовательских умений как средство формирования личностных компетенций младшего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школьника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«Откуда берутся таланты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?»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Активные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методы обучения исследовательским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умениям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Чем определяется успешность человека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?»</a:t>
            </a:r>
          </a:p>
          <a:p>
            <a:r>
              <a:rPr lang="ru-RU" dirty="0" smtClean="0"/>
              <a:t>Д.З. – подобрать методы и приемы, создающие «ситуацию успеха»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«Важнейшим приоритетом является желание детей и родителей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учиться</a:t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нормальной школе,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нормальных учителей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нормальных условиях».</a:t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Мастером не трудно стать, трудно им оставаться»…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/>
              <a:t>Б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ратья Стругацкие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85720" y="3989390"/>
            <a:ext cx="8229600" cy="286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Откуда берутся таланты?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38882"/>
            <a:ext cx="9295452" cy="54191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315" name="WordArt 11"/>
          <p:cNvSpPr>
            <a:spLocks noChangeArrowheads="1" noChangeShapeType="1" noTextEdit="1"/>
          </p:cNvSpPr>
          <p:nvPr/>
        </p:nvSpPr>
        <p:spPr bwMode="auto">
          <a:xfrm>
            <a:off x="1403350" y="0"/>
            <a:ext cx="6624638" cy="20050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Impact"/>
              </a:rPr>
              <a:t>Новый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80975" y="3500438"/>
            <a:ext cx="5040313" cy="2808287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Трудно найти человека, который бы не любил Новый Год. С раннего детства Новый Год является самым любимым, домашним и теплым праздником для каждого из нас. А между тем, все имеет свое начало. </a:t>
            </a:r>
            <a:endParaRPr lang="uk-UA" sz="2400" dirty="0" smtClean="0">
              <a:solidFill>
                <a:srgbClr val="002060"/>
              </a:solidFill>
            </a:endParaRPr>
          </a:p>
        </p:txBody>
      </p:sp>
      <p:pic>
        <p:nvPicPr>
          <p:cNvPr id="36870" name="Picture 6" descr="1462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5006975" y="0"/>
            <a:ext cx="4137025" cy="5903913"/>
          </a:xfrm>
          <a:noFill/>
        </p:spPr>
      </p:pic>
      <p:pic>
        <p:nvPicPr>
          <p:cNvPr id="36873" name="Picture 9" descr="e7c5b2ef7c1b0b23ef53c82e0d82157f_ful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5003800" cy="3265488"/>
          </a:xfr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0"/>
            <a:ext cx="8929718" cy="92333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Маршрут исследования.</a:t>
            </a:r>
          </a:p>
        </p:txBody>
      </p:sp>
      <p:grpSp>
        <p:nvGrpSpPr>
          <p:cNvPr id="6" name="Группа 6"/>
          <p:cNvGrpSpPr>
            <a:grpSpLocks/>
          </p:cNvGrpSpPr>
          <p:nvPr/>
        </p:nvGrpSpPr>
        <p:grpSpPr bwMode="auto">
          <a:xfrm>
            <a:off x="0" y="1117600"/>
            <a:ext cx="2143125" cy="714375"/>
            <a:chOff x="500034" y="1214422"/>
            <a:chExt cx="2143140" cy="714380"/>
          </a:xfrm>
        </p:grpSpPr>
        <p:sp>
          <p:nvSpPr>
            <p:cNvPr id="53" name="Скругленный прямоугольник 4"/>
            <p:cNvSpPr/>
            <p:nvPr/>
          </p:nvSpPr>
          <p:spPr>
            <a:xfrm>
              <a:off x="500034" y="1214422"/>
              <a:ext cx="2143140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TextBox 5"/>
            <p:cNvSpPr txBox="1"/>
            <p:nvPr/>
          </p:nvSpPr>
          <p:spPr>
            <a:xfrm>
              <a:off x="714349" y="1285859"/>
              <a:ext cx="1928825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Проблема</a:t>
              </a:r>
              <a:r>
                <a:rPr lang="ru-RU" dirty="0">
                  <a:latin typeface="+mn-lt"/>
                </a:rPr>
                <a:t>.</a:t>
              </a:r>
            </a:p>
          </p:txBody>
        </p:sp>
      </p:grpSp>
      <p:grpSp>
        <p:nvGrpSpPr>
          <p:cNvPr id="7" name="Группа 7"/>
          <p:cNvGrpSpPr>
            <a:grpSpLocks/>
          </p:cNvGrpSpPr>
          <p:nvPr/>
        </p:nvGrpSpPr>
        <p:grpSpPr bwMode="auto">
          <a:xfrm>
            <a:off x="2714625" y="1117600"/>
            <a:ext cx="1357313" cy="714375"/>
            <a:chOff x="500034" y="1214422"/>
            <a:chExt cx="2143140" cy="714380"/>
          </a:xfrm>
        </p:grpSpPr>
        <p:sp>
          <p:nvSpPr>
            <p:cNvPr id="51" name="Скругленный прямоугольник 8"/>
            <p:cNvSpPr/>
            <p:nvPr/>
          </p:nvSpPr>
          <p:spPr>
            <a:xfrm>
              <a:off x="500034" y="1214422"/>
              <a:ext cx="2143140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TextBox 9"/>
            <p:cNvSpPr txBox="1"/>
            <p:nvPr/>
          </p:nvSpPr>
          <p:spPr>
            <a:xfrm>
              <a:off x="715601" y="1285859"/>
              <a:ext cx="1927573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Тема.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8" name="Группа 10"/>
          <p:cNvGrpSpPr>
            <a:grpSpLocks/>
          </p:cNvGrpSpPr>
          <p:nvPr/>
        </p:nvGrpSpPr>
        <p:grpSpPr bwMode="auto">
          <a:xfrm>
            <a:off x="4643438" y="1117600"/>
            <a:ext cx="1428750" cy="714375"/>
            <a:chOff x="500034" y="1214422"/>
            <a:chExt cx="2143140" cy="714380"/>
          </a:xfrm>
        </p:grpSpPr>
        <p:sp>
          <p:nvSpPr>
            <p:cNvPr id="49" name="Скругленный прямоугольник 11"/>
            <p:cNvSpPr/>
            <p:nvPr/>
          </p:nvSpPr>
          <p:spPr>
            <a:xfrm>
              <a:off x="500034" y="1214422"/>
              <a:ext cx="2143140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TextBox 12"/>
            <p:cNvSpPr txBox="1"/>
            <p:nvPr/>
          </p:nvSpPr>
          <p:spPr>
            <a:xfrm>
              <a:off x="714348" y="1285859"/>
              <a:ext cx="1928826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Цель.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9" name="Группа 13"/>
          <p:cNvGrpSpPr>
            <a:grpSpLocks/>
          </p:cNvGrpSpPr>
          <p:nvPr/>
        </p:nvGrpSpPr>
        <p:grpSpPr bwMode="auto">
          <a:xfrm>
            <a:off x="6715125" y="1117600"/>
            <a:ext cx="2143125" cy="714375"/>
            <a:chOff x="500034" y="1214422"/>
            <a:chExt cx="2143140" cy="714380"/>
          </a:xfrm>
        </p:grpSpPr>
        <p:sp>
          <p:nvSpPr>
            <p:cNvPr id="47" name="Скругленный прямоугольник 14"/>
            <p:cNvSpPr/>
            <p:nvPr/>
          </p:nvSpPr>
          <p:spPr>
            <a:xfrm>
              <a:off x="500034" y="1214422"/>
              <a:ext cx="2143140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TextBox 15"/>
            <p:cNvSpPr txBox="1"/>
            <p:nvPr/>
          </p:nvSpPr>
          <p:spPr>
            <a:xfrm>
              <a:off x="714349" y="1285859"/>
              <a:ext cx="1928825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Задачи.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6572250" y="2403475"/>
            <a:ext cx="2143125" cy="714375"/>
            <a:chOff x="500034" y="1214422"/>
            <a:chExt cx="2143140" cy="714380"/>
          </a:xfrm>
        </p:grpSpPr>
        <p:sp>
          <p:nvSpPr>
            <p:cNvPr id="45" name="Скругленный прямоугольник 17"/>
            <p:cNvSpPr/>
            <p:nvPr/>
          </p:nvSpPr>
          <p:spPr>
            <a:xfrm>
              <a:off x="500034" y="1214422"/>
              <a:ext cx="2143140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TextBox 18"/>
            <p:cNvSpPr txBox="1"/>
            <p:nvPr/>
          </p:nvSpPr>
          <p:spPr>
            <a:xfrm>
              <a:off x="714349" y="1285859"/>
              <a:ext cx="1928825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Гипотеза.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11" name="Группа 19"/>
          <p:cNvGrpSpPr>
            <a:grpSpLocks/>
          </p:cNvGrpSpPr>
          <p:nvPr/>
        </p:nvGrpSpPr>
        <p:grpSpPr bwMode="auto">
          <a:xfrm>
            <a:off x="2857500" y="2903537"/>
            <a:ext cx="2928938" cy="746125"/>
            <a:chOff x="500034" y="1214422"/>
            <a:chExt cx="2143140" cy="714380"/>
          </a:xfrm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500034" y="1214422"/>
              <a:ext cx="2143140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4929" y="1285860"/>
              <a:ext cx="1928245" cy="5000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hlinkClick r:id="rId2" action="ppaction://hlinkpres?slideindex=1&amp;slidetitle="/>
                </a:rPr>
                <a:t>Эксперимент</a:t>
              </a:r>
              <a:endParaRPr lang="ru-RU" dirty="0">
                <a:latin typeface="+mn-lt"/>
              </a:endParaRPr>
            </a:p>
          </p:txBody>
        </p:sp>
      </p:grpSp>
      <p:cxnSp>
        <p:nvCxnSpPr>
          <p:cNvPr id="12" name="Прямая со стрелкой 11"/>
          <p:cNvCxnSpPr/>
          <p:nvPr/>
        </p:nvCxnSpPr>
        <p:spPr>
          <a:xfrm>
            <a:off x="2143125" y="1474787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8" idx="1"/>
          </p:cNvCxnSpPr>
          <p:nvPr/>
        </p:nvCxnSpPr>
        <p:spPr>
          <a:xfrm>
            <a:off x="4071938" y="1474787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43625" y="1474787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7394575" y="2152650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4" idx="3"/>
          </p:cNvCxnSpPr>
          <p:nvPr/>
        </p:nvCxnSpPr>
        <p:spPr>
          <a:xfrm rot="10800000" flipV="1">
            <a:off x="5786438" y="2832100"/>
            <a:ext cx="714375" cy="407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33"/>
          <p:cNvGrpSpPr>
            <a:grpSpLocks/>
          </p:cNvGrpSpPr>
          <p:nvPr/>
        </p:nvGrpSpPr>
        <p:grpSpPr bwMode="auto">
          <a:xfrm>
            <a:off x="928688" y="4332287"/>
            <a:ext cx="2714625" cy="1071563"/>
            <a:chOff x="500034" y="1214422"/>
            <a:chExt cx="2143140" cy="714380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500034" y="1214422"/>
              <a:ext cx="2143140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4348" y="1286389"/>
              <a:ext cx="1928826" cy="6360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Поиск информации.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18" name="Группа 36"/>
          <p:cNvGrpSpPr>
            <a:grpSpLocks/>
          </p:cNvGrpSpPr>
          <p:nvPr/>
        </p:nvGrpSpPr>
        <p:grpSpPr bwMode="auto">
          <a:xfrm>
            <a:off x="4857750" y="4332287"/>
            <a:ext cx="3143250" cy="1054100"/>
            <a:chOff x="500034" y="1214422"/>
            <a:chExt cx="2143141" cy="756283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500034" y="1214422"/>
              <a:ext cx="2143141" cy="714141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7449" y="1286178"/>
              <a:ext cx="2045725" cy="6845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Классификация данных.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19" name="Группа 39"/>
          <p:cNvGrpSpPr>
            <a:grpSpLocks/>
          </p:cNvGrpSpPr>
          <p:nvPr/>
        </p:nvGrpSpPr>
        <p:grpSpPr bwMode="auto">
          <a:xfrm>
            <a:off x="0" y="5832475"/>
            <a:ext cx="3143250" cy="1025525"/>
            <a:chOff x="500034" y="1214422"/>
            <a:chExt cx="2143140" cy="1025545"/>
          </a:xfrm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500034" y="1214422"/>
              <a:ext cx="2143140" cy="714389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4348" y="1285860"/>
              <a:ext cx="1928826" cy="9541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Выбор средств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20" name="Группа 42"/>
          <p:cNvGrpSpPr>
            <a:grpSpLocks/>
          </p:cNvGrpSpPr>
          <p:nvPr/>
        </p:nvGrpSpPr>
        <p:grpSpPr bwMode="auto">
          <a:xfrm>
            <a:off x="3643313" y="5832475"/>
            <a:ext cx="2143125" cy="714375"/>
            <a:chOff x="500034" y="1214422"/>
            <a:chExt cx="2143140" cy="714380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500034" y="1214422"/>
              <a:ext cx="2143140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4347" y="1285859"/>
              <a:ext cx="1928827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Памятка</a:t>
              </a:r>
              <a:r>
                <a:rPr lang="ru-RU" dirty="0">
                  <a:latin typeface="+mn-lt"/>
                </a:rPr>
                <a:t>.</a:t>
              </a:r>
            </a:p>
          </p:txBody>
        </p:sp>
      </p:grpSp>
      <p:grpSp>
        <p:nvGrpSpPr>
          <p:cNvPr id="21" name="Группа 45"/>
          <p:cNvGrpSpPr>
            <a:grpSpLocks/>
          </p:cNvGrpSpPr>
          <p:nvPr/>
        </p:nvGrpSpPr>
        <p:grpSpPr bwMode="auto">
          <a:xfrm>
            <a:off x="6286500" y="5832475"/>
            <a:ext cx="2857500" cy="714375"/>
            <a:chOff x="500034" y="1214422"/>
            <a:chExt cx="2316882" cy="714380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500034" y="1214422"/>
              <a:ext cx="2143116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4990" y="1285859"/>
              <a:ext cx="2101926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Безопасность.</a:t>
              </a:r>
              <a:endParaRPr lang="ru-RU" dirty="0">
                <a:latin typeface="+mn-lt"/>
              </a:endParaRPr>
            </a:p>
          </p:txBody>
        </p:sp>
      </p:grpSp>
      <p:cxnSp>
        <p:nvCxnSpPr>
          <p:cNvPr id="22" name="Прямая со стрелкой 21"/>
          <p:cNvCxnSpPr/>
          <p:nvPr/>
        </p:nvCxnSpPr>
        <p:spPr>
          <a:xfrm rot="16200000" flipH="1">
            <a:off x="3394075" y="4654550"/>
            <a:ext cx="1998663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3607594" y="4582319"/>
            <a:ext cx="18573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572000" y="5546725"/>
            <a:ext cx="2214563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251201" y="4652962"/>
            <a:ext cx="1928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2928938" y="5618162"/>
            <a:ext cx="128587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679032" y="3796506"/>
            <a:ext cx="500062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4607720" y="3725068"/>
            <a:ext cx="500062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67"/>
          <p:cNvGrpSpPr>
            <a:grpSpLocks/>
          </p:cNvGrpSpPr>
          <p:nvPr/>
        </p:nvGrpSpPr>
        <p:grpSpPr bwMode="auto">
          <a:xfrm>
            <a:off x="0" y="2974975"/>
            <a:ext cx="2143125" cy="714375"/>
            <a:chOff x="500034" y="1214422"/>
            <a:chExt cx="2143140" cy="714380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500034" y="1214422"/>
              <a:ext cx="2143140" cy="71438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14349" y="1285859"/>
              <a:ext cx="1928825" cy="5238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Выводы.</a:t>
              </a:r>
              <a:r>
                <a:rPr lang="ru-RU" dirty="0">
                  <a:latin typeface="+mn-lt"/>
                </a:rPr>
                <a:t>.</a:t>
              </a:r>
            </a:p>
          </p:txBody>
        </p:sp>
      </p:grpSp>
      <p:cxnSp>
        <p:nvCxnSpPr>
          <p:cNvPr id="30" name="Прямая со стрелкой 29"/>
          <p:cNvCxnSpPr>
            <a:stCxn id="43" idx="1"/>
          </p:cNvCxnSpPr>
          <p:nvPr/>
        </p:nvCxnSpPr>
        <p:spPr>
          <a:xfrm rot="10800000">
            <a:off x="2214563" y="3260725"/>
            <a:ext cx="642937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Управляющая кнопка: сведения 54">
            <a:hlinkClick r:id="" action="ppaction://noaction" highlightClick="1"/>
            <a:hlinkHover r:id="rId3" action="ppaction://hlinkpres?slideindex=1&amp;slidetitle=Слайд 1"/>
          </p:cNvPr>
          <p:cNvSpPr/>
          <p:nvPr/>
        </p:nvSpPr>
        <p:spPr>
          <a:xfrm>
            <a:off x="8286776" y="5072074"/>
            <a:ext cx="500066" cy="35719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58294" cy="3082924"/>
          </a:xfrm>
        </p:spPr>
        <p:txBody>
          <a:bodyPr/>
          <a:lstStyle/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обучения ребенка состоит в том, чтобы сделать его способным развиваться дальше без помощи учителя…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err="1" smtClean="0"/>
              <a:t>Элберт</a:t>
            </a:r>
            <a:r>
              <a:rPr lang="ru-RU" dirty="0" smtClean="0"/>
              <a:t> Грин </a:t>
            </a:r>
            <a:r>
              <a:rPr lang="ru-RU" dirty="0" err="1" smtClean="0"/>
              <a:t>Хаббард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14400" y="3848104"/>
            <a:ext cx="8229600" cy="300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 время проверяй себя, насколько ты тверд в благоразумии</a:t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Г.Моралес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lvl="0"/>
            <a:r>
              <a:rPr lang="ru-RU" dirty="0" smtClean="0"/>
              <a:t>мечта жизни </a:t>
            </a:r>
          </a:p>
          <a:p>
            <a:pPr lvl="0"/>
            <a:r>
              <a:rPr lang="ru-RU" dirty="0" smtClean="0"/>
              <a:t>жить каждый день с удовольствием </a:t>
            </a:r>
          </a:p>
          <a:p>
            <a:pPr lvl="0"/>
            <a:r>
              <a:rPr lang="ru-RU" dirty="0" smtClean="0"/>
              <a:t>наличие истинного богатства; то есть, знание, что вы имеете больше, чем нуждаетесь </a:t>
            </a:r>
          </a:p>
          <a:p>
            <a:pPr lvl="0"/>
            <a:r>
              <a:rPr lang="ru-RU" dirty="0" smtClean="0"/>
              <a:t>положительно влиять на жизни других в некотором роде </a:t>
            </a:r>
          </a:p>
          <a:p>
            <a:pPr lvl="0"/>
            <a:r>
              <a:rPr lang="ru-RU" dirty="0" smtClean="0"/>
              <a:t>ощущение счастья </a:t>
            </a:r>
          </a:p>
          <a:p>
            <a:pPr lvl="0"/>
            <a:r>
              <a:rPr lang="ru-RU" dirty="0" smtClean="0"/>
              <a:t>наличие любимых с кем, разделять все это.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26">
  <a:themeElements>
    <a:clrScheme name="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126</Template>
  <TotalTime>75</TotalTime>
  <Words>326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126</vt:lpstr>
      <vt:lpstr>1_colormaster</vt:lpstr>
      <vt:lpstr>Система работы по развитию исследовательских умений младших школьников на основе реализации системно – деятельностного  подхода</vt:lpstr>
      <vt:lpstr>Слайд 2</vt:lpstr>
      <vt:lpstr>«Важнейшим приоритетом является желание детей и родителей учиться  в нормальной школе,  у нормальных учителей,  в нормальных условиях». </vt:lpstr>
      <vt:lpstr>«Мастером не трудно стать, трудно им оставаться»… Братья Стругацкие </vt:lpstr>
      <vt:lpstr>Слайд 5</vt:lpstr>
      <vt:lpstr>Слайд 6</vt:lpstr>
      <vt:lpstr>Слайд 7</vt:lpstr>
      <vt:lpstr>Цель обучения ребенка состоит в том, чтобы сделать его способным развиваться дальше без помощи учителя… Элберт Грин Хаббард 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по развитию исследовательских умений младших школьников на основе реализации системно – деятельностного подхода</dc:title>
  <dc:creator>support</dc:creator>
  <cp:lastModifiedBy>support</cp:lastModifiedBy>
  <cp:revision>10</cp:revision>
  <dcterms:created xsi:type="dcterms:W3CDTF">2011-12-12T22:29:27Z</dcterms:created>
  <dcterms:modified xsi:type="dcterms:W3CDTF">2011-12-13T00:37:50Z</dcterms:modified>
</cp:coreProperties>
</file>