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</p:sldMasterIdLst>
  <p:sldIdLst>
    <p:sldId id="256" r:id="rId3"/>
    <p:sldId id="257" r:id="rId4"/>
    <p:sldId id="258" r:id="rId5"/>
    <p:sldId id="259" r:id="rId6"/>
    <p:sldId id="265" r:id="rId7"/>
    <p:sldId id="262" r:id="rId8"/>
    <p:sldId id="260" r:id="rId9"/>
    <p:sldId id="261" r:id="rId10"/>
    <p:sldId id="263" r:id="rId11"/>
    <p:sldId id="264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14" autoAdjust="0"/>
    <p:restoredTop sz="94630" autoAdjust="0"/>
  </p:normalViewPr>
  <p:slideViewPr>
    <p:cSldViewPr>
      <p:cViewPr varScale="1">
        <p:scale>
          <a:sx n="80" d="100"/>
          <a:sy n="80" d="100"/>
        </p:scale>
        <p:origin x="-96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F3304C-BBE6-4EDC-AC90-BE723A5CAA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4B4F5C-66C4-4415-B004-611032B579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EB675F-608A-44DD-818C-DA55F445BF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450" y="2632075"/>
            <a:ext cx="6553200" cy="508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76338" y="3143250"/>
            <a:ext cx="3744912" cy="30940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073650" y="3143250"/>
            <a:ext cx="3746500" cy="14700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073650" y="4765675"/>
            <a:ext cx="3746500" cy="14716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3B1703-A8AF-4AE5-95A9-65F0DD56BC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B4E7B-2817-4E1A-A97D-F36ED115A9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1970B-8EE7-4DD2-963C-3AD776BB10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76200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86300" y="1600200"/>
            <a:ext cx="37719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2C297-AE87-47B4-9DEE-49E3E09C21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32FD0E-9894-4784-A03F-3EA09E5155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43B4A-F168-4B20-A1BE-33942269E6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223DFD-B8F0-49C8-AB77-7D5F444E4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03EE0-77DC-433A-A1D0-4C5F429B28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8820F6-8792-4AC4-8DE4-3292B78ABAB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ACCDF7-7C70-45DD-8232-C5CCC93223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7A6B53-FDF4-466C-A7F0-5516CEB7E1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451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451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DB83FF-060E-4A01-8188-4F44F22C514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9A5A1B-7FCB-4798-B473-674D9D8B8C9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384FC8-8030-409F-B8C9-944FCF46F91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C253A7-0616-4FA9-A656-EB7A5787C0F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306CE-BB28-4135-9D50-0B9218C1FF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CC9FF8-2A58-4F7A-AD9F-C8C37EC5F4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22DAC0-2A05-46CB-8559-B52D5076A1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61094-CBF0-403C-8CEA-18583F1C65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E31FC6-29C3-4A79-B0EA-D6175C22318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9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20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00200"/>
            <a:ext cx="7696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201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8202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960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8203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0960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B5B9FDD-ECD2-47CB-8546-2040A134E18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file:///F:\&#1057;&#1086;&#1079;&#1076;&#1072;&#1085;&#1080;&#1077;%20&#1075;&#1080;&#1087;&#1077;&#1088;&#1089;&#1089;&#1099;&#1083;&#1086;&#1082;\&#1047;&#1040;&#1065;&#1048;&#1058;&#1040;%20&#1050;&#1054;&#1053;&#1062;&#1045;&#1055;&#1062;&#1048;&#1048;2.ppt" TargetMode="External"/><Relationship Id="rId2" Type="http://schemas.openxmlformats.org/officeDocument/2006/relationships/hyperlink" Target="&#1053;&#1086;&#1074;&#1099;&#1081;%20&#1075;&#1086;&#1076;.%20&#1048;&#1089;&#1090;&#1086;&#1088;&#1080;&#1103;%20&#1087;&#1088;&#1072;&#1079;&#1076;&#1085;&#1080;&#1082;&#1072;.ppt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Система работы по развитию исследовательских умений младших школьников на основе реализации системно – деятельностного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подхода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7" name="Рисунок 6" descr="S50008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388" y="4822040"/>
            <a:ext cx="2714612" cy="2035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14346" y="0"/>
            <a:ext cx="9358346" cy="6858000"/>
          </a:xfrm>
        </p:spPr>
        <p:txBody>
          <a:bodyPr/>
          <a:lstStyle/>
          <a:p>
            <a:pPr lvl="0"/>
            <a:r>
              <a:rPr lang="ru-RU" sz="2400" dirty="0" smtClean="0"/>
              <a:t>принимать и уважать то, что у вас есть на данный момент; </a:t>
            </a:r>
          </a:p>
          <a:p>
            <a:pPr lvl="0"/>
            <a:r>
              <a:rPr lang="ru-RU" sz="2400" dirty="0" smtClean="0"/>
              <a:t>важно окружать себя успешными людьми и быть внимательным к тем, кто вас окружает; </a:t>
            </a:r>
          </a:p>
          <a:p>
            <a:pPr lvl="0"/>
            <a:r>
              <a:rPr lang="ru-RU" sz="2400" dirty="0" smtClean="0"/>
              <a:t>необходимо ставить измеримые и достижимые цели и представлять шаги движения к ним – это один из важных критериев успеха; </a:t>
            </a:r>
          </a:p>
          <a:p>
            <a:pPr lvl="0"/>
            <a:r>
              <a:rPr lang="ru-RU" sz="2400" dirty="0" smtClean="0"/>
              <a:t>ориентируйтесь на свою индивидуальность; </a:t>
            </a:r>
          </a:p>
          <a:p>
            <a:pPr lvl="0"/>
            <a:r>
              <a:rPr lang="ru-RU" sz="2400" dirty="0" smtClean="0"/>
              <a:t>неудача, ошибка – это результат, который приближает вас к достижению цели, так же как и удача; </a:t>
            </a:r>
          </a:p>
          <a:p>
            <a:pPr lvl="0"/>
            <a:r>
              <a:rPr lang="ru-RU" sz="2400" dirty="0" smtClean="0"/>
              <a:t>успех – это движение, а не остановка, на которой вам надо сойти; </a:t>
            </a:r>
          </a:p>
          <a:p>
            <a:pPr lvl="0"/>
            <a:r>
              <a:rPr lang="ru-RU" sz="2400" dirty="0" smtClean="0"/>
              <a:t>отмечайте каждый день свои шаги к достижению цели, лучше, если вы их будете записывать; </a:t>
            </a:r>
          </a:p>
          <a:p>
            <a:pPr lvl="0"/>
            <a:r>
              <a:rPr lang="ru-RU" sz="2400" dirty="0" smtClean="0"/>
              <a:t>старайтесь вырабатывать у себя позитивное мышление; </a:t>
            </a:r>
          </a:p>
          <a:p>
            <a:pPr lvl="0"/>
            <a:r>
              <a:rPr lang="ru-RU" sz="2400" dirty="0" smtClean="0"/>
              <a:t>обучайтесь, учиться никогда не поздно; </a:t>
            </a:r>
          </a:p>
          <a:p>
            <a:pPr lvl="0"/>
            <a:r>
              <a:rPr lang="ru-RU" sz="2400" dirty="0" smtClean="0"/>
              <a:t>уважайте других и благодарите тех, кто помог вам словом, действием или молчанием, помогайте тем, кто помогал вам.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0"/>
                            </p:stCondLst>
                            <p:childTnLst>
                              <p:par>
                                <p:cTn id="2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0"/>
                            </p:stCondLst>
                            <p:childTnLst>
                              <p:par>
                                <p:cTn id="2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0"/>
                            </p:stCondLst>
                            <p:childTnLst>
                              <p:par>
                                <p:cTn id="3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0"/>
                            </p:stCondLst>
                            <p:childTnLst>
                              <p:par>
                                <p:cTn id="3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0"/>
                            </p:stCondLst>
                            <p:childTnLst>
                              <p:par>
                                <p:cTn id="4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0"/>
                            </p:stCondLst>
                            <p:childTnLst>
                              <p:par>
                                <p:cTn id="45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5000"/>
                            </p:stCondLst>
                            <p:childTnLst>
                              <p:par>
                                <p:cTn id="5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Развитие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исследовательских умений как средство формирования личностных компетенций младшего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школьника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«Откуда берутся таланты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?»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Активные 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методы обучения исследовательским 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умениям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«</a:t>
            </a:r>
            <a:r>
              <a:rPr lang="ru-RU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Чем определяется успешность человека</a:t>
            </a:r>
            <a:r>
              <a:rPr lang="ru-RU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?»</a:t>
            </a:r>
          </a:p>
          <a:p>
            <a:r>
              <a:rPr lang="ru-RU" dirty="0" smtClean="0"/>
              <a:t>Д.З. – подобрать методы и приемы, создающие «ситуацию успеха»</a:t>
            </a:r>
            <a:endParaRPr lang="ru-RU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69006"/>
          </a:xfrm>
        </p:spPr>
        <p:txBody>
          <a:bodyPr/>
          <a:lstStyle/>
          <a:p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«Важнейшим приоритетом является желание детей и родителей 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учиться</a:t>
            </a:r>
            <a:b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 нормальной школе, 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у 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нормальных учителей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,</a:t>
            </a:r>
            <a:b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в нормальных условиях».</a:t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ru-RU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«</a:t>
            </a:r>
            <a:r>
              <a:rPr lang="ru-RU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Мастером не трудно стать, трудно им оставаться»…</a:t>
            </a:r>
            <a: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ru-RU" dirty="0" smtClean="0"/>
              <a:t>Б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ратья Стругацкие 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285720" y="3989390"/>
            <a:ext cx="8229600" cy="2868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Откуда берутся таланты?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9" name="Picture 7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1438882"/>
            <a:ext cx="9295452" cy="541911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3315" name="WordArt 11"/>
          <p:cNvSpPr>
            <a:spLocks noChangeArrowheads="1" noChangeShapeType="1" noTextEdit="1"/>
          </p:cNvSpPr>
          <p:nvPr/>
        </p:nvSpPr>
        <p:spPr bwMode="auto">
          <a:xfrm>
            <a:off x="1403350" y="0"/>
            <a:ext cx="6624638" cy="20050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008000"/>
                </a:solidFill>
                <a:latin typeface="Impact"/>
              </a:rPr>
              <a:t>Новый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80975" y="3500438"/>
            <a:ext cx="5040313" cy="2808287"/>
          </a:xfrm>
        </p:spPr>
        <p:txBody>
          <a:bodyPr/>
          <a:lstStyle/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sz="2400" b="1" dirty="0" smtClean="0">
                <a:solidFill>
                  <a:schemeClr val="accent1"/>
                </a:solidFill>
              </a:rPr>
              <a:t>    </a:t>
            </a:r>
            <a:r>
              <a:rPr lang="ru-RU" sz="2400" b="1" dirty="0" smtClean="0">
                <a:solidFill>
                  <a:srgbClr val="002060"/>
                </a:solidFill>
              </a:rPr>
              <a:t>Трудно найти человека, который бы не любил Новый Год. С раннего детства Новый Год является самым любимым, домашним и теплым праздником для каждого из нас. А между тем, все имеет свое начало. </a:t>
            </a:r>
            <a:endParaRPr lang="uk-UA" sz="2400" dirty="0" smtClean="0">
              <a:solidFill>
                <a:srgbClr val="002060"/>
              </a:solidFill>
            </a:endParaRPr>
          </a:p>
        </p:txBody>
      </p:sp>
      <p:pic>
        <p:nvPicPr>
          <p:cNvPr id="36870" name="Picture 6" descr="1462"/>
          <p:cNvPicPr>
            <a:picLocks noGrp="1" noChangeAspect="1" noChangeArrowheads="1" noCrop="1"/>
          </p:cNvPicPr>
          <p:nvPr>
            <p:ph sz="quarter" idx="3"/>
          </p:nvPr>
        </p:nvPicPr>
        <p:blipFill>
          <a:blip r:embed="rId2"/>
          <a:srcRect/>
          <a:stretch>
            <a:fillRect/>
          </a:stretch>
        </p:blipFill>
        <p:spPr>
          <a:xfrm>
            <a:off x="5006975" y="0"/>
            <a:ext cx="4137025" cy="5903913"/>
          </a:xfrm>
          <a:noFill/>
        </p:spPr>
      </p:pic>
      <p:pic>
        <p:nvPicPr>
          <p:cNvPr id="36873" name="Picture 9" descr="e7c5b2ef7c1b0b23ef53c82e0d82157f_full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0" y="0"/>
            <a:ext cx="5003800" cy="3265488"/>
          </a:xfrm>
          <a:noFill/>
        </p:spPr>
      </p:pic>
    </p:spTree>
  </p:cSld>
  <p:clrMapOvr>
    <a:masterClrMapping/>
  </p:clrMapOvr>
  <p:transition advClick="0" advTm="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68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0"/>
            <a:ext cx="8929718" cy="923330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+mn-lt"/>
              </a:rPr>
              <a:t>Маршрут исследования.</a:t>
            </a:r>
          </a:p>
        </p:txBody>
      </p:sp>
      <p:grpSp>
        <p:nvGrpSpPr>
          <p:cNvPr id="6" name="Группа 6"/>
          <p:cNvGrpSpPr>
            <a:grpSpLocks/>
          </p:cNvGrpSpPr>
          <p:nvPr/>
        </p:nvGrpSpPr>
        <p:grpSpPr bwMode="auto">
          <a:xfrm>
            <a:off x="0" y="1117600"/>
            <a:ext cx="2143125" cy="714375"/>
            <a:chOff x="500034" y="1214422"/>
            <a:chExt cx="2143140" cy="714380"/>
          </a:xfrm>
        </p:grpSpPr>
        <p:sp>
          <p:nvSpPr>
            <p:cNvPr id="53" name="Скругленный прямоугольник 4"/>
            <p:cNvSpPr/>
            <p:nvPr/>
          </p:nvSpPr>
          <p:spPr>
            <a:xfrm>
              <a:off x="500034" y="1214422"/>
              <a:ext cx="2143140" cy="714380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4" name="TextBox 5"/>
            <p:cNvSpPr txBox="1"/>
            <p:nvPr/>
          </p:nvSpPr>
          <p:spPr>
            <a:xfrm>
              <a:off x="714349" y="1285859"/>
              <a:ext cx="1928825" cy="5238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Проблема</a:t>
              </a:r>
              <a:r>
                <a:rPr lang="ru-RU" dirty="0">
                  <a:latin typeface="+mn-lt"/>
                </a:rPr>
                <a:t>.</a:t>
              </a:r>
            </a:p>
          </p:txBody>
        </p:sp>
      </p:grpSp>
      <p:grpSp>
        <p:nvGrpSpPr>
          <p:cNvPr id="7" name="Группа 7"/>
          <p:cNvGrpSpPr>
            <a:grpSpLocks/>
          </p:cNvGrpSpPr>
          <p:nvPr/>
        </p:nvGrpSpPr>
        <p:grpSpPr bwMode="auto">
          <a:xfrm>
            <a:off x="2714625" y="1117600"/>
            <a:ext cx="1357313" cy="714375"/>
            <a:chOff x="500034" y="1214422"/>
            <a:chExt cx="2143140" cy="714380"/>
          </a:xfrm>
        </p:grpSpPr>
        <p:sp>
          <p:nvSpPr>
            <p:cNvPr id="51" name="Скругленный прямоугольник 8"/>
            <p:cNvSpPr/>
            <p:nvPr/>
          </p:nvSpPr>
          <p:spPr>
            <a:xfrm>
              <a:off x="500034" y="1214422"/>
              <a:ext cx="2143140" cy="714380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2" name="TextBox 9"/>
            <p:cNvSpPr txBox="1"/>
            <p:nvPr/>
          </p:nvSpPr>
          <p:spPr>
            <a:xfrm>
              <a:off x="715601" y="1285859"/>
              <a:ext cx="1927573" cy="5238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Тема.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8" name="Группа 10"/>
          <p:cNvGrpSpPr>
            <a:grpSpLocks/>
          </p:cNvGrpSpPr>
          <p:nvPr/>
        </p:nvGrpSpPr>
        <p:grpSpPr bwMode="auto">
          <a:xfrm>
            <a:off x="4643438" y="1117600"/>
            <a:ext cx="1428750" cy="714375"/>
            <a:chOff x="500034" y="1214422"/>
            <a:chExt cx="2143140" cy="714380"/>
          </a:xfrm>
        </p:grpSpPr>
        <p:sp>
          <p:nvSpPr>
            <p:cNvPr id="49" name="Скругленный прямоугольник 11"/>
            <p:cNvSpPr/>
            <p:nvPr/>
          </p:nvSpPr>
          <p:spPr>
            <a:xfrm>
              <a:off x="500034" y="1214422"/>
              <a:ext cx="2143140" cy="714380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0" name="TextBox 12"/>
            <p:cNvSpPr txBox="1"/>
            <p:nvPr/>
          </p:nvSpPr>
          <p:spPr>
            <a:xfrm>
              <a:off x="714348" y="1285859"/>
              <a:ext cx="1928826" cy="5238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Цель.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9" name="Группа 13"/>
          <p:cNvGrpSpPr>
            <a:grpSpLocks/>
          </p:cNvGrpSpPr>
          <p:nvPr/>
        </p:nvGrpSpPr>
        <p:grpSpPr bwMode="auto">
          <a:xfrm>
            <a:off x="6715125" y="1117600"/>
            <a:ext cx="2143125" cy="714375"/>
            <a:chOff x="500034" y="1214422"/>
            <a:chExt cx="2143140" cy="714380"/>
          </a:xfrm>
        </p:grpSpPr>
        <p:sp>
          <p:nvSpPr>
            <p:cNvPr id="47" name="Скругленный прямоугольник 14"/>
            <p:cNvSpPr/>
            <p:nvPr/>
          </p:nvSpPr>
          <p:spPr>
            <a:xfrm>
              <a:off x="500034" y="1214422"/>
              <a:ext cx="2143140" cy="714380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8" name="TextBox 15"/>
            <p:cNvSpPr txBox="1"/>
            <p:nvPr/>
          </p:nvSpPr>
          <p:spPr>
            <a:xfrm>
              <a:off x="714349" y="1285859"/>
              <a:ext cx="1928825" cy="5238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Задачи.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10" name="Группа 16"/>
          <p:cNvGrpSpPr>
            <a:grpSpLocks/>
          </p:cNvGrpSpPr>
          <p:nvPr/>
        </p:nvGrpSpPr>
        <p:grpSpPr bwMode="auto">
          <a:xfrm>
            <a:off x="6572250" y="2403475"/>
            <a:ext cx="2143125" cy="714375"/>
            <a:chOff x="500034" y="1214422"/>
            <a:chExt cx="2143140" cy="714380"/>
          </a:xfrm>
        </p:grpSpPr>
        <p:sp>
          <p:nvSpPr>
            <p:cNvPr id="45" name="Скругленный прямоугольник 17"/>
            <p:cNvSpPr/>
            <p:nvPr/>
          </p:nvSpPr>
          <p:spPr>
            <a:xfrm>
              <a:off x="500034" y="1214422"/>
              <a:ext cx="2143140" cy="714380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6" name="TextBox 18"/>
            <p:cNvSpPr txBox="1"/>
            <p:nvPr/>
          </p:nvSpPr>
          <p:spPr>
            <a:xfrm>
              <a:off x="714349" y="1285859"/>
              <a:ext cx="1928825" cy="5238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Гипотеза.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11" name="Группа 19"/>
          <p:cNvGrpSpPr>
            <a:grpSpLocks/>
          </p:cNvGrpSpPr>
          <p:nvPr/>
        </p:nvGrpSpPr>
        <p:grpSpPr bwMode="auto">
          <a:xfrm>
            <a:off x="2857500" y="2903537"/>
            <a:ext cx="2928938" cy="746125"/>
            <a:chOff x="500034" y="1214422"/>
            <a:chExt cx="2143140" cy="714380"/>
          </a:xfrm>
        </p:grpSpPr>
        <p:sp>
          <p:nvSpPr>
            <p:cNvPr id="43" name="Скругленный прямоугольник 42"/>
            <p:cNvSpPr/>
            <p:nvPr/>
          </p:nvSpPr>
          <p:spPr>
            <a:xfrm>
              <a:off x="500034" y="1214422"/>
              <a:ext cx="2143140" cy="714380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14929" y="1285860"/>
              <a:ext cx="1928245" cy="50006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  <a:hlinkClick r:id="rId2" action="ppaction://hlinkpres?slideindex=1&amp;slidetitle="/>
                </a:rPr>
                <a:t>Эксперимент</a:t>
              </a:r>
              <a:endParaRPr lang="ru-RU" dirty="0">
                <a:latin typeface="+mn-lt"/>
              </a:endParaRPr>
            </a:p>
          </p:txBody>
        </p:sp>
      </p:grpSp>
      <p:cxnSp>
        <p:nvCxnSpPr>
          <p:cNvPr id="12" name="Прямая со стрелкой 11"/>
          <p:cNvCxnSpPr/>
          <p:nvPr/>
        </p:nvCxnSpPr>
        <p:spPr>
          <a:xfrm>
            <a:off x="2143125" y="1474787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48" idx="1"/>
          </p:cNvCxnSpPr>
          <p:nvPr/>
        </p:nvCxnSpPr>
        <p:spPr>
          <a:xfrm>
            <a:off x="4071938" y="1474787"/>
            <a:ext cx="5715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6143625" y="1474787"/>
            <a:ext cx="500063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7394575" y="2152650"/>
            <a:ext cx="5000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endCxn id="44" idx="3"/>
          </p:cNvCxnSpPr>
          <p:nvPr/>
        </p:nvCxnSpPr>
        <p:spPr>
          <a:xfrm rot="10800000" flipV="1">
            <a:off x="5786438" y="2832100"/>
            <a:ext cx="714375" cy="4079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Группа 33"/>
          <p:cNvGrpSpPr>
            <a:grpSpLocks/>
          </p:cNvGrpSpPr>
          <p:nvPr/>
        </p:nvGrpSpPr>
        <p:grpSpPr bwMode="auto">
          <a:xfrm>
            <a:off x="928688" y="4332287"/>
            <a:ext cx="2714625" cy="1071563"/>
            <a:chOff x="500034" y="1214422"/>
            <a:chExt cx="2143140" cy="714380"/>
          </a:xfrm>
        </p:grpSpPr>
        <p:sp>
          <p:nvSpPr>
            <p:cNvPr id="41" name="Скругленный прямоугольник 40"/>
            <p:cNvSpPr/>
            <p:nvPr/>
          </p:nvSpPr>
          <p:spPr>
            <a:xfrm>
              <a:off x="500034" y="1214422"/>
              <a:ext cx="2143140" cy="714380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714348" y="1286389"/>
              <a:ext cx="1928826" cy="636063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Поиск информации.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18" name="Группа 36"/>
          <p:cNvGrpSpPr>
            <a:grpSpLocks/>
          </p:cNvGrpSpPr>
          <p:nvPr/>
        </p:nvGrpSpPr>
        <p:grpSpPr bwMode="auto">
          <a:xfrm>
            <a:off x="4857750" y="4332287"/>
            <a:ext cx="3143250" cy="1054100"/>
            <a:chOff x="500034" y="1214422"/>
            <a:chExt cx="2143141" cy="756283"/>
          </a:xfrm>
        </p:grpSpPr>
        <p:sp>
          <p:nvSpPr>
            <p:cNvPr id="39" name="Скругленный прямоугольник 38"/>
            <p:cNvSpPr/>
            <p:nvPr/>
          </p:nvSpPr>
          <p:spPr>
            <a:xfrm>
              <a:off x="500034" y="1214422"/>
              <a:ext cx="2143141" cy="714141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97449" y="1286178"/>
              <a:ext cx="2045725" cy="68452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Классификация данных.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19" name="Группа 39"/>
          <p:cNvGrpSpPr>
            <a:grpSpLocks/>
          </p:cNvGrpSpPr>
          <p:nvPr/>
        </p:nvGrpSpPr>
        <p:grpSpPr bwMode="auto">
          <a:xfrm>
            <a:off x="0" y="5832475"/>
            <a:ext cx="3143250" cy="1025525"/>
            <a:chOff x="500034" y="1214422"/>
            <a:chExt cx="2143140" cy="1025545"/>
          </a:xfrm>
        </p:grpSpPr>
        <p:sp>
          <p:nvSpPr>
            <p:cNvPr id="37" name="Скругленный прямоугольник 36"/>
            <p:cNvSpPr/>
            <p:nvPr/>
          </p:nvSpPr>
          <p:spPr>
            <a:xfrm>
              <a:off x="500034" y="1214422"/>
              <a:ext cx="2143140" cy="714389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14348" y="1285860"/>
              <a:ext cx="1928826" cy="9541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Выбор средств</a:t>
              </a:r>
              <a:endParaRPr lang="ru-RU" dirty="0">
                <a:latin typeface="+mn-lt"/>
              </a:endParaRPr>
            </a:p>
          </p:txBody>
        </p:sp>
      </p:grpSp>
      <p:grpSp>
        <p:nvGrpSpPr>
          <p:cNvPr id="20" name="Группа 42"/>
          <p:cNvGrpSpPr>
            <a:grpSpLocks/>
          </p:cNvGrpSpPr>
          <p:nvPr/>
        </p:nvGrpSpPr>
        <p:grpSpPr bwMode="auto">
          <a:xfrm>
            <a:off x="3643313" y="5832475"/>
            <a:ext cx="2143125" cy="714375"/>
            <a:chOff x="500034" y="1214422"/>
            <a:chExt cx="2143140" cy="714380"/>
          </a:xfrm>
        </p:grpSpPr>
        <p:sp>
          <p:nvSpPr>
            <p:cNvPr id="35" name="Скругленный прямоугольник 34"/>
            <p:cNvSpPr/>
            <p:nvPr/>
          </p:nvSpPr>
          <p:spPr>
            <a:xfrm>
              <a:off x="500034" y="1214422"/>
              <a:ext cx="2143140" cy="714380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714347" y="1285859"/>
              <a:ext cx="1928827" cy="5238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Памятка</a:t>
              </a:r>
              <a:r>
                <a:rPr lang="ru-RU" dirty="0">
                  <a:latin typeface="+mn-lt"/>
                </a:rPr>
                <a:t>.</a:t>
              </a:r>
            </a:p>
          </p:txBody>
        </p:sp>
      </p:grpSp>
      <p:grpSp>
        <p:nvGrpSpPr>
          <p:cNvPr id="21" name="Группа 45"/>
          <p:cNvGrpSpPr>
            <a:grpSpLocks/>
          </p:cNvGrpSpPr>
          <p:nvPr/>
        </p:nvGrpSpPr>
        <p:grpSpPr bwMode="auto">
          <a:xfrm>
            <a:off x="6286500" y="5832475"/>
            <a:ext cx="2857500" cy="714375"/>
            <a:chOff x="500034" y="1214422"/>
            <a:chExt cx="2316882" cy="714380"/>
          </a:xfrm>
        </p:grpSpPr>
        <p:sp>
          <p:nvSpPr>
            <p:cNvPr id="33" name="Скругленный прямоугольник 32"/>
            <p:cNvSpPr/>
            <p:nvPr/>
          </p:nvSpPr>
          <p:spPr>
            <a:xfrm>
              <a:off x="500034" y="1214422"/>
              <a:ext cx="2143116" cy="714380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714990" y="1285859"/>
              <a:ext cx="2101926" cy="5238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Безопасность.</a:t>
              </a:r>
              <a:endParaRPr lang="ru-RU" dirty="0">
                <a:latin typeface="+mn-lt"/>
              </a:endParaRPr>
            </a:p>
          </p:txBody>
        </p:sp>
      </p:grpSp>
      <p:cxnSp>
        <p:nvCxnSpPr>
          <p:cNvPr id="22" name="Прямая со стрелкой 21"/>
          <p:cNvCxnSpPr/>
          <p:nvPr/>
        </p:nvCxnSpPr>
        <p:spPr>
          <a:xfrm rot="16200000" flipH="1">
            <a:off x="3394075" y="4654550"/>
            <a:ext cx="1998663" cy="7143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16200000" flipH="1">
            <a:off x="3607594" y="4582319"/>
            <a:ext cx="1857375" cy="714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>
            <a:off x="4572000" y="5546725"/>
            <a:ext cx="2214563" cy="3571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3251201" y="4652962"/>
            <a:ext cx="19288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 flipV="1">
            <a:off x="2928938" y="5618162"/>
            <a:ext cx="1285875" cy="21431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3679032" y="3796506"/>
            <a:ext cx="500062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/>
          <p:nvPr/>
        </p:nvCxnSpPr>
        <p:spPr>
          <a:xfrm rot="16200000" flipH="1">
            <a:off x="4607720" y="3725068"/>
            <a:ext cx="500062" cy="428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Группа 67"/>
          <p:cNvGrpSpPr>
            <a:grpSpLocks/>
          </p:cNvGrpSpPr>
          <p:nvPr/>
        </p:nvGrpSpPr>
        <p:grpSpPr bwMode="auto">
          <a:xfrm>
            <a:off x="0" y="2974975"/>
            <a:ext cx="2143125" cy="714375"/>
            <a:chOff x="500034" y="1214422"/>
            <a:chExt cx="2143140" cy="714380"/>
          </a:xfrm>
        </p:grpSpPr>
        <p:sp>
          <p:nvSpPr>
            <p:cNvPr id="31" name="Скругленный прямоугольник 30"/>
            <p:cNvSpPr/>
            <p:nvPr/>
          </p:nvSpPr>
          <p:spPr>
            <a:xfrm>
              <a:off x="500034" y="1214422"/>
              <a:ext cx="2143140" cy="714380"/>
            </a:xfrm>
            <a:prstGeom prst="roundRect">
              <a:avLst/>
            </a:prstGeom>
            <a:solidFill>
              <a:srgbClr val="0070C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14349" y="1285859"/>
              <a:ext cx="1928825" cy="52387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rPr>
                <a:t>Выводы.</a:t>
              </a:r>
              <a:r>
                <a:rPr lang="ru-RU" dirty="0">
                  <a:latin typeface="+mn-lt"/>
                </a:rPr>
                <a:t>.</a:t>
              </a:r>
            </a:p>
          </p:txBody>
        </p:sp>
      </p:grpSp>
      <p:cxnSp>
        <p:nvCxnSpPr>
          <p:cNvPr id="30" name="Прямая со стрелкой 29"/>
          <p:cNvCxnSpPr>
            <a:stCxn id="43" idx="1"/>
          </p:cNvCxnSpPr>
          <p:nvPr/>
        </p:nvCxnSpPr>
        <p:spPr>
          <a:xfrm rot="10800000">
            <a:off x="2214563" y="3260725"/>
            <a:ext cx="642937" cy="1587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Управляющая кнопка: сведения 54">
            <a:hlinkClick r:id="" action="ppaction://noaction" highlightClick="1"/>
            <a:hlinkHover r:id="rId3" action="ppaction://hlinkpres?slideindex=1&amp;slidetitle=Слайд 1"/>
          </p:cNvPr>
          <p:cNvSpPr/>
          <p:nvPr/>
        </p:nvSpPr>
        <p:spPr>
          <a:xfrm>
            <a:off x="8286776" y="5072074"/>
            <a:ext cx="500066" cy="357190"/>
          </a:xfrm>
          <a:prstGeom prst="actionButtonInformat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58294" cy="3082924"/>
          </a:xfrm>
        </p:spPr>
        <p:txBody>
          <a:bodyPr/>
          <a:lstStyle/>
          <a:p>
            <a:pPr algn="r"/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обучения ребенка состоит в том, чтобы сделать его способным развиваться дальше без помощи учителя…</a:t>
            </a:r>
            <a:b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dirty="0" err="1" smtClean="0"/>
              <a:t>Элберт</a:t>
            </a:r>
            <a:r>
              <a:rPr lang="ru-RU" dirty="0" smtClean="0"/>
              <a:t> Грин </a:t>
            </a:r>
            <a:r>
              <a:rPr lang="ru-RU" dirty="0" err="1" smtClean="0"/>
              <a:t>Хаббард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 bwMode="auto">
          <a:xfrm>
            <a:off x="914400" y="3848104"/>
            <a:ext cx="8229600" cy="3009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Все время проверяй себя, насколько ты тверд в благоразумии</a:t>
            </a:r>
            <a:b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1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Г.Моралес</a:t>
            </a:r>
            <a: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ru-RU" sz="4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ru-RU" sz="4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44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/>
          <a:lstStyle/>
          <a:p>
            <a:pPr lvl="0"/>
            <a:r>
              <a:rPr lang="ru-RU" dirty="0" smtClean="0"/>
              <a:t>мечта жизни </a:t>
            </a:r>
          </a:p>
          <a:p>
            <a:pPr lvl="0"/>
            <a:r>
              <a:rPr lang="ru-RU" dirty="0" smtClean="0"/>
              <a:t>жить каждый день с удовольствием </a:t>
            </a:r>
          </a:p>
          <a:p>
            <a:pPr lvl="0"/>
            <a:r>
              <a:rPr lang="ru-RU" dirty="0" smtClean="0"/>
              <a:t>наличие истинного богатства; то есть, знание, что вы имеете больше, чем нуждаетесь </a:t>
            </a:r>
          </a:p>
          <a:p>
            <a:pPr lvl="0"/>
            <a:r>
              <a:rPr lang="ru-RU" dirty="0" smtClean="0"/>
              <a:t>положительно влиять на жизни других в некотором роде </a:t>
            </a:r>
          </a:p>
          <a:p>
            <a:pPr lvl="0"/>
            <a:r>
              <a:rPr lang="ru-RU" dirty="0" smtClean="0"/>
              <a:t>ощущение счастья </a:t>
            </a:r>
          </a:p>
          <a:p>
            <a:pPr lvl="0"/>
            <a:r>
              <a:rPr lang="ru-RU" dirty="0" smtClean="0"/>
              <a:t>наличие любимых с кем, разделять все это.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126">
  <a:themeElements>
    <a:clrScheme name="master 4">
      <a:dk1>
        <a:srgbClr val="000000"/>
      </a:dk1>
      <a:lt1>
        <a:srgbClr val="FF9966"/>
      </a:lt1>
      <a:dk2>
        <a:srgbClr val="1C1C1C"/>
      </a:dk2>
      <a:lt2>
        <a:srgbClr val="4D4D4D"/>
      </a:lt2>
      <a:accent1>
        <a:srgbClr val="FF0000"/>
      </a:accent1>
      <a:accent2>
        <a:srgbClr val="FF6699"/>
      </a:accent2>
      <a:accent3>
        <a:srgbClr val="FFCAB8"/>
      </a:accent3>
      <a:accent4>
        <a:srgbClr val="000000"/>
      </a:accent4>
      <a:accent5>
        <a:srgbClr val="FFAAAA"/>
      </a:accent5>
      <a:accent6>
        <a:srgbClr val="E75C8A"/>
      </a:accent6>
      <a:hlink>
        <a:srgbClr val="CC00CC"/>
      </a:hlink>
      <a:folHlink>
        <a:srgbClr val="FFCC00"/>
      </a:folHlink>
    </a:clrScheme>
    <a:fontScheme name="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olormaster">
  <a:themeElements>
    <a:clrScheme name="1_colormaster 4">
      <a:dk1>
        <a:srgbClr val="000000"/>
      </a:dk1>
      <a:lt1>
        <a:srgbClr val="FF9966"/>
      </a:lt1>
      <a:dk2>
        <a:srgbClr val="1C1C1C"/>
      </a:dk2>
      <a:lt2>
        <a:srgbClr val="4D4D4D"/>
      </a:lt2>
      <a:accent1>
        <a:srgbClr val="FF0000"/>
      </a:accent1>
      <a:accent2>
        <a:srgbClr val="FF6699"/>
      </a:accent2>
      <a:accent3>
        <a:srgbClr val="FFCAB8"/>
      </a:accent3>
      <a:accent4>
        <a:srgbClr val="000000"/>
      </a:accent4>
      <a:accent5>
        <a:srgbClr val="FFAAAA"/>
      </a:accent5>
      <a:accent6>
        <a:srgbClr val="E75C8A"/>
      </a:accent6>
      <a:hlink>
        <a:srgbClr val="CC00CC"/>
      </a:hlink>
      <a:folHlink>
        <a:srgbClr val="FFCC00"/>
      </a:folHlink>
    </a:clrScheme>
    <a:fontScheme name="1_color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olormaster 1">
        <a:dk1>
          <a:srgbClr val="C0C0C0"/>
        </a:dk1>
        <a:lt1>
          <a:srgbClr val="FFFFFF"/>
        </a:lt1>
        <a:dk2>
          <a:srgbClr val="000099"/>
        </a:dk2>
        <a:lt2>
          <a:srgbClr val="CCECFF"/>
        </a:lt2>
        <a:accent1>
          <a:srgbClr val="FF3399"/>
        </a:accent1>
        <a:accent2>
          <a:srgbClr val="99CCFF"/>
        </a:accent2>
        <a:accent3>
          <a:srgbClr val="AAAACA"/>
        </a:accent3>
        <a:accent4>
          <a:srgbClr val="DADADA"/>
        </a:accent4>
        <a:accent5>
          <a:srgbClr val="FFADCA"/>
        </a:accent5>
        <a:accent6>
          <a:srgbClr val="8AB9E7"/>
        </a:accent6>
        <a:hlink>
          <a:srgbClr val="FF505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2">
        <a:dk1>
          <a:srgbClr val="000000"/>
        </a:dk1>
        <a:lt1>
          <a:srgbClr val="99CCFF"/>
        </a:lt1>
        <a:dk2>
          <a:srgbClr val="1C1C1C"/>
        </a:dk2>
        <a:lt2>
          <a:srgbClr val="4D4D4D"/>
        </a:lt2>
        <a:accent1>
          <a:srgbClr val="CC0066"/>
        </a:accent1>
        <a:accent2>
          <a:srgbClr val="3366FF"/>
        </a:accent2>
        <a:accent3>
          <a:srgbClr val="CAE2FF"/>
        </a:accent3>
        <a:accent4>
          <a:srgbClr val="000000"/>
        </a:accent4>
        <a:accent5>
          <a:srgbClr val="E2AAB8"/>
        </a:accent5>
        <a:accent6>
          <a:srgbClr val="2D5CE7"/>
        </a:accent6>
        <a:hlink>
          <a:srgbClr val="FF0000"/>
        </a:hlink>
        <a:folHlink>
          <a:srgbClr val="FF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3">
        <a:dk1>
          <a:srgbClr val="C0C0C0"/>
        </a:dk1>
        <a:lt1>
          <a:srgbClr val="FFFFFF"/>
        </a:lt1>
        <a:dk2>
          <a:srgbClr val="800000"/>
        </a:dk2>
        <a:lt2>
          <a:srgbClr val="FFCC99"/>
        </a:lt2>
        <a:accent1>
          <a:srgbClr val="FF9900"/>
        </a:accent1>
        <a:accent2>
          <a:srgbClr val="CC00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B90000"/>
        </a:accent6>
        <a:hlink>
          <a:srgbClr val="FF33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4">
        <a:dk1>
          <a:srgbClr val="000000"/>
        </a:dk1>
        <a:lt1>
          <a:srgbClr val="FF9966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6699"/>
        </a:accent2>
        <a:accent3>
          <a:srgbClr val="FFCAB8"/>
        </a:accent3>
        <a:accent4>
          <a:srgbClr val="000000"/>
        </a:accent4>
        <a:accent5>
          <a:srgbClr val="FFAAAA"/>
        </a:accent5>
        <a:accent6>
          <a:srgbClr val="E75C8A"/>
        </a:accent6>
        <a:hlink>
          <a:srgbClr val="CC00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5">
        <a:dk1>
          <a:srgbClr val="C0C0C0"/>
        </a:dk1>
        <a:lt1>
          <a:srgbClr val="FFFFFF"/>
        </a:lt1>
        <a:dk2>
          <a:srgbClr val="008000"/>
        </a:dk2>
        <a:lt2>
          <a:srgbClr val="CCECFF"/>
        </a:lt2>
        <a:accent1>
          <a:srgbClr val="0066FF"/>
        </a:accent1>
        <a:accent2>
          <a:srgbClr val="00FF00"/>
        </a:accent2>
        <a:accent3>
          <a:srgbClr val="AAC0AA"/>
        </a:accent3>
        <a:accent4>
          <a:srgbClr val="DADADA"/>
        </a:accent4>
        <a:accent5>
          <a:srgbClr val="AAB8FF"/>
        </a:accent5>
        <a:accent6>
          <a:srgbClr val="00E700"/>
        </a:accent6>
        <a:hlink>
          <a:srgbClr val="A29E00"/>
        </a:hlink>
        <a:folHlink>
          <a:srgbClr val="EA8B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6">
        <a:dk1>
          <a:srgbClr val="000000"/>
        </a:dk1>
        <a:lt1>
          <a:srgbClr val="97E183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99FF99"/>
        </a:accent2>
        <a:accent3>
          <a:srgbClr val="C9EEC1"/>
        </a:accent3>
        <a:accent4>
          <a:srgbClr val="000000"/>
        </a:accent4>
        <a:accent5>
          <a:srgbClr val="AAB8FF"/>
        </a:accent5>
        <a:accent6>
          <a:srgbClr val="8AE78A"/>
        </a:accent6>
        <a:hlink>
          <a:srgbClr val="CC99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7">
        <a:dk1>
          <a:srgbClr val="C0C0C0"/>
        </a:dk1>
        <a:lt1>
          <a:srgbClr val="FFFFFF"/>
        </a:lt1>
        <a:dk2>
          <a:srgbClr val="008080"/>
        </a:dk2>
        <a:lt2>
          <a:srgbClr val="CCECFF"/>
        </a:lt2>
        <a:accent1>
          <a:srgbClr val="29A329"/>
        </a:accent1>
        <a:accent2>
          <a:srgbClr val="00FFFF"/>
        </a:accent2>
        <a:accent3>
          <a:srgbClr val="AAC0C0"/>
        </a:accent3>
        <a:accent4>
          <a:srgbClr val="DADADA"/>
        </a:accent4>
        <a:accent5>
          <a:srgbClr val="ACCEAC"/>
        </a:accent5>
        <a:accent6>
          <a:srgbClr val="00E7E7"/>
        </a:accent6>
        <a:hlink>
          <a:srgbClr val="3B6AFF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8">
        <a:dk1>
          <a:srgbClr val="000000"/>
        </a:dk1>
        <a:lt1>
          <a:srgbClr val="64F0BE"/>
        </a:lt1>
        <a:dk2>
          <a:srgbClr val="1C1C1C"/>
        </a:dk2>
        <a:lt2>
          <a:srgbClr val="4D4D4D"/>
        </a:lt2>
        <a:accent1>
          <a:srgbClr val="008000"/>
        </a:accent1>
        <a:accent2>
          <a:srgbClr val="00FFFF"/>
        </a:accent2>
        <a:accent3>
          <a:srgbClr val="B8F6DB"/>
        </a:accent3>
        <a:accent4>
          <a:srgbClr val="000000"/>
        </a:accent4>
        <a:accent5>
          <a:srgbClr val="AAC0AA"/>
        </a:accent5>
        <a:accent6>
          <a:srgbClr val="00E7E7"/>
        </a:accent6>
        <a:hlink>
          <a:srgbClr val="3366FF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9">
        <a:dk1>
          <a:srgbClr val="C0C0C0"/>
        </a:dk1>
        <a:lt1>
          <a:srgbClr val="FFFFFF"/>
        </a:lt1>
        <a:dk2>
          <a:srgbClr val="CC9900"/>
        </a:dk2>
        <a:lt2>
          <a:srgbClr val="FFFFCC"/>
        </a:lt2>
        <a:accent1>
          <a:srgbClr val="FF3300"/>
        </a:accent1>
        <a:accent2>
          <a:srgbClr val="FFCC66"/>
        </a:accent2>
        <a:accent3>
          <a:srgbClr val="E2CAAA"/>
        </a:accent3>
        <a:accent4>
          <a:srgbClr val="DADADA"/>
        </a:accent4>
        <a:accent5>
          <a:srgbClr val="FFADAA"/>
        </a:accent5>
        <a:accent6>
          <a:srgbClr val="E7B95C"/>
        </a:accent6>
        <a:hlink>
          <a:srgbClr val="008080"/>
        </a:hlink>
        <a:folHlink>
          <a:srgbClr val="33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0">
        <a:dk1>
          <a:srgbClr val="000000"/>
        </a:dk1>
        <a:lt1>
          <a:srgbClr val="EFF274"/>
        </a:lt1>
        <a:dk2>
          <a:srgbClr val="1C1C1C"/>
        </a:dk2>
        <a:lt2>
          <a:srgbClr val="4D4D4D"/>
        </a:lt2>
        <a:accent1>
          <a:srgbClr val="9966FF"/>
        </a:accent1>
        <a:accent2>
          <a:srgbClr val="FFFFCC"/>
        </a:accent2>
        <a:accent3>
          <a:srgbClr val="F6F7BC"/>
        </a:accent3>
        <a:accent4>
          <a:srgbClr val="000000"/>
        </a:accent4>
        <a:accent5>
          <a:srgbClr val="CAB8FF"/>
        </a:accent5>
        <a:accent6>
          <a:srgbClr val="E7E7B9"/>
        </a:accent6>
        <a:hlink>
          <a:srgbClr val="6666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1">
        <a:dk1>
          <a:srgbClr val="C0C0C0"/>
        </a:dk1>
        <a:lt1>
          <a:srgbClr val="FFFFFF"/>
        </a:lt1>
        <a:dk2>
          <a:srgbClr val="6600CC"/>
        </a:dk2>
        <a:lt2>
          <a:srgbClr val="CCCCFF"/>
        </a:lt2>
        <a:accent1>
          <a:srgbClr val="D60093"/>
        </a:accent1>
        <a:accent2>
          <a:srgbClr val="9999FF"/>
        </a:accent2>
        <a:accent3>
          <a:srgbClr val="B8AAE2"/>
        </a:accent3>
        <a:accent4>
          <a:srgbClr val="DADADA"/>
        </a:accent4>
        <a:accent5>
          <a:srgbClr val="E8AAC8"/>
        </a:accent5>
        <a:accent6>
          <a:srgbClr val="8A8AE7"/>
        </a:accent6>
        <a:hlink>
          <a:srgbClr val="008000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2">
        <a:dk1>
          <a:srgbClr val="000000"/>
        </a:dk1>
        <a:lt1>
          <a:srgbClr val="CC99FF"/>
        </a:lt1>
        <a:dk2>
          <a:srgbClr val="1C1C1C"/>
        </a:dk2>
        <a:lt2>
          <a:srgbClr val="4D4D4D"/>
        </a:lt2>
        <a:accent1>
          <a:srgbClr val="0066FF"/>
        </a:accent1>
        <a:accent2>
          <a:srgbClr val="CCCCFF"/>
        </a:accent2>
        <a:accent3>
          <a:srgbClr val="E2CAFF"/>
        </a:accent3>
        <a:accent4>
          <a:srgbClr val="000000"/>
        </a:accent4>
        <a:accent5>
          <a:srgbClr val="AAB8FF"/>
        </a:accent5>
        <a:accent6>
          <a:srgbClr val="B9B9E7"/>
        </a:accent6>
        <a:hlink>
          <a:srgbClr val="FF0066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3">
        <a:dk1>
          <a:srgbClr val="C0C0C0"/>
        </a:dk1>
        <a:lt1>
          <a:srgbClr val="FFFFFF"/>
        </a:lt1>
        <a:dk2>
          <a:srgbClr val="CC0066"/>
        </a:dk2>
        <a:lt2>
          <a:srgbClr val="FFCCCC"/>
        </a:lt2>
        <a:accent1>
          <a:srgbClr val="993366"/>
        </a:accent1>
        <a:accent2>
          <a:srgbClr val="FF9999"/>
        </a:accent2>
        <a:accent3>
          <a:srgbClr val="E2AAB8"/>
        </a:accent3>
        <a:accent4>
          <a:srgbClr val="DADADA"/>
        </a:accent4>
        <a:accent5>
          <a:srgbClr val="CAADB8"/>
        </a:accent5>
        <a:accent6>
          <a:srgbClr val="E78A8A"/>
        </a:accent6>
        <a:hlink>
          <a:srgbClr val="009999"/>
        </a:hlink>
        <a:folHlink>
          <a:srgbClr val="FF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4">
        <a:dk1>
          <a:srgbClr val="000000"/>
        </a:dk1>
        <a:lt1>
          <a:srgbClr val="FF99CC"/>
        </a:lt1>
        <a:dk2>
          <a:srgbClr val="1C1C1C"/>
        </a:dk2>
        <a:lt2>
          <a:srgbClr val="4D4D4D"/>
        </a:lt2>
        <a:accent1>
          <a:srgbClr val="FF0000"/>
        </a:accent1>
        <a:accent2>
          <a:srgbClr val="FF99CC"/>
        </a:accent2>
        <a:accent3>
          <a:srgbClr val="FFCAE2"/>
        </a:accent3>
        <a:accent4>
          <a:srgbClr val="000000"/>
        </a:accent4>
        <a:accent5>
          <a:srgbClr val="FFAAAA"/>
        </a:accent5>
        <a:accent6>
          <a:srgbClr val="E78AB9"/>
        </a:accent6>
        <a:hlink>
          <a:srgbClr val="9933FF"/>
        </a:hlink>
        <a:folHlink>
          <a:srgbClr val="44C6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olormaster 15">
        <a:dk1>
          <a:srgbClr val="C0C0C0"/>
        </a:dk1>
        <a:lt1>
          <a:srgbClr val="FFFFFF"/>
        </a:lt1>
        <a:dk2>
          <a:srgbClr val="000000"/>
        </a:dk2>
        <a:lt2>
          <a:srgbClr val="DDDDDD"/>
        </a:lt2>
        <a:accent1>
          <a:srgbClr val="4D4D4D"/>
        </a:accent1>
        <a:accent2>
          <a:srgbClr val="C0C0C0"/>
        </a:accent2>
        <a:accent3>
          <a:srgbClr val="AAAAAA"/>
        </a:accent3>
        <a:accent4>
          <a:srgbClr val="DADADA"/>
        </a:accent4>
        <a:accent5>
          <a:srgbClr val="B2B2B2"/>
        </a:accent5>
        <a:accent6>
          <a:srgbClr val="AEAEAE"/>
        </a:accent6>
        <a:hlink>
          <a:srgbClr val="777777"/>
        </a:hlink>
        <a:folHlink>
          <a:srgbClr val="FFFF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olormaster 16">
        <a:dk1>
          <a:srgbClr val="000000"/>
        </a:dk1>
        <a:lt1>
          <a:srgbClr val="FFFFFF"/>
        </a:lt1>
        <a:dk2>
          <a:srgbClr val="1C1C1C"/>
        </a:dk2>
        <a:lt2>
          <a:srgbClr val="4D4D4D"/>
        </a:lt2>
        <a:accent1>
          <a:srgbClr val="4D4D4D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C8C8C8"/>
        </a:accent6>
        <a:hlink>
          <a:srgbClr val="808080"/>
        </a:hlink>
        <a:folHlink>
          <a:srgbClr val="F8F8F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126</Template>
  <TotalTime>75</TotalTime>
  <Words>326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126</vt:lpstr>
      <vt:lpstr>1_colormaster</vt:lpstr>
      <vt:lpstr>Система работы по развитию исследовательских умений младших школьников на основе реализации системно – деятельностного  подхода</vt:lpstr>
      <vt:lpstr>Слайд 2</vt:lpstr>
      <vt:lpstr>«Важнейшим приоритетом является желание детей и родителей учиться  в нормальной школе,  у нормальных учителей,  в нормальных условиях». </vt:lpstr>
      <vt:lpstr>«Мастером не трудно стать, трудно им оставаться»… Братья Стругацкие </vt:lpstr>
      <vt:lpstr>Слайд 5</vt:lpstr>
      <vt:lpstr>Слайд 6</vt:lpstr>
      <vt:lpstr>Слайд 7</vt:lpstr>
      <vt:lpstr>Цель обучения ребенка состоит в том, чтобы сделать его способным развиваться дальше без помощи учителя… Элберт Грин Хаббард </vt:lpstr>
      <vt:lpstr>Слайд 9</vt:lpstr>
      <vt:lpstr>Слайд 10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Система работы по развитию исследовательских умений младших школьников на основе реализации системно – деятельностного подхода</dc:title>
  <dc:creator>support</dc:creator>
  <cp:lastModifiedBy>support</cp:lastModifiedBy>
  <cp:revision>10</cp:revision>
  <dcterms:created xsi:type="dcterms:W3CDTF">2011-12-12T22:29:27Z</dcterms:created>
  <dcterms:modified xsi:type="dcterms:W3CDTF">2011-12-13T00:37:50Z</dcterms:modified>
</cp:coreProperties>
</file>