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0" r:id="rId3"/>
    <p:sldId id="259" r:id="rId4"/>
    <p:sldId id="281" r:id="rId5"/>
    <p:sldId id="262" r:id="rId6"/>
    <p:sldId id="265" r:id="rId7"/>
    <p:sldId id="264" r:id="rId8"/>
    <p:sldId id="267" r:id="rId9"/>
    <p:sldId id="268" r:id="rId10"/>
    <p:sldId id="269" r:id="rId11"/>
    <p:sldId id="270" r:id="rId12"/>
    <p:sldId id="273" r:id="rId13"/>
    <p:sldId id="274" r:id="rId14"/>
    <p:sldId id="276" r:id="rId15"/>
    <p:sldId id="278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FC33-0FE6-4E42-B388-64B080A9D9FE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40F0-5D7F-4792-859E-C03675F6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FC33-0FE6-4E42-B388-64B080A9D9FE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40F0-5D7F-4792-859E-C03675F6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FC33-0FE6-4E42-B388-64B080A9D9FE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40F0-5D7F-4792-859E-C03675F6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FC33-0FE6-4E42-B388-64B080A9D9FE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40F0-5D7F-4792-859E-C03675F6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FC33-0FE6-4E42-B388-64B080A9D9FE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40F0-5D7F-4792-859E-C03675F6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FC33-0FE6-4E42-B388-64B080A9D9FE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40F0-5D7F-4792-859E-C03675F6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FC33-0FE6-4E42-B388-64B080A9D9FE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40F0-5D7F-4792-859E-C03675F6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FC33-0FE6-4E42-B388-64B080A9D9FE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40F0-5D7F-4792-859E-C03675F6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FC33-0FE6-4E42-B388-64B080A9D9FE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40F0-5D7F-4792-859E-C03675F6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FC33-0FE6-4E42-B388-64B080A9D9FE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40F0-5D7F-4792-859E-C03675F6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FC33-0FE6-4E42-B388-64B080A9D9FE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40F0-5D7F-4792-859E-C03675F6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FC33-0FE6-4E42-B388-64B080A9D9FE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E40F0-5D7F-4792-859E-C03675F6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                           В.А.Сухомлинский</a:t>
            </a: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722312" y="500042"/>
            <a:ext cx="7921654" cy="390685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sz="52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«Забота о человеческом здоровье, тем более здоровье ребенка - … это, прежде всего, забота о гармонической полноте всех физических и духовных сил, и венцом этой гармонии является радость творчества». </a:t>
            </a:r>
            <a:endParaRPr lang="ru-RU" sz="1800" dirty="0">
              <a:solidFill>
                <a:srgbClr val="C00000"/>
              </a:solidFill>
            </a:endParaRP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D:\лицей фото детей\1А класс\фото 1 класс\HPIM31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5426" y="5143512"/>
            <a:ext cx="1837994" cy="1370041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Проект по теме «Одежда»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Documents and Settings\Admin\Рабочий стол\1 А\IMG0117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62442"/>
            <a:ext cx="1357322" cy="1809763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5" descr="C:\Documents and Settings\Admin\Рабочий стол\1 А\IMG0145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3340878"/>
            <a:ext cx="1214446" cy="1619261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Documents and Settings\Admin\Рабочий стол\1 А\IMG0131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221" y="3374504"/>
            <a:ext cx="1725011" cy="2300015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Динамическая пауза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5" name="Picture 4" descr="D:\лицей фото детей\1А класс\фото 1 класс\100HP425\HPIM30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722489">
            <a:off x="1841931" y="2398037"/>
            <a:ext cx="1909114" cy="1423206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для Наташи\100HP425\HPIM3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109665"/>
            <a:ext cx="1857388" cy="138468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4071942"/>
            <a:ext cx="3424262" cy="205422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00B050"/>
                </a:solidFill>
              </a:rPr>
              <a:t>Дневной сон.</a:t>
            </a:r>
            <a:endParaRPr lang="ru-RU" sz="1200" dirty="0">
              <a:solidFill>
                <a:srgbClr val="00B050"/>
              </a:solidFill>
            </a:endParaRPr>
          </a:p>
        </p:txBody>
      </p:sp>
      <p:pic>
        <p:nvPicPr>
          <p:cNvPr id="5" name="Picture 6" descr="D:\лицей фото детей\выпуск 2008-2011г\1 класс Б\школьные дни 1 класс\HPIM04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857628"/>
            <a:ext cx="1852165" cy="1380162"/>
          </a:xfrm>
          <a:prstGeom prst="rect">
            <a:avLst/>
          </a:prstGeom>
          <a:noFill/>
        </p:spPr>
      </p:pic>
      <p:pic>
        <p:nvPicPr>
          <p:cNvPr id="6" name="Picture 7" descr="D:\лицей фото детей\выпуск 2008-2011г\1 класс Б\школьные дни 1 класс\HPIM04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4791" y="4200311"/>
            <a:ext cx="1480283" cy="110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58204" cy="989034"/>
          </a:xfrm>
        </p:spPr>
        <p:txBody>
          <a:bodyPr>
            <a:normAutofit/>
          </a:bodyPr>
          <a:lstStyle/>
          <a:p>
            <a:r>
              <a:rPr lang="ru-RU" sz="1100" b="1" i="1" u="sng" dirty="0" smtClean="0">
                <a:solidFill>
                  <a:srgbClr val="00B050"/>
                </a:solidFill>
              </a:rPr>
              <a:t>Благодаря использованию </a:t>
            </a:r>
            <a:r>
              <a:rPr lang="ru-RU" sz="1100" b="1" i="1" u="sng" dirty="0" err="1" smtClean="0">
                <a:solidFill>
                  <a:srgbClr val="00B050"/>
                </a:solidFill>
              </a:rPr>
              <a:t>здоровьесберегающих</a:t>
            </a:r>
            <a:r>
              <a:rPr lang="ru-RU" sz="1100" b="1" i="1" u="sng" dirty="0" smtClean="0">
                <a:solidFill>
                  <a:srgbClr val="00B050"/>
                </a:solidFill>
              </a:rPr>
              <a:t> технологий во внеурочной деятельности учащихся удаётся</a:t>
            </a:r>
            <a:r>
              <a:rPr lang="ru-RU" sz="1100" b="1" i="1" dirty="0" smtClean="0">
                <a:solidFill>
                  <a:srgbClr val="00B050"/>
                </a:solidFill>
              </a:rPr>
              <a:t>:</a:t>
            </a:r>
            <a:endParaRPr lang="ru-RU" sz="11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1400" b="1" i="1" dirty="0" smtClean="0">
                <a:solidFill>
                  <a:srgbClr val="0070C0"/>
                </a:solidFill>
              </a:rPr>
              <a:t>обеспечить высокий охват обучающихся школы регулярными занятиями физической культурой и спортом;</a:t>
            </a:r>
            <a:endParaRPr lang="ru-RU" sz="1400" dirty="0" smtClean="0">
              <a:solidFill>
                <a:srgbClr val="0070C0"/>
              </a:solidFill>
            </a:endParaRPr>
          </a:p>
          <a:p>
            <a:pPr lvl="0"/>
            <a:r>
              <a:rPr lang="ru-RU" sz="1400" b="1" i="1" dirty="0" smtClean="0">
                <a:solidFill>
                  <a:srgbClr val="FF0000"/>
                </a:solidFill>
              </a:rPr>
              <a:t>увеличить объём </a:t>
            </a:r>
            <a:r>
              <a:rPr lang="ru-RU" sz="1400" b="1" i="1" dirty="0" err="1" smtClean="0">
                <a:solidFill>
                  <a:srgbClr val="FF0000"/>
                </a:solidFill>
              </a:rPr>
              <a:t>двигатель-ной</a:t>
            </a:r>
            <a:r>
              <a:rPr lang="ru-RU" sz="1400" b="1" i="1" dirty="0" smtClean="0">
                <a:solidFill>
                  <a:srgbClr val="FF0000"/>
                </a:solidFill>
              </a:rPr>
              <a:t> активности детей;</a:t>
            </a:r>
            <a:endParaRPr lang="ru-RU" sz="1400" dirty="0" smtClean="0">
              <a:solidFill>
                <a:srgbClr val="FF0000"/>
              </a:solidFill>
            </a:endParaRPr>
          </a:p>
          <a:p>
            <a:pPr lvl="0"/>
            <a:r>
              <a:rPr lang="ru-RU" sz="1400" b="1" i="1" dirty="0" smtClean="0">
                <a:solidFill>
                  <a:srgbClr val="002060"/>
                </a:solidFill>
              </a:rPr>
              <a:t>сформировать у обучающихся устойчивый интерес и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осоз-нанную</a:t>
            </a:r>
            <a:r>
              <a:rPr lang="ru-RU" sz="1400" b="1" i="1" dirty="0" smtClean="0">
                <a:solidFill>
                  <a:srgbClr val="002060"/>
                </a:solidFill>
              </a:rPr>
              <a:t> потребность  в сохранении и укреплении здоровья, а также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практи-ческом</a:t>
            </a:r>
            <a:r>
              <a:rPr lang="ru-RU" sz="1400" b="1" i="1" dirty="0" smtClean="0">
                <a:solidFill>
                  <a:srgbClr val="002060"/>
                </a:solidFill>
              </a:rPr>
              <a:t> использовании умений и навыков, полученных во внеурочной деятельности;</a:t>
            </a:r>
            <a:endParaRPr lang="ru-RU" sz="1400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1400" b="1" i="1" dirty="0" smtClean="0">
                <a:solidFill>
                  <a:srgbClr val="0070C0"/>
                </a:solidFill>
              </a:rPr>
              <a:t>обеспечить рост физической и гигиенической культуры обучающихся, а также рост мотивации к физкультурно-оздоровительной деятельности и к ведению здорового образа жизни;</a:t>
            </a:r>
            <a:endParaRPr lang="ru-RU" sz="1400" dirty="0" smtClean="0">
              <a:solidFill>
                <a:srgbClr val="0070C0"/>
              </a:solidFill>
            </a:endParaRPr>
          </a:p>
          <a:p>
            <a:pPr lvl="0"/>
            <a:r>
              <a:rPr lang="ru-RU" sz="1400" b="1" i="1" dirty="0" smtClean="0">
                <a:solidFill>
                  <a:srgbClr val="FF0000"/>
                </a:solidFill>
              </a:rPr>
              <a:t>активизировать помощь родителей, общественности, организаций и учреждений социума в работе школы по сохранению и укреплению здоровья детей </a:t>
            </a:r>
            <a:endParaRPr lang="ru-RU" sz="14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 animBg="1"/>
      <p:bldP spid="10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Использование </a:t>
            </a:r>
            <a:r>
              <a:rPr lang="ru-RU" sz="1400" dirty="0" err="1" smtClean="0">
                <a:solidFill>
                  <a:srgbClr val="C00000"/>
                </a:solidFill>
              </a:rPr>
              <a:t>здоровьесберегающих</a:t>
            </a:r>
            <a:r>
              <a:rPr lang="ru-RU" sz="1400" dirty="0" smtClean="0">
                <a:solidFill>
                  <a:srgbClr val="C00000"/>
                </a:solidFill>
              </a:rPr>
              <a:t> технологий на уровне «Школа-территория здоровья»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357298"/>
            <a:ext cx="8143932" cy="1000131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00B050"/>
                </a:solidFill>
              </a:rPr>
              <a:t>                         АКТУАЛЬНОСТЬ ТЕМЫ</a:t>
            </a:r>
            <a:r>
              <a:rPr lang="ru-RU" sz="2800" dirty="0" smtClean="0">
                <a:solidFill>
                  <a:srgbClr val="00B050"/>
                </a:solidFill>
              </a:rPr>
              <a:t/>
            </a:r>
            <a:br>
              <a:rPr lang="ru-RU" sz="2800" dirty="0" smtClean="0">
                <a:solidFill>
                  <a:srgbClr val="00B050"/>
                </a:solidFill>
              </a:rPr>
            </a:b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1200" b="1" i="1" dirty="0">
                <a:solidFill>
                  <a:srgbClr val="0070C0"/>
                </a:solidFill>
              </a:rPr>
              <a:t>УВЕЛИЧЕНИЕ ЧИСЛА УЧЕНИКОВ, ИМЕЮЩИХ РАЗЛИЧНЫЕ ФУНКЦИОНАЛЬНЫЕ ОТКЛОНЕНИЯ В СОСТОЯНИИ ЗДОРОВЬЯ</a:t>
            </a:r>
            <a:r>
              <a:rPr lang="ru-RU" sz="1200" b="1" i="1" dirty="0"/>
              <a:t>;</a:t>
            </a:r>
            <a:endParaRPr lang="ru-RU" sz="1200" dirty="0"/>
          </a:p>
          <a:p>
            <a:pPr lvl="0"/>
            <a:r>
              <a:rPr lang="ru-RU" sz="1200" b="1" i="1" dirty="0">
                <a:solidFill>
                  <a:srgbClr val="FF0000"/>
                </a:solidFill>
              </a:rPr>
              <a:t>ЗДОРОВЬЕ ШКОЛЬНИКОВ ОТНОСИТСЯ К ПРИОРИТЕТНЫМ НАПРАВЛЕНИЯМ В СФЕРЕ ОБРАЗОВАНИЯ;</a:t>
            </a:r>
            <a:endParaRPr lang="ru-RU" sz="12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928795" y="1535113"/>
            <a:ext cx="6758006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1200" b="1" i="1" dirty="0" smtClean="0">
                <a:solidFill>
                  <a:srgbClr val="0070C0"/>
                </a:solidFill>
              </a:rPr>
              <a:t>СНИЖЕНИЕ ДВИГАТЕЛЬНОЙ АКТИВНОСТИ ШКОЛЬНИКОВ;</a:t>
            </a:r>
            <a:endParaRPr lang="ru-RU" sz="1200" dirty="0" smtClean="0">
              <a:solidFill>
                <a:srgbClr val="0070C0"/>
              </a:solidFill>
            </a:endParaRPr>
          </a:p>
          <a:p>
            <a:pPr lvl="0"/>
            <a:r>
              <a:rPr lang="ru-RU" sz="1200" b="1" i="1" dirty="0" smtClean="0">
                <a:solidFill>
                  <a:srgbClr val="FF0000"/>
                </a:solidFill>
              </a:rPr>
              <a:t>ФИЗИЧЕСКАЯ КУЛЬТУРА МОЖЕТ КОМПЕНСИРОВАТЬ ОТРИЦАТЕЛЬНЫЕ ЯВЛЕНИЯ. </a:t>
            </a:r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Причины, приводящие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к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нарушению здоровья детей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800" b="1" i="1" dirty="0"/>
              <a:t> 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ru-RU" sz="1200" b="1" i="1" dirty="0">
                <a:solidFill>
                  <a:srgbClr val="FF0000"/>
                </a:solidFill>
              </a:rPr>
              <a:t>Малоподвижный образ жизни.</a:t>
            </a:r>
            <a:endParaRPr lang="ru-RU" sz="1200" dirty="0">
              <a:solidFill>
                <a:srgbClr val="FF0000"/>
              </a:solidFill>
            </a:endParaRPr>
          </a:p>
          <a:p>
            <a:pPr lvl="0"/>
            <a:r>
              <a:rPr lang="ru-RU" sz="1200" b="1" i="1" dirty="0">
                <a:solidFill>
                  <a:srgbClr val="FFC000"/>
                </a:solidFill>
              </a:rPr>
              <a:t>Вредные привычки.</a:t>
            </a:r>
            <a:endParaRPr lang="ru-RU" sz="1200" dirty="0">
              <a:solidFill>
                <a:srgbClr val="FFC000"/>
              </a:solidFill>
            </a:endParaRPr>
          </a:p>
          <a:p>
            <a:pPr lvl="0"/>
            <a:r>
              <a:rPr lang="ru-RU" sz="1200" b="1" i="1" dirty="0" smtClean="0">
                <a:solidFill>
                  <a:srgbClr val="0070C0"/>
                </a:solidFill>
              </a:rPr>
              <a:t>Заболевание </a:t>
            </a:r>
            <a:r>
              <a:rPr lang="ru-RU" sz="1200" b="1" i="1" dirty="0">
                <a:solidFill>
                  <a:srgbClr val="0070C0"/>
                </a:solidFill>
              </a:rPr>
              <a:t>опорно-двигательного аппарата.</a:t>
            </a:r>
            <a:endParaRPr lang="ru-RU" sz="1200" dirty="0">
              <a:solidFill>
                <a:srgbClr val="0070C0"/>
              </a:solidFill>
            </a:endParaRPr>
          </a:p>
          <a:p>
            <a:pPr lvl="0"/>
            <a:r>
              <a:rPr lang="ru-RU" sz="1200" b="1" i="1" dirty="0">
                <a:solidFill>
                  <a:srgbClr val="7030A0"/>
                </a:solidFill>
              </a:rPr>
              <a:t>Нарушение осанки, плоскостопие.</a:t>
            </a:r>
            <a:endParaRPr lang="ru-RU" sz="1200" dirty="0">
              <a:solidFill>
                <a:srgbClr val="7030A0"/>
              </a:solidFill>
            </a:endParaRPr>
          </a:p>
          <a:p>
            <a:pPr lvl="0"/>
            <a:r>
              <a:rPr lang="ru-RU" sz="1200" b="1" i="1" dirty="0">
                <a:solidFill>
                  <a:srgbClr val="C00000"/>
                </a:solidFill>
              </a:rPr>
              <a:t>Снижение зрения.</a:t>
            </a:r>
            <a:endParaRPr lang="ru-RU" sz="12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ru-RU" sz="1200" b="1" i="1" dirty="0">
                <a:solidFill>
                  <a:srgbClr val="FF0000"/>
                </a:solidFill>
              </a:rPr>
              <a:t>Нервно-психические расстройства.</a:t>
            </a:r>
            <a:endParaRPr lang="ru-RU" sz="1200" dirty="0">
              <a:solidFill>
                <a:srgbClr val="FF0000"/>
              </a:solidFill>
            </a:endParaRPr>
          </a:p>
          <a:p>
            <a:pPr lvl="0"/>
            <a:r>
              <a:rPr lang="ru-RU" sz="1200" b="1" i="1" dirty="0" smtClean="0">
                <a:solidFill>
                  <a:srgbClr val="0070C0"/>
                </a:solidFill>
              </a:rPr>
              <a:t>Перегрузка </a:t>
            </a:r>
            <a:r>
              <a:rPr lang="ru-RU" sz="1200" b="1" i="1" dirty="0">
                <a:solidFill>
                  <a:srgbClr val="0070C0"/>
                </a:solidFill>
              </a:rPr>
              <a:t>учебными занятиями.</a:t>
            </a:r>
            <a:endParaRPr lang="ru-RU" sz="1200" dirty="0">
              <a:solidFill>
                <a:srgbClr val="0070C0"/>
              </a:solidFill>
            </a:endParaRPr>
          </a:p>
          <a:p>
            <a:r>
              <a:rPr lang="ru-RU" sz="1200" b="1" i="1" dirty="0">
                <a:solidFill>
                  <a:srgbClr val="7030A0"/>
                </a:solidFill>
              </a:rPr>
              <a:t>Накапливание отрицательных эмоций</a:t>
            </a:r>
            <a:endParaRPr lang="ru-RU" sz="1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200" dirty="0" err="1" smtClean="0"/>
              <a:t>Физминутки</a:t>
            </a:r>
            <a:r>
              <a:rPr lang="ru-RU" sz="1200" dirty="0" smtClean="0"/>
              <a:t> на уроках</a:t>
            </a: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57299"/>
            <a:ext cx="1000132" cy="114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429001"/>
            <a:ext cx="14287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200" dirty="0" smtClean="0"/>
              <a:t>Утренняя зарядка</a:t>
            </a: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185974" cy="26114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1712925" cy="239713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000504"/>
            <a:ext cx="2143140" cy="188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200" dirty="0" smtClean="0"/>
              <a:t>Подвижные игры в группе продленного дня</a:t>
            </a:r>
            <a:endParaRPr lang="ru-RU" sz="1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571604" y="2928933"/>
            <a:ext cx="2925784" cy="319722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4643446"/>
            <a:ext cx="927107" cy="148271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14818"/>
            <a:ext cx="2143140" cy="129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643446"/>
            <a:ext cx="1714512" cy="131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200" dirty="0" smtClean="0"/>
              <a:t>Экскурсии </a:t>
            </a:r>
            <a:endParaRPr lang="ru-RU" sz="1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4500570"/>
            <a:ext cx="1712925" cy="162559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Подвижные игры на свежем воздухе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4071942"/>
            <a:ext cx="1185842" cy="8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4363236"/>
            <a:ext cx="1352560" cy="101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Внеурочная деятельность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1100" dirty="0" smtClean="0"/>
              <a:t>Проект по теме «Школа»</a:t>
            </a:r>
            <a:endParaRPr lang="ru-RU" sz="1100" dirty="0"/>
          </a:p>
        </p:txBody>
      </p:sp>
      <p:pic>
        <p:nvPicPr>
          <p:cNvPr id="7" name="Picture 2" descr="D:\лицей фото детей\1А класс\1\HPIM31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1917448" cy="1428760"/>
          </a:xfrm>
          <a:prstGeom prst="rect">
            <a:avLst/>
          </a:prstGeom>
          <a:noFill/>
        </p:spPr>
      </p:pic>
      <p:pic>
        <p:nvPicPr>
          <p:cNvPr id="8" name="Picture 2" descr="D:\лицей фото детей\1А класс\фото 1 класс\HPIM31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4581112"/>
            <a:ext cx="1712925" cy="1276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250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                     В.А.Сухомлинский</vt:lpstr>
      <vt:lpstr>Использование здоровьесберегающих технологий на уровне «Школа-территория здоровья»</vt:lpstr>
      <vt:lpstr>Причины, приводящие  к нарушению здоровья детей  </vt:lpstr>
      <vt:lpstr>Физминутки на уроках</vt:lpstr>
      <vt:lpstr>Утренняя зарядка</vt:lpstr>
      <vt:lpstr>Подвижные игры в группе продленного дня</vt:lpstr>
      <vt:lpstr>Экскурсии </vt:lpstr>
      <vt:lpstr>Подвижные игры на свежем воздухе</vt:lpstr>
      <vt:lpstr>Внеурочная деятельность</vt:lpstr>
      <vt:lpstr>Слайд 10</vt:lpstr>
      <vt:lpstr>Проект по теме «Одежда»</vt:lpstr>
      <vt:lpstr>Слайд 12</vt:lpstr>
      <vt:lpstr>Слайд 13</vt:lpstr>
      <vt:lpstr>Динамическая пауза.</vt:lpstr>
      <vt:lpstr>Дневной сон.</vt:lpstr>
      <vt:lpstr>Благодаря использованию здоровьесберегающих технологий во внеурочной деятельности учащихся удаётся: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«Намного важнее пробудить в детях желание заботиться о своем здоровье, основанное на их заинтересованности в занятиях адекватных индивидуальным интересам и склонностям. Насыщенная, интересная и увлекательная школьная жизнь станет важнейшим условием сохранения и укрепления здоровья детей». </dc:title>
  <dc:creator>WIN7XP</dc:creator>
  <cp:lastModifiedBy>WIN7XP</cp:lastModifiedBy>
  <cp:revision>36</cp:revision>
  <dcterms:created xsi:type="dcterms:W3CDTF">2011-12-24T09:29:15Z</dcterms:created>
  <dcterms:modified xsi:type="dcterms:W3CDTF">2011-12-28T23:19:35Z</dcterms:modified>
</cp:coreProperties>
</file>