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7" r:id="rId5"/>
    <p:sldId id="268" r:id="rId6"/>
    <p:sldId id="278" r:id="rId7"/>
    <p:sldId id="271" r:id="rId8"/>
    <p:sldId id="293" r:id="rId9"/>
    <p:sldId id="260" r:id="rId10"/>
    <p:sldId id="295" r:id="rId11"/>
    <p:sldId id="275" r:id="rId12"/>
    <p:sldId id="288" r:id="rId13"/>
    <p:sldId id="280" r:id="rId14"/>
    <p:sldId id="291" r:id="rId15"/>
    <p:sldId id="277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EF4"/>
    <a:srgbClr val="33CC33"/>
    <a:srgbClr val="F12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63" d="100"/>
          <a:sy n="63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logopedmaster.ru/UserFiles/image15.jpe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0.gif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0.gif"/><Relationship Id="rId5" Type="http://schemas.openxmlformats.org/officeDocument/2006/relationships/image" Target="../media/image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lenagold.ru/fon/clipart/l/losh/losh08.jpg" TargetMode="External"/><Relationship Id="rId5" Type="http://schemas.openxmlformats.org/officeDocument/2006/relationships/image" Target="../media/image16.jpeg"/><Relationship Id="rId4" Type="http://schemas.openxmlformats.org/officeDocument/2006/relationships/image" Target="http://www.logopedmaster.ru/UserFiles/image16.jpe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http://www.logopedmaster.ru/UserFiles/image4%282%29.jpe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lenagold.ru/fon/clipart/ch/cha/chash42.jpg" TargetMode="External"/><Relationship Id="rId5" Type="http://schemas.openxmlformats.org/officeDocument/2006/relationships/image" Target="../media/image22.jpeg"/><Relationship Id="rId4" Type="http://schemas.openxmlformats.org/officeDocument/2006/relationships/image" Target="http://www.logopedmaster.ru/UserFiles/image12%281%29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371EF4"/>
                </a:solidFill>
                <a:latin typeface="Cambria Math" pitchFamily="18" charset="0"/>
                <a:ea typeface="Cambria Math" pitchFamily="18" charset="0"/>
              </a:rPr>
              <a:t>МБОУ  «НАЧАЛЬНАЯ ОБЩЕОБРАЗОВАТЕЛЬНАЯ ШКОЛА » с. ХОВУ-АКСЫ</a:t>
            </a:r>
            <a:endParaRPr lang="ru-RU" sz="2400" dirty="0">
              <a:solidFill>
                <a:srgbClr val="371EF4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8286808" cy="4714908"/>
          </a:xfrm>
        </p:spPr>
        <p:txBody>
          <a:bodyPr>
            <a:normAutofit fontScale="85000" lnSpcReduction="20000"/>
          </a:bodyPr>
          <a:lstStyle/>
          <a:p>
            <a:endParaRPr lang="ru-RU" sz="6600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6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АВТОМАТИЗАЦИЯ ЗВУКА 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8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Ш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»</a:t>
            </a:r>
          </a:p>
          <a:p>
            <a:r>
              <a:rPr lang="ru-RU" dirty="0" smtClean="0">
                <a:solidFill>
                  <a:srgbClr val="371EF4"/>
                </a:solidFill>
                <a:latin typeface="Cambria Math" pitchFamily="18" charset="0"/>
                <a:ea typeface="Cambria Math" pitchFamily="18" charset="0"/>
              </a:rPr>
              <a:t>ИНДИВИДУАЛЬНОЕ</a:t>
            </a:r>
          </a:p>
          <a:p>
            <a:r>
              <a:rPr lang="ru-RU" dirty="0" smtClean="0">
                <a:solidFill>
                  <a:srgbClr val="371EF4"/>
                </a:solidFill>
                <a:latin typeface="Cambria Math" pitchFamily="18" charset="0"/>
                <a:ea typeface="Cambria Math" pitchFamily="18" charset="0"/>
              </a:rPr>
              <a:t> ЛОГОПЕДИЧЕСКОЕ ЗАНЯТИЕ:</a:t>
            </a:r>
          </a:p>
          <a:p>
            <a:endParaRPr lang="ru-RU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algn="r"/>
            <a:r>
              <a:rPr lang="ru-RU" sz="2100" dirty="0" smtClean="0">
                <a:solidFill>
                  <a:srgbClr val="371EF4"/>
                </a:solidFill>
                <a:latin typeface="Cambria Math" pitchFamily="18" charset="0"/>
                <a:ea typeface="Cambria Math" pitchFamily="18" charset="0"/>
              </a:rPr>
              <a:t>составила: УЧИТЕЛЬ ЛОГОПЕД</a:t>
            </a:r>
          </a:p>
          <a:p>
            <a:pPr algn="r"/>
            <a:r>
              <a:rPr lang="ru-RU" sz="2100" dirty="0" smtClean="0">
                <a:solidFill>
                  <a:srgbClr val="371EF4"/>
                </a:solidFill>
                <a:latin typeface="Cambria Math" pitchFamily="18" charset="0"/>
                <a:ea typeface="Cambria Math" pitchFamily="18" charset="0"/>
              </a:rPr>
              <a:t>М. К. ТАСПАНЧИК</a:t>
            </a:r>
          </a:p>
          <a:p>
            <a:pPr algn="r"/>
            <a:endParaRPr lang="ru-RU" sz="2100" dirty="0" smtClean="0">
              <a:solidFill>
                <a:srgbClr val="371EF4"/>
              </a:solidFill>
              <a:latin typeface="Cambria Math" pitchFamily="18" charset="0"/>
              <a:ea typeface="Cambria Math" pitchFamily="18" charset="0"/>
            </a:endParaRPr>
          </a:p>
          <a:p>
            <a:pPr algn="r"/>
            <a:endParaRPr lang="ru-RU" dirty="0">
              <a:solidFill>
                <a:srgbClr val="371EF4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572560" cy="6357982"/>
        </p:xfrm>
        <a:graphic>
          <a:graphicData uri="http://schemas.openxmlformats.org/drawingml/2006/table">
            <a:tbl>
              <a:tblPr/>
              <a:tblGrid>
                <a:gridCol w="4286280"/>
                <a:gridCol w="4286280"/>
              </a:tblGrid>
              <a:tr h="3178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Мы работаем с утра,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Красить потолок пора,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Челюсть ниже опусти,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Язык к нёбу подними.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Поводи вперёд-назад —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Наш маляр работе рад.</a:t>
                      </a: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18" name="Picture 2" descr="артикуляционная гимнастика (маляр)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14348" y="785794"/>
            <a:ext cx="2943232" cy="5572164"/>
          </a:xfrm>
          <a:prstGeom prst="rect">
            <a:avLst/>
          </a:prstGeom>
          <a:noFill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66"/>
            <a:ext cx="3571900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4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Мыши водят хоровод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06489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8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" y="404664"/>
            <a:ext cx="784607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214290"/>
            <a:ext cx="80010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96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9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Ш</a:t>
            </a:r>
            <a:endParaRPr lang="ru-RU" sz="9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98053"/>
              </p:ext>
            </p:extLst>
          </p:nvPr>
        </p:nvGraphicFramePr>
        <p:xfrm>
          <a:off x="467545" y="404662"/>
          <a:ext cx="8208910" cy="5976668"/>
        </p:xfrm>
        <a:graphic>
          <a:graphicData uri="http://schemas.openxmlformats.org/drawingml/2006/table">
            <a:tbl>
              <a:tblPr/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1494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ШО</a:t>
                      </a:r>
                      <a:endParaRPr lang="ru-RU" sz="7200" dirty="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РЫ</a:t>
                      </a:r>
                      <a:endParaRPr lang="ru-RU" sz="7200" dirty="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ДО</a:t>
                      </a:r>
                      <a:endParaRPr lang="ru-RU" sz="7200" dirty="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ЛА</a:t>
                      </a:r>
                      <a:endParaRPr lang="ru-RU" sz="7200" dirty="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МУ</a:t>
                      </a:r>
                      <a:endParaRPr lang="ru-RU" sz="7200" dirty="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НО</a:t>
                      </a:r>
                      <a:endParaRPr lang="ru-RU" sz="720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СА</a:t>
                      </a:r>
                      <a:endParaRPr lang="ru-RU" sz="720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ЛИ</a:t>
                      </a:r>
                      <a:endParaRPr lang="ru-RU" sz="7200" dirty="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МА</a:t>
                      </a:r>
                      <a:endParaRPr lang="ru-RU" sz="7200" dirty="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ГА</a:t>
                      </a:r>
                      <a:endParaRPr lang="ru-RU" sz="7200" dirty="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МУ</a:t>
                      </a:r>
                      <a:endParaRPr lang="ru-RU" sz="720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ДИ</a:t>
                      </a:r>
                      <a:endParaRPr lang="ru-RU" sz="720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smtClean="0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ШИ</a:t>
                      </a:r>
                      <a:endParaRPr lang="ru-RU" sz="720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ТУ</a:t>
                      </a:r>
                      <a:endParaRPr lang="ru-RU" sz="720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КА</a:t>
                      </a:r>
                      <a:endParaRPr lang="ru-RU" sz="7200" dirty="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 smtClean="0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ША</a:t>
                      </a:r>
                      <a:endParaRPr lang="ru-RU" sz="7200" dirty="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МЫ</a:t>
                      </a:r>
                      <a:endParaRPr lang="ru-RU" sz="720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БО</a:t>
                      </a:r>
                      <a:endParaRPr lang="ru-RU" sz="720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БА</a:t>
                      </a:r>
                      <a:endParaRPr lang="ru-RU" sz="720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 smtClean="0">
                          <a:solidFill>
                            <a:srgbClr val="371EF4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ШУ</a:t>
                      </a:r>
                      <a:endParaRPr lang="ru-RU" sz="7200" dirty="0">
                        <a:solidFill>
                          <a:srgbClr val="371EF4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22087" marR="22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8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</a:t>
            </a:r>
            <a:endParaRPr lang="ru-RU" dirty="0"/>
          </a:p>
        </p:txBody>
      </p:sp>
      <p:pic>
        <p:nvPicPr>
          <p:cNvPr id="4" name="Содержимое 3" descr="http://www.logolife.ru/wp-content/gallery/kartinniy-material-dlya-zakrepleniya-zvukoproiznosheniya/kartinniy-material-zvyk-s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912768" cy="518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614366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371EF4"/>
                </a:solidFill>
                <a:latin typeface="Cambria Math" pitchFamily="18" charset="0"/>
                <a:ea typeface="Cambria Math" pitchFamily="18" charset="0"/>
              </a:rPr>
              <a:t>СПАСИБО </a:t>
            </a:r>
            <a:br>
              <a:rPr lang="ru-RU" sz="4800" dirty="0" smtClean="0">
                <a:solidFill>
                  <a:srgbClr val="371EF4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800" dirty="0" smtClean="0">
                <a:solidFill>
                  <a:srgbClr val="371EF4"/>
                </a:solidFill>
                <a:latin typeface="Cambria Math" pitchFamily="18" charset="0"/>
                <a:ea typeface="Cambria Math" pitchFamily="18" charset="0"/>
              </a:rPr>
              <a:t>ЗА</a:t>
            </a:r>
            <a:br>
              <a:rPr lang="ru-RU" sz="4800" dirty="0" smtClean="0">
                <a:solidFill>
                  <a:srgbClr val="371EF4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800" dirty="0" smtClean="0">
                <a:solidFill>
                  <a:srgbClr val="371EF4"/>
                </a:solidFill>
                <a:latin typeface="Cambria Math" pitchFamily="18" charset="0"/>
                <a:ea typeface="Cambria Math" pitchFamily="18" charset="0"/>
              </a:rPr>
              <a:t>ВНИМАНИЕ!</a:t>
            </a:r>
            <a:endParaRPr lang="ru-RU" sz="4800" dirty="0">
              <a:solidFill>
                <a:srgbClr val="371EF4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429520" y="3886200"/>
            <a:ext cx="342880" cy="25718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285750"/>
            <a:ext cx="8072494" cy="584041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Цель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: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учить правильно называть и выделять звук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ш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в слогах, словах;</a:t>
            </a:r>
          </a:p>
          <a:p>
            <a:pPr algn="just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   - уточнить характеристику и артикуляцию звука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ш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; </a:t>
            </a:r>
          </a:p>
          <a:p>
            <a:pPr algn="just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   - развивать фонематический слух на основе определения места звука в слове, количества и последовательности в слоге;</a:t>
            </a:r>
          </a:p>
          <a:p>
            <a:pPr algn="just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закреплять умение образовывать множественное число существительных;</a:t>
            </a:r>
          </a:p>
          <a:p>
            <a:pPr algn="just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коррекция речевой и слуховой памяти;</a:t>
            </a:r>
          </a:p>
          <a:p>
            <a:pPr algn="just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продолжать учить правильно выполнять артикуляционные упражнения;</a:t>
            </a:r>
          </a:p>
          <a:p>
            <a:pPr algn="just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- формировать длительную направленную воздушную струю</a:t>
            </a:r>
          </a:p>
          <a:p>
            <a:pPr algn="just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- развивать внимание, мелкую моторику рук; ориентировку </a:t>
            </a:r>
            <a:r>
              <a:rPr lang="ru-RU" smtClean="0">
                <a:latin typeface="Cambria Math" pitchFamily="18" charset="0"/>
                <a:ea typeface="Cambria Math" pitchFamily="18" charset="0"/>
              </a:rPr>
              <a:t>в пространстве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воспитывать желание учиться</a:t>
            </a:r>
          </a:p>
          <a:p>
            <a:pPr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371EF4"/>
                </a:solidFill>
                <a:latin typeface="Cambria Math" pitchFamily="18" charset="0"/>
                <a:ea typeface="Cambria Math" pitchFamily="18" charset="0"/>
              </a:rPr>
              <a:t>Оборудование</a:t>
            </a:r>
            <a:r>
              <a:rPr lang="ru-RU" dirty="0" smtClean="0">
                <a:solidFill>
                  <a:srgbClr val="371EF4"/>
                </a:solidFill>
                <a:latin typeface="Cambria Math" pitchFamily="18" charset="0"/>
                <a:ea typeface="Cambria Math" pitchFamily="18" charset="0"/>
              </a:rPr>
              <a:t>: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предметные картинки на звук «Ш», символ звука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ш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шнуровка буквы «Ш».</a:t>
            </a:r>
          </a:p>
          <a:p>
            <a:pPr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 </a:t>
            </a:r>
          </a:p>
          <a:p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rot="5400000">
            <a:off x="2214563" y="4572000"/>
            <a:ext cx="71438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3259138" y="1387475"/>
            <a:ext cx="2676525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138363" y="395288"/>
            <a:ext cx="4191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Весёлый язычок</a:t>
            </a:r>
          </a:p>
        </p:txBody>
      </p:sp>
      <p:pic>
        <p:nvPicPr>
          <p:cNvPr id="3077" name="Picture 5" descr="2cc46179f48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0025" y="531813"/>
            <a:ext cx="2176463" cy="2181225"/>
          </a:xfrm>
          <a:prstGeom prst="rect">
            <a:avLst/>
          </a:prstGeom>
          <a:noFill/>
        </p:spPr>
      </p:pic>
      <p:pic>
        <p:nvPicPr>
          <p:cNvPr id="3078" name="Picture 6" descr="sporta-107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825" y="3232150"/>
            <a:ext cx="1711325" cy="1260475"/>
          </a:xfrm>
          <a:prstGeom prst="rect">
            <a:avLst/>
          </a:prstGeom>
          <a:noFill/>
        </p:spPr>
      </p:pic>
      <p:pic>
        <p:nvPicPr>
          <p:cNvPr id="3079" name="Picture 7" descr="sport13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3138" y="4964113"/>
            <a:ext cx="2574925" cy="1238250"/>
          </a:xfrm>
          <a:prstGeom prst="rect">
            <a:avLst/>
          </a:prstGeom>
          <a:noFill/>
        </p:spPr>
      </p:pic>
      <p:pic>
        <p:nvPicPr>
          <p:cNvPr id="3080" name="Picture 8" descr="sports-58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0" y="1843088"/>
            <a:ext cx="728663" cy="658812"/>
          </a:xfrm>
          <a:prstGeom prst="rect">
            <a:avLst/>
          </a:prstGeom>
          <a:noFill/>
        </p:spPr>
      </p:pic>
      <p:pic>
        <p:nvPicPr>
          <p:cNvPr id="3081" name="Picture 9" descr="sports-58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433513" y="3213100"/>
            <a:ext cx="819150" cy="741363"/>
          </a:xfrm>
          <a:prstGeom prst="rect">
            <a:avLst/>
          </a:prstGeom>
          <a:noFill/>
        </p:spPr>
      </p:pic>
      <p:pic>
        <p:nvPicPr>
          <p:cNvPr id="3082" name="Picture 10" descr="sporta-125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9150" y="4857750"/>
            <a:ext cx="2352675" cy="116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" y="439738"/>
            <a:ext cx="5156200" cy="5791200"/>
          </a:xfrm>
          <a:prstGeom prst="rect">
            <a:avLst/>
          </a:prstGeom>
          <a:noFill/>
        </p:spPr>
      </p:pic>
      <p:pic>
        <p:nvPicPr>
          <p:cNvPr id="6148" name="Picture 4" descr="p59_yemble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230188"/>
            <a:ext cx="2470150" cy="2593975"/>
          </a:xfrm>
          <a:prstGeom prst="rect">
            <a:avLst/>
          </a:prstGeom>
          <a:noFill/>
        </p:spPr>
      </p:pic>
      <p:pic>
        <p:nvPicPr>
          <p:cNvPr id="6149" name="Picture 5" descr="sporta-125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500" y="2063750"/>
            <a:ext cx="2352675" cy="1168400"/>
          </a:xfrm>
          <a:prstGeom prst="rect">
            <a:avLst/>
          </a:prstGeom>
          <a:noFill/>
        </p:spPr>
      </p:pic>
      <p:pic>
        <p:nvPicPr>
          <p:cNvPr id="6150" name="Picture 6" descr="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88" y="5186363"/>
            <a:ext cx="1066800" cy="933450"/>
          </a:xfrm>
          <a:prstGeom prst="rect">
            <a:avLst/>
          </a:prstGeom>
          <a:noFill/>
        </p:spPr>
      </p:pic>
      <p:pic>
        <p:nvPicPr>
          <p:cNvPr id="61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3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25" y="692150"/>
            <a:ext cx="649288" cy="649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8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6250"/>
            <a:ext cx="5410200" cy="5638800"/>
          </a:xfrm>
          <a:prstGeom prst="rect">
            <a:avLst/>
          </a:prstGeom>
          <a:noFill/>
        </p:spPr>
      </p:pic>
      <p:pic>
        <p:nvPicPr>
          <p:cNvPr id="7172" name="Picture 4" descr="p59_yemble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04813"/>
            <a:ext cx="2470150" cy="2593975"/>
          </a:xfrm>
          <a:prstGeom prst="rect">
            <a:avLst/>
          </a:prstGeom>
          <a:noFill/>
        </p:spPr>
      </p:pic>
      <p:pic>
        <p:nvPicPr>
          <p:cNvPr id="7173" name="Picture 5" descr="sporta-107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2775" y="2411413"/>
            <a:ext cx="2660650" cy="1958975"/>
          </a:xfrm>
          <a:prstGeom prst="rect">
            <a:avLst/>
          </a:prstGeom>
          <a:noFill/>
        </p:spPr>
      </p:pic>
      <p:pic>
        <p:nvPicPr>
          <p:cNvPr id="7174" name="Picture 6" descr="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88" y="5186363"/>
            <a:ext cx="1066800" cy="933450"/>
          </a:xfrm>
          <a:prstGeom prst="rect">
            <a:avLst/>
          </a:prstGeom>
          <a:noFill/>
        </p:spPr>
      </p:pic>
      <p:pic>
        <p:nvPicPr>
          <p:cNvPr id="717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4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836613"/>
            <a:ext cx="576263" cy="5762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6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86040"/>
              </p:ext>
            </p:extLst>
          </p:nvPr>
        </p:nvGraphicFramePr>
        <p:xfrm>
          <a:off x="539552" y="642917"/>
          <a:ext cx="8032976" cy="5666404"/>
        </p:xfrm>
        <a:graphic>
          <a:graphicData uri="http://schemas.openxmlformats.org/drawingml/2006/table">
            <a:tbl>
              <a:tblPr/>
              <a:tblGrid>
                <a:gridCol w="4016488"/>
                <a:gridCol w="4016488"/>
              </a:tblGrid>
              <a:tr h="2833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</a:rPr>
                        <a:t>Едем, едем на лошадке,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71EF4"/>
                          </a:solidFill>
                          <a:latin typeface="Times New Roman"/>
                          <a:ea typeface="Times New Roman"/>
                        </a:rPr>
                        <a:t>По дорожке ровной, гладкой.</a:t>
                      </a: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866" name="Picture 2" descr="артикуляционная гимнастика (лошадка)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57224" y="642918"/>
            <a:ext cx="3014670" cy="5143536"/>
          </a:xfrm>
          <a:prstGeom prst="rect">
            <a:avLst/>
          </a:prstGeom>
          <a:noFill/>
        </p:spPr>
      </p:pic>
      <p:pic>
        <p:nvPicPr>
          <p:cNvPr id="36865" name="Picture 1" descr="http://lenagold.ru/fon/clipart/l/losh/losh08.jpg"/>
          <p:cNvPicPr>
            <a:picLocks noChangeAspect="1" noChangeArrowheads="1"/>
          </p:cNvPicPr>
          <p:nvPr/>
        </p:nvPicPr>
        <p:blipFill>
          <a:blip r:embed="rId5" r:link="rId6" cstate="print"/>
          <a:srcRect r="9912" b="5270"/>
          <a:stretch>
            <a:fillRect/>
          </a:stretch>
        </p:blipFill>
        <p:spPr bwMode="auto">
          <a:xfrm>
            <a:off x="4714876" y="571480"/>
            <a:ext cx="3857652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86216"/>
              </p:ext>
            </p:extLst>
          </p:nvPr>
        </p:nvGraphicFramePr>
        <p:xfrm>
          <a:off x="755576" y="476671"/>
          <a:ext cx="7959828" cy="5616626"/>
        </p:xfrm>
        <a:graphic>
          <a:graphicData uri="http://schemas.openxmlformats.org/drawingml/2006/table">
            <a:tbl>
              <a:tblPr/>
              <a:tblGrid>
                <a:gridCol w="3979914"/>
                <a:gridCol w="3979914"/>
              </a:tblGrid>
              <a:tr h="2808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На качелях я качаюсь: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Вверх-вниз, вверх-вниз.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Высоко я поднимаюсь,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Опускаюсь снова вниз.</a:t>
                      </a: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74" name="Picture 2" descr="артикуляционная гимнастика (язык здоровается с верхней губой)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043608" y="857232"/>
            <a:ext cx="3500462" cy="4929222"/>
          </a:xfrm>
          <a:prstGeom prst="rect">
            <a:avLst/>
          </a:prstGeom>
          <a:noFill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5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4786314" y="714356"/>
            <a:ext cx="3714776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14290"/>
          <a:ext cx="8715436" cy="6118698"/>
        </p:xfrm>
        <a:graphic>
          <a:graphicData uri="http://schemas.openxmlformats.org/drawingml/2006/table">
            <a:tbl>
              <a:tblPr/>
              <a:tblGrid>
                <a:gridCol w="4357718"/>
                <a:gridCol w="4357718"/>
              </a:tblGrid>
              <a:tr h="2941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Чищу зубы,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Чищу зубы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И снаружи,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 внутри.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Не болели,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Не темнели,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Не желтели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чтоб они.</a:t>
                      </a: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9" name="Picture 3" descr="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786214" cy="5143536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3857652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8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864910"/>
              </p:ext>
            </p:extLst>
          </p:nvPr>
        </p:nvGraphicFramePr>
        <p:xfrm>
          <a:off x="428596" y="357165"/>
          <a:ext cx="8319868" cy="5929356"/>
        </p:xfrm>
        <a:graphic>
          <a:graphicData uri="http://schemas.openxmlformats.org/drawingml/2006/table">
            <a:tbl>
              <a:tblPr/>
              <a:tblGrid>
                <a:gridCol w="4159934"/>
                <a:gridCol w="4159934"/>
              </a:tblGrid>
              <a:tr h="2964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Язык широкий положи,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 края приподними.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Получилась чашка,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Кругленькая чашка</a:t>
                      </a:r>
                    </a:p>
                  </a:txBody>
                  <a:tcPr marL="61784" marR="6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артикуляционная гимнастика (чашечка)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8596" y="500042"/>
            <a:ext cx="3643338" cy="5786478"/>
          </a:xfrm>
          <a:prstGeom prst="rect">
            <a:avLst/>
          </a:prstGeom>
          <a:noFill/>
        </p:spPr>
      </p:pic>
      <p:pic>
        <p:nvPicPr>
          <p:cNvPr id="13313" name="Picture 1" descr="http://lenagold.ru/fon/clipart/ch/cha/chash42.jpg"/>
          <p:cNvPicPr>
            <a:picLocks noChangeAspect="1" noChangeArrowheads="1"/>
          </p:cNvPicPr>
          <p:nvPr/>
        </p:nvPicPr>
        <p:blipFill>
          <a:blip r:embed="rId5" r:link="rId6" cstate="print"/>
          <a:srcRect t="6667"/>
          <a:stretch>
            <a:fillRect/>
          </a:stretch>
        </p:blipFill>
        <p:spPr bwMode="auto">
          <a:xfrm>
            <a:off x="4857752" y="357166"/>
            <a:ext cx="371477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232</Words>
  <Application>Microsoft Office PowerPoint</Application>
  <PresentationFormat>Экран (4:3)</PresentationFormat>
  <Paragraphs>71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МБОУ  «НАЧАЛЬНАЯ ОБЩЕОБРАЗОВАТЕЛЬНАЯ ШКОЛА » с. ХОВУ-АКСЫ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«НАЧАЛЬНАЯ ОБЩЕОБРАЗОВАТЕЛЬНАЯ ШКОЛА » с. ХОВУ-АКСЫ</dc:title>
  <dc:creator>Анатолий</dc:creator>
  <cp:lastModifiedBy>Марина</cp:lastModifiedBy>
  <cp:revision>48</cp:revision>
  <dcterms:created xsi:type="dcterms:W3CDTF">2013-02-18T10:09:56Z</dcterms:created>
  <dcterms:modified xsi:type="dcterms:W3CDTF">2015-02-10T18:00:42Z</dcterms:modified>
</cp:coreProperties>
</file>