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65" r:id="rId3"/>
    <p:sldId id="266" r:id="rId4"/>
    <p:sldId id="267" r:id="rId5"/>
    <p:sldId id="269" r:id="rId6"/>
    <p:sldId id="270" r:id="rId7"/>
    <p:sldId id="268" r:id="rId8"/>
    <p:sldId id="271" r:id="rId9"/>
    <p:sldId id="272" r:id="rId10"/>
    <p:sldId id="273" r:id="rId11"/>
    <p:sldId id="259" r:id="rId12"/>
    <p:sldId id="260" r:id="rId13"/>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72" autoAdjust="0"/>
  </p:normalViewPr>
  <p:slideViewPr>
    <p:cSldViewPr>
      <p:cViewPr>
        <p:scale>
          <a:sx n="66" d="100"/>
          <a:sy n="66" d="100"/>
        </p:scale>
        <p:origin x="-1662" y="-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D1FE3F-EDA6-4DFF-9816-A95638EC508B}" type="datetimeFigureOut">
              <a:rPr lang="ru-RU" smtClean="0"/>
              <a:pPr/>
              <a:t>11.02.2015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2CF306-7C32-4613-9F52-DCA2578AFB7A}" type="slidenum">
              <a:rPr lang="ru-RU" smtClean="0"/>
              <a:pPr/>
              <a:t>‹#›</a:t>
            </a:fld>
            <a:endParaRPr lang="ru-RU"/>
          </a:p>
        </p:txBody>
      </p:sp>
    </p:spTree>
    <p:extLst>
      <p:ext uri="{BB962C8B-B14F-4D97-AF65-F5344CB8AC3E}">
        <p14:creationId xmlns:p14="http://schemas.microsoft.com/office/powerpoint/2010/main" xmlns="" val="37681028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FB73A-A0F6-44AA-B323-7FF292628989}" type="datetimeFigureOut">
              <a:rPr lang="ru-RU" smtClean="0"/>
              <a:pPr/>
              <a:t>11.02.2015</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7CD12-10C0-419E-9AEC-7F826391799A}" type="slidenum">
              <a:rPr lang="ru-RU" smtClean="0"/>
              <a:pPr/>
              <a:t>‹#›</a:t>
            </a:fld>
            <a:endParaRPr lang="ru-RU"/>
          </a:p>
        </p:txBody>
      </p:sp>
    </p:spTree>
    <p:extLst>
      <p:ext uri="{BB962C8B-B14F-4D97-AF65-F5344CB8AC3E}">
        <p14:creationId xmlns:p14="http://schemas.microsoft.com/office/powerpoint/2010/main" xmlns="" val="329093440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86F7CD12-10C0-419E-9AEC-7F826391799A}"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6F7CD12-10C0-419E-9AEC-7F826391799A}" type="slidenum">
              <a:rPr lang="ru-RU" smtClean="0"/>
              <a:pPr/>
              <a:t>11</a:t>
            </a:fld>
            <a:endParaRPr lang="ru-RU"/>
          </a:p>
        </p:txBody>
      </p:sp>
      <p:sp>
        <p:nvSpPr>
          <p:cNvPr id="5" name="Верхний колонтитул 4"/>
          <p:cNvSpPr>
            <a:spLocks noGrp="1"/>
          </p:cNvSpPr>
          <p:nvPr>
            <p:ph type="hdr" sz="quarter" idx="1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ADDD80A-BCD3-465A-B547-693401D7CE13}" type="datetime1">
              <a:rPr lang="ru-RU" smtClean="0"/>
              <a:pPr/>
              <a:t>11.02.2015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B43771A5-4FB6-4AAC-9D43-87FBF54370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EF6957F-223B-4DE5-BEB2-E8933FC479D2}" type="datetime1">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537C0E-C6F5-410A-B09C-879403F722E3}" type="datetime1">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5CF5634-219A-4129-B89A-00B2733698F1}" type="datetime1">
              <a:rPr lang="ru-RU" smtClean="0"/>
              <a:pPr/>
              <a:t>11.02.2015</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B43771A5-4FB6-4AAC-9D43-87FBF54370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AD08F19-86B5-49AF-A73B-5A32E15D4C6C}" type="datetime1">
              <a:rPr lang="ru-RU" smtClean="0"/>
              <a:pPr/>
              <a:t>11.02.2015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43771A5-4FB6-4AAC-9D43-87FBF54370BC}"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D244FD-2E8F-411E-9C45-EAA1F5A95618}" type="datetime1">
              <a:rPr lang="ru-RU" smtClean="0"/>
              <a:pPr/>
              <a:t>11.02.2015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0FD1664-89F4-491D-8FAF-0065AC4C7210}" type="datetime1">
              <a:rPr lang="ru-RU" smtClean="0"/>
              <a:pPr/>
              <a:t>11.02.2015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B43771A5-4FB6-4AAC-9D43-87FBF54370BC}"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FB7CD9E-C64F-4DD6-AB9E-BB23BB1DACA4}" type="datetime1">
              <a:rPr lang="ru-RU" smtClean="0"/>
              <a:pPr/>
              <a:t>11.02.2015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931309B-6D99-470D-8A1D-05DA0B20E89A}" type="datetime1">
              <a:rPr lang="ru-RU" smtClean="0"/>
              <a:pPr/>
              <a:t>11.02.2015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22986EC-BC99-4301-A6D6-55897DF19873}" type="datetime1">
              <a:rPr lang="ru-RU" smtClean="0"/>
              <a:pPr/>
              <a:t>11.02.2015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16D4D2C-2E44-4095-86B5-3CFCD5D658E8}" type="datetime1">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3771A5-4FB6-4AAC-9D43-87FBF54370BC}"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3301062B-9D14-4E0F-BFAB-E4FD2D75919A}" type="datetime1">
              <a:rPr lang="ru-RU" smtClean="0"/>
              <a:pPr/>
              <a:t>11.02.2015</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B43771A5-4FB6-4AAC-9D43-87FBF54370BC}"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6857999" cy="9144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754" y="1446269"/>
            <a:ext cx="6126492" cy="6251461"/>
          </a:xfrm>
          <a:prstGeom prst="rect">
            <a:avLst/>
          </a:prstGeom>
        </p:spPr>
      </p:pic>
      <p:sp>
        <p:nvSpPr>
          <p:cNvPr id="6" name="Прямоугольник 5"/>
          <p:cNvSpPr/>
          <p:nvPr/>
        </p:nvSpPr>
        <p:spPr>
          <a:xfrm>
            <a:off x="365754" y="6948264"/>
            <a:ext cx="6303605" cy="24622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solidFill>
                  <a:schemeClr val="accent6">
                    <a:lumMod val="50000"/>
                  </a:schemeClr>
                </a:solidFill>
                <a:latin typeface="Times New Roman" pitchFamily="18" charset="0"/>
                <a:cs typeface="Times New Roman" pitchFamily="18" charset="0"/>
              </a:rPr>
              <a:t>Журнал для родителей</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Советы  логопеда</a:t>
            </a:r>
            <a:endPar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Выпуск  2</a:t>
            </a:r>
            <a:endPar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
        <p:nvSpPr>
          <p:cNvPr id="7" name="Прямоугольник 6"/>
          <p:cNvSpPr/>
          <p:nvPr/>
        </p:nvSpPr>
        <p:spPr>
          <a:xfrm>
            <a:off x="365755" y="395536"/>
            <a:ext cx="61264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Н.Г. Синичкина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extLst>
      <p:ext uri="{BB962C8B-B14F-4D97-AF65-F5344CB8AC3E}">
        <p14:creationId xmlns:p14="http://schemas.microsoft.com/office/powerpoint/2010/main" xmlns="" val="2039809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10</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4" name="Прямоугольник 3"/>
          <p:cNvSpPr/>
          <p:nvPr/>
        </p:nvSpPr>
        <p:spPr>
          <a:xfrm>
            <a:off x="404664" y="928662"/>
            <a:ext cx="6048672" cy="7940635"/>
          </a:xfrm>
          <a:prstGeom prst="rect">
            <a:avLst/>
          </a:prstGeom>
        </p:spPr>
        <p:txBody>
          <a:bodyPr wrap="square">
            <a:spAutoFit/>
          </a:bodyPr>
          <a:lstStyle/>
          <a:p>
            <a:pPr algn="ctr"/>
            <a:endParaRPr lang="ru-RU" sz="2000" dirty="0" smtClean="0">
              <a:solidFill>
                <a:schemeClr val="accent1">
                  <a:lumMod val="75000"/>
                </a:schemeClr>
              </a:solidFill>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Правильное дыхание очень важно для развития речи, так как дыхательная система - это энергетическая база для речевой системы. Дыхание влияет на звукопроизношение, артикуляцию и развитие голоса. Дыхательные упражнения помогают выработать диафрагмальное дыхание, а также продолжительность, силу и правильное распределение выдоха. Можно использовать упражнения, при которых дыхательные мышцы работают с особым напряжением, и даже некоторые из упражнений буддийской гимнастики, способствующие развитию не только органов дыхания, но и работе </a:t>
            </a:r>
            <a:r>
              <a:rPr lang="ru-RU" sz="1400" dirty="0" err="1" smtClean="0">
                <a:latin typeface="Times New Roman" pitchFamily="18" charset="0"/>
                <a:cs typeface="Times New Roman" pitchFamily="18" charset="0"/>
              </a:rPr>
              <a:t>сердечно-сосудистой</a:t>
            </a:r>
            <a:r>
              <a:rPr lang="ru-RU" sz="1400" dirty="0" smtClean="0">
                <a:latin typeface="Times New Roman" pitchFamily="18" charset="0"/>
                <a:cs typeface="Times New Roman" pitchFamily="18" charset="0"/>
              </a:rPr>
              <a:t> системы. </a:t>
            </a:r>
          </a:p>
          <a:p>
            <a:pPr algn="just"/>
            <a:r>
              <a:rPr lang="ru-RU" sz="1400" dirty="0" smtClean="0">
                <a:latin typeface="Times New Roman" pitchFamily="18" charset="0"/>
                <a:cs typeface="Times New Roman" pitchFamily="18" charset="0"/>
              </a:rPr>
              <a:t>Регулярные занятия дыхательной гимнастикой способствуют воспитанию правильного речевого дыхания с удлиненным, постепенным выдохом, что позволяет получить запас воздуха для произнесения различных по длине отрезков. </a:t>
            </a:r>
          </a:p>
          <a:p>
            <a:pPr algn="just"/>
            <a:r>
              <a:rPr lang="ru-RU" sz="1600" b="1" i="1" dirty="0" smtClean="0">
                <a:latin typeface="Times New Roman" pitchFamily="18" charset="0"/>
                <a:cs typeface="Times New Roman" pitchFamily="18" charset="0"/>
              </a:rPr>
              <a:t>        Рекомендации по проведению дыхательной гимнастики</a:t>
            </a:r>
            <a:r>
              <a:rPr lang="ru-RU" sz="1600" b="1"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1. Перед проведением дыхательной гимнастики необходимо вытереть пыль в помещении, проветрить его, если в доме имеется увлажнитель воздуха, воспользоваться им. </a:t>
            </a:r>
          </a:p>
          <a:p>
            <a:pPr algn="just"/>
            <a:r>
              <a:rPr lang="ru-RU" sz="1400" dirty="0" smtClean="0">
                <a:latin typeface="Times New Roman" pitchFamily="18" charset="0"/>
                <a:cs typeface="Times New Roman" pitchFamily="18" charset="0"/>
              </a:rPr>
              <a:t>2. Дыхательную гимнастику не рекомендуется проводить после плотного ужина или обеда. Лучше, чтобы между занятиями и последним приемом пищи прошел хотя бы час, еще лучше, если занятия проводятся натощак. </a:t>
            </a:r>
          </a:p>
          <a:p>
            <a:pPr algn="just"/>
            <a:r>
              <a:rPr lang="ru-RU" sz="1400" dirty="0" smtClean="0">
                <a:latin typeface="Times New Roman" pitchFamily="18" charset="0"/>
                <a:cs typeface="Times New Roman" pitchFamily="18" charset="0"/>
              </a:rPr>
              <a:t>3. Упражнения рекомендуется выполнять в свободной одежде, которая не стесняет движения. </a:t>
            </a:r>
          </a:p>
          <a:p>
            <a:pPr algn="just"/>
            <a:r>
              <a:rPr lang="ru-RU" sz="1400" dirty="0" smtClean="0">
                <a:latin typeface="Times New Roman" pitchFamily="18" charset="0"/>
                <a:cs typeface="Times New Roman" pitchFamily="18" charset="0"/>
              </a:rPr>
              <a:t>4. Необходимо следить за тем, чтобы во время выполнения упражнений не напрягались мышцы рук, шеи, груди. </a:t>
            </a:r>
          </a:p>
        </p:txBody>
      </p:sp>
      <p:sp>
        <p:nvSpPr>
          <p:cNvPr id="5" name="Прямоугольник 4"/>
          <p:cNvSpPr/>
          <p:nvPr/>
        </p:nvSpPr>
        <p:spPr>
          <a:xfrm>
            <a:off x="211373" y="714348"/>
            <a:ext cx="6646627" cy="461665"/>
          </a:xfrm>
          <a:prstGeom prst="rect">
            <a:avLst/>
          </a:prstGeom>
          <a:noFill/>
        </p:spPr>
        <p:txBody>
          <a:bodyPr wrap="none" lIns="91440" tIns="45720" rIns="91440" bIns="45720">
            <a:spAutoFit/>
          </a:bodyPr>
          <a:lstStyle/>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Развитие дыхания детей с нарушениями речи </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descr="12998.jpg"/>
          <p:cNvPicPr>
            <a:picLocks noChangeAspect="1"/>
          </p:cNvPicPr>
          <p:nvPr/>
        </p:nvPicPr>
        <p:blipFill>
          <a:blip r:embed="rId2" cstate="print"/>
          <a:stretch>
            <a:fillRect/>
          </a:stretch>
        </p:blipFill>
        <p:spPr>
          <a:xfrm>
            <a:off x="1857364" y="1142976"/>
            <a:ext cx="3429024" cy="2143140"/>
          </a:xfrm>
          <a:prstGeom prst="rect">
            <a:avLst/>
          </a:prstGeom>
        </p:spPr>
      </p:pic>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620688" y="714348"/>
            <a:ext cx="5832648" cy="79406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ru-RU" sz="20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lang="ru-RU" sz="1400" b="1" i="1" dirty="0" smtClean="0">
                <a:latin typeface="Times New Roman" pitchFamily="18" charset="0"/>
                <a:cs typeface="Times New Roman" pitchFamily="18" charset="0"/>
              </a:rPr>
              <a:t>1.Снег. </a:t>
            </a:r>
            <a:br>
              <a:rPr lang="ru-RU" sz="1400" b="1" i="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Ребенку предлагается подуть на вату, мелкие бумажки, пушинки и тем самым превратить обычную комнату в заснеженный лес. Губы ребёнка должны быть округлены и слегка вытянуты вперёд. Желательно не надувать щеки, при выполнении этого упражнения. </a:t>
            </a:r>
          </a:p>
          <a:p>
            <a:pPr marL="342900" indent="-342900"/>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2.</a:t>
            </a:r>
            <a:r>
              <a:rPr lang="ru-RU" sz="1400" b="1" i="1" dirty="0" smtClean="0">
                <a:latin typeface="Times New Roman" pitchFamily="18" charset="0"/>
                <a:cs typeface="Times New Roman" pitchFamily="18" charset="0"/>
              </a:rPr>
              <a:t>Кораблики. </a:t>
            </a:r>
            <a:br>
              <a:rPr lang="ru-RU" sz="1400" b="1" i="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Наполните таз водой и научите ребёнка дуть на лёгкие предметы, находящиеся в тазу, например, кораблики. Вы можете устроить соревнование: чей кораблик дальше уплыл. Очень хорошо для этих целей использовать пластмассовые яйца от "киндер-сюрпризов" или упаковки от бахил, выдаваемых автоматами. </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3.</a:t>
            </a:r>
            <a:r>
              <a:rPr lang="ru-RU" sz="1400" b="1" i="1" dirty="0" smtClean="0">
                <a:latin typeface="Times New Roman" pitchFamily="18" charset="0"/>
                <a:cs typeface="Times New Roman" pitchFamily="18" charset="0"/>
              </a:rPr>
              <a:t>Футбол. </a:t>
            </a:r>
            <a:br>
              <a:rPr lang="ru-RU" sz="1400" b="1" i="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Соорудите из конструктора или другого материала ворота, возьмите шарик от пинг-понга или любой другой легкий шарик. И поиграйте с ребенком в футбол. Ребенок должен дуть на шарик, стараясь загнать его в ворота. Можно взять два шарика и поиграть в игру "Кто быстрее". </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4.</a:t>
            </a:r>
            <a:r>
              <a:rPr lang="ru-RU" sz="1400" b="1" i="1" dirty="0" smtClean="0">
                <a:latin typeface="Times New Roman" pitchFamily="18" charset="0"/>
                <a:cs typeface="Times New Roman" pitchFamily="18" charset="0"/>
              </a:rPr>
              <a:t>Буль-бульки.</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Возьмите два пластмассовых прозрачных стаканчика. В один налейте много воды, почти до краев, а в другой налейте чуть-чуть. Предложите ребенку поиграть в "</a:t>
            </a:r>
            <a:r>
              <a:rPr lang="ru-RU" sz="1400" dirty="0" err="1" smtClean="0">
                <a:latin typeface="Times New Roman" pitchFamily="18" charset="0"/>
                <a:cs typeface="Times New Roman" pitchFamily="18" charset="0"/>
              </a:rPr>
              <a:t>буль-бульки</a:t>
            </a:r>
            <a:r>
              <a:rPr lang="ru-RU" sz="1400" dirty="0" smtClean="0">
                <a:latin typeface="Times New Roman" pitchFamily="18" charset="0"/>
                <a:cs typeface="Times New Roman" pitchFamily="18" charset="0"/>
              </a:rPr>
              <a:t>" с помощью трубочек для коктейля. Для этого в стаканчик, где много воды нужно дуть через трубочку слабо, а в стаканчик, где мало воды - можно дуть сильно. Задача ребенка так играть в "</a:t>
            </a:r>
            <a:r>
              <a:rPr lang="ru-RU" sz="1400" dirty="0" err="1" smtClean="0">
                <a:latin typeface="Times New Roman" pitchFamily="18" charset="0"/>
                <a:cs typeface="Times New Roman" pitchFamily="18" charset="0"/>
              </a:rPr>
              <a:t>Буль-бульки</a:t>
            </a:r>
            <a:r>
              <a:rPr lang="ru-RU" sz="1400" dirty="0" smtClean="0">
                <a:latin typeface="Times New Roman" pitchFamily="18" charset="0"/>
                <a:cs typeface="Times New Roman" pitchFamily="18" charset="0"/>
              </a:rPr>
              <a:t>", чтобы не пролить воду. Обязательно обратите внимание ребенка на слова: слабо, сильно, много, мало. Эту игру можно также использовать для закрепления знания цветов. Для этого возьмите разноцветные стаканчики и трубочки и предложите ребенку подуть в зеленый стаканчик через зеленую трубочку и т.д. </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5.</a:t>
            </a:r>
            <a:r>
              <a:rPr lang="ru-RU" sz="1400" b="1" i="1" dirty="0" smtClean="0">
                <a:latin typeface="Times New Roman" pitchFamily="18" charset="0"/>
                <a:cs typeface="Times New Roman" pitchFamily="18" charset="0"/>
              </a:rPr>
              <a:t>Волшебные пузырьки </a:t>
            </a:r>
          </a:p>
          <a:p>
            <a:pPr algn="just"/>
            <a:r>
              <a:rPr lang="ru-RU" sz="1400" dirty="0" smtClean="0">
                <a:latin typeface="Times New Roman" pitchFamily="18" charset="0"/>
                <a:cs typeface="Times New Roman" pitchFamily="18" charset="0"/>
              </a:rPr>
              <a:t>Предложите ребенку поиграть с мыльными пузырями. Он может сам выдувать мыльные пузыри, если же у него не получается дуть или он не хочет заниматься, то выдувайте пузыри Вы, направляя их в ребенка. Это стимулирует ребенка дуть на пузыри, чтобы они не попали в него. </a:t>
            </a:r>
            <a:endParaRPr lang="ru-RU" sz="14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a:xfrm>
            <a:off x="188640" y="8636001"/>
            <a:ext cx="6555060" cy="325967"/>
          </a:xfrm>
        </p:spPr>
        <p:txBody>
          <a:bodyPr/>
          <a:lstStyle/>
          <a:p>
            <a:pPr algn="ctr"/>
            <a:fld id="{B43771A5-4FB6-4AAC-9D43-87FBF54370BC}" type="slidenum">
              <a:rPr lang="ru-RU" smtClean="0"/>
              <a:pPr algn="ctr"/>
              <a:t>11</a:t>
            </a:fld>
            <a:endParaRPr lang="ru-RU" dirty="0"/>
          </a:p>
        </p:txBody>
      </p:sp>
      <p:sp>
        <p:nvSpPr>
          <p:cNvPr id="10241" name="Rectangle 1"/>
          <p:cNvSpPr>
            <a:spLocks noChangeArrowheads="1"/>
          </p:cNvSpPr>
          <p:nvPr/>
        </p:nvSpPr>
        <p:spPr bwMode="auto">
          <a:xfrm>
            <a:off x="197266" y="89756"/>
            <a:ext cx="666073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sng" strike="noStrike" cap="none" normalizeH="0" dirty="0" smtClean="0">
                <a:ln>
                  <a:noFill/>
                </a:ln>
                <a:solidFill>
                  <a:srgbClr val="E36C0A"/>
                </a:solidFill>
                <a:effectLst/>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a:t>
            </a:r>
            <a:r>
              <a:rPr kumimoji="0" lang="ru-RU" sz="1400" b="0" i="0" u="sng" strike="noStrike" cap="none" normalizeH="0" dirty="0" smtClean="0">
                <a:ln>
                  <a:noFill/>
                </a:ln>
                <a:solidFill>
                  <a:srgbClr val="E36C0A"/>
                </a:solidFill>
                <a:effectLst/>
                <a:latin typeface="Times New Roman" pitchFamily="18" charset="0"/>
                <a:ea typeface="Calibri" pitchFamily="34" charset="0"/>
                <a:cs typeface="Times New Roman" pitchFamily="18" charset="0"/>
              </a:rPr>
              <a:t>оветы логопеда                                                               Консультации для родителей </a:t>
            </a: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0" y="0"/>
            <a:ext cx="6858000" cy="923330"/>
          </a:xfrm>
          <a:prstGeom prst="rect">
            <a:avLst/>
          </a:prstGeom>
          <a:noFill/>
        </p:spPr>
        <p:txBody>
          <a:bodyPr wrap="square" lIns="91440" tIns="45720" rIns="91440" bIns="45720">
            <a:spAutoFit/>
          </a:bodyPr>
          <a:lstStyle/>
          <a:p>
            <a:pPr algn="ctr"/>
            <a:r>
              <a:rPr kumimoji="0" lang="ru-RU" sz="5400" b="1" i="0" u="none" strike="noStrike" cap="none" spc="0"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Комплексы</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дыхательной гимнастики </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42236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42918" y="642910"/>
            <a:ext cx="583264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latin typeface="Times New Roman" pitchFamily="18" charset="0"/>
                <a:cs typeface="Times New Roman" pitchFamily="18" charset="0"/>
              </a:rPr>
              <a:t>6</a:t>
            </a:r>
            <a:r>
              <a:rPr lang="ru-RU" sz="1400" b="1" i="1" dirty="0" smtClean="0">
                <a:latin typeface="Times New Roman" pitchFamily="18" charset="0"/>
                <a:cs typeface="Times New Roman" pitchFamily="18" charset="0"/>
              </a:rPr>
              <a:t>.Дудочка. </a:t>
            </a:r>
            <a:br>
              <a:rPr lang="ru-RU" sz="1400" b="1" i="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Предложите ребенку высунуть узкий язык вперед, слегка касаясь кончиком языка стеклянного пузырька (подойдет любой стеклянный пузырек из-под лекарств, витаминов, йода, духов; горлышко пузырька не должно быть широким). Выдувать воздух на кончик языка так, чтобы пузырек засвистел, как дудочка. </a:t>
            </a:r>
          </a:p>
          <a:p>
            <a:r>
              <a:rPr lang="ru-RU" sz="1400" dirty="0" smtClean="0">
                <a:latin typeface="Times New Roman" pitchFamily="18" charset="0"/>
                <a:cs typeface="Times New Roman" pitchFamily="18" charset="0"/>
              </a:rPr>
              <a:t>                                            7. </a:t>
            </a:r>
            <a:r>
              <a:rPr lang="ru-RU" sz="1400" b="1" i="1" dirty="0" smtClean="0">
                <a:latin typeface="Times New Roman" pitchFamily="18" charset="0"/>
                <a:cs typeface="Times New Roman" pitchFamily="18" charset="0"/>
              </a:rPr>
              <a:t>Губная гармошка. </a:t>
            </a:r>
            <a:br>
              <a:rPr lang="ru-RU" sz="1400" b="1" i="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Предложите ребенку стать музыкантом, пусть он поиграет на губной гармошке. При этом ваша задача не в том, чтобы научить его играть, потому, не обращайте внимание на мелодию. Важно, чтобы ребенок вдыхал воздух через губную гармошку и выдыхал в нее же. </a:t>
            </a:r>
          </a:p>
          <a:p>
            <a:r>
              <a:rPr lang="ru-RU" sz="1400" dirty="0" smtClean="0">
                <a:latin typeface="Times New Roman" pitchFamily="18" charset="0"/>
                <a:cs typeface="Times New Roman" pitchFamily="18" charset="0"/>
              </a:rPr>
              <a:t>                                          8. </a:t>
            </a:r>
            <a:r>
              <a:rPr lang="ru-RU" sz="1400" b="1" i="1" dirty="0" smtClean="0">
                <a:latin typeface="Times New Roman" pitchFamily="18" charset="0"/>
                <a:cs typeface="Times New Roman" pitchFamily="18" charset="0"/>
              </a:rPr>
              <a:t>Цветочный магазин.</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Предложите ребенку глубоко медленно вдохнуть через нос, нюхая воображаемый цветочек, чтобы выбрать самый ароматный цветочек для бабушки или мамы. Вы можете использовать для этой игры различные ароматические саше, однако они не должны иметь резких запахов, не должны быть пыльными и нельзя подносить их слишком близко к носу. </a:t>
            </a:r>
          </a:p>
          <a:p>
            <a:r>
              <a:rPr lang="ru-RU" sz="1400" dirty="0" smtClean="0">
                <a:latin typeface="Times New Roman" pitchFamily="18" charset="0"/>
                <a:cs typeface="Times New Roman" pitchFamily="18" charset="0"/>
              </a:rPr>
              <a:t>                                                            9. </a:t>
            </a:r>
            <a:r>
              <a:rPr lang="ru-RU" sz="1400" b="1" i="1" dirty="0" smtClean="0">
                <a:latin typeface="Times New Roman" pitchFamily="18" charset="0"/>
                <a:cs typeface="Times New Roman" pitchFamily="18" charset="0"/>
              </a:rPr>
              <a:t>Свеча. </a:t>
            </a:r>
            <a:br>
              <a:rPr lang="ru-RU" sz="1400" b="1" i="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Купите большие разноцветные свечи и поиграйте с ними. Вы зажигаете свечи и просите ребенка подуть на синюю свечу, затем на желтую свечу и т.д. Дуть нужно медленно, вдох не должен быть шумным, нельзя надувать щеки. Сначала свечу можно поднести поближе к ребенку, затем постепенно удалять ее. </a:t>
            </a:r>
          </a:p>
          <a:p>
            <a:r>
              <a:rPr lang="ru-RU" sz="1400" dirty="0" smtClean="0">
                <a:latin typeface="Times New Roman" pitchFamily="18" charset="0"/>
                <a:cs typeface="Times New Roman" pitchFamily="18" charset="0"/>
              </a:rPr>
              <a:t>                                                    10</a:t>
            </a:r>
            <a:r>
              <a:rPr lang="ru-RU" sz="1400" b="1" i="1" dirty="0" smtClean="0">
                <a:latin typeface="Times New Roman" pitchFamily="18" charset="0"/>
                <a:cs typeface="Times New Roman" pitchFamily="18" charset="0"/>
              </a:rPr>
              <a:t>. Косари. </a:t>
            </a:r>
            <a:br>
              <a:rPr lang="ru-RU" sz="1400" b="1" i="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 упражнение можно выполнять под звуки марша: на слабую долю мелодии делается вдох и "отведение косы" в сторону, на сильную - выдох и "взмах косой".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Номер слайда 2"/>
          <p:cNvSpPr>
            <a:spLocks noGrp="1"/>
          </p:cNvSpPr>
          <p:nvPr>
            <p:ph type="sldNum" sz="quarter" idx="12"/>
          </p:nvPr>
        </p:nvSpPr>
        <p:spPr>
          <a:xfrm>
            <a:off x="188640" y="8636001"/>
            <a:ext cx="6555060" cy="325967"/>
          </a:xfrm>
        </p:spPr>
        <p:txBody>
          <a:bodyPr/>
          <a:lstStyle/>
          <a:p>
            <a:pPr algn="ctr"/>
            <a:fld id="{B43771A5-4FB6-4AAC-9D43-87FBF54370BC}" type="slidenum">
              <a:rPr lang="ru-RU" smtClean="0"/>
              <a:pPr algn="ctr"/>
              <a:t>12</a:t>
            </a:fld>
            <a:endParaRPr lang="ru-RU" dirty="0"/>
          </a:p>
        </p:txBody>
      </p:sp>
      <p:sp>
        <p:nvSpPr>
          <p:cNvPr id="4" name="Прямоугольник 3"/>
          <p:cNvSpPr/>
          <p:nvPr/>
        </p:nvSpPr>
        <p:spPr>
          <a:xfrm>
            <a:off x="260648" y="179512"/>
            <a:ext cx="6597352"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a:t>
            </a:r>
            <a:endParaRPr lang="ru-RU" sz="1400" dirty="0"/>
          </a:p>
        </p:txBody>
      </p:sp>
    </p:spTree>
    <p:extLst>
      <p:ext uri="{BB962C8B-B14F-4D97-AF65-F5344CB8AC3E}">
        <p14:creationId xmlns:p14="http://schemas.microsoft.com/office/powerpoint/2010/main" xmlns="" val="49801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a:t>
            </a:fld>
            <a:endParaRPr lang="ru-RU" dirty="0"/>
          </a:p>
        </p:txBody>
      </p:sp>
      <p:sp>
        <p:nvSpPr>
          <p:cNvPr id="3" name="Прямоугольник 2"/>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endParaRPr lang="ru-RU" sz="1400" dirty="0"/>
          </a:p>
        </p:txBody>
      </p:sp>
      <p:sp>
        <p:nvSpPr>
          <p:cNvPr id="5" name="Прямоугольник 4"/>
          <p:cNvSpPr/>
          <p:nvPr/>
        </p:nvSpPr>
        <p:spPr>
          <a:xfrm>
            <a:off x="714356" y="2928926"/>
            <a:ext cx="5741830" cy="523220"/>
          </a:xfrm>
          <a:prstGeom prst="rect">
            <a:avLst/>
          </a:prstGeom>
        </p:spPr>
        <p:txBody>
          <a:bodyPr wrap="square">
            <a:spAutoFit/>
          </a:bodyPr>
          <a:lstStyle/>
          <a:p>
            <a:pPr algn="ctr"/>
            <a:r>
              <a:rPr lang="ru-RU" sz="1400" dirty="0" smtClean="0">
                <a:latin typeface="Times New Roman" pitchFamily="18" charset="0"/>
                <a:cs typeface="Times New Roman" pitchFamily="18" charset="0"/>
              </a:rPr>
              <a:t>Известный педагог В.А. Сухомлинский сказал: </a:t>
            </a:r>
            <a:endParaRPr lang="en-US"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Ум ребенка находится на кончиках его пальцев»</a:t>
            </a:r>
            <a:endParaRPr lang="ru-RU" sz="1400" dirty="0">
              <a:latin typeface="Times New Roman" pitchFamily="18" charset="0"/>
              <a:cs typeface="Times New Roman" pitchFamily="18" charset="0"/>
            </a:endParaRPr>
          </a:p>
        </p:txBody>
      </p:sp>
      <p:sp>
        <p:nvSpPr>
          <p:cNvPr id="8" name="Прямоугольник 7"/>
          <p:cNvSpPr/>
          <p:nvPr/>
        </p:nvSpPr>
        <p:spPr>
          <a:xfrm>
            <a:off x="357166" y="3643305"/>
            <a:ext cx="6240186" cy="5047536"/>
          </a:xfrm>
          <a:prstGeom prst="rect">
            <a:avLst/>
          </a:prstGeom>
        </p:spPr>
        <p:txBody>
          <a:bodyPr wrap="square">
            <a:spAutoFit/>
          </a:bodyPr>
          <a:lstStyle/>
          <a:p>
            <a:pPr algn="just"/>
            <a:r>
              <a:rPr lang="ru-RU" sz="1400" b="1" dirty="0" smtClean="0">
                <a:latin typeface="Times New Roman" pitchFamily="18" charset="0"/>
                <a:cs typeface="Times New Roman" pitchFamily="18" charset="0"/>
              </a:rPr>
              <a:t>"Рука – это своего рода внешний мозг", </a:t>
            </a:r>
            <a:r>
              <a:rPr lang="ru-RU" sz="1400" dirty="0" smtClean="0">
                <a:latin typeface="Times New Roman" pitchFamily="18" charset="0"/>
                <a:cs typeface="Times New Roman" pitchFamily="18" charset="0"/>
              </a:rPr>
              <a:t>- писал Кант. Эти выводы не случайны. Действительно, рука имеет большое "представительство" в коре головного мозга, поэтому пальчиковая гимнастика имеет большое значение для развития ребенка. Одним из самых распространенных видов пальчиковой гимнастики являются пальчиковые игры. </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Игры с пальчиками развивают:</a:t>
            </a:r>
            <a:r>
              <a:rPr lang="ru-RU" sz="1400" dirty="0" smtClean="0">
                <a:latin typeface="Times New Roman" pitchFamily="18" charset="0"/>
                <a:cs typeface="Times New Roman" pitchFamily="18" charset="0"/>
              </a:rPr>
              <a:t> </a:t>
            </a:r>
          </a:p>
          <a:p>
            <a:pPr lvl="0" algn="just"/>
            <a:r>
              <a:rPr lang="ru-RU" sz="1400" dirty="0" smtClean="0">
                <a:latin typeface="Times New Roman" pitchFamily="18" charset="0"/>
                <a:cs typeface="Times New Roman" pitchFamily="18" charset="0"/>
              </a:rPr>
              <a:t>не только ловкость и точность рук, но и мозг ребенка;</a:t>
            </a:r>
          </a:p>
          <a:p>
            <a:pPr lvl="0" algn="just"/>
            <a:r>
              <a:rPr lang="ru-RU" sz="1400" dirty="0" smtClean="0">
                <a:latin typeface="Times New Roman" pitchFamily="18" charset="0"/>
                <a:cs typeface="Times New Roman" pitchFamily="18" charset="0"/>
              </a:rPr>
              <a:t>стимулируют творческие способности, фантазию и речь.   </a:t>
            </a:r>
          </a:p>
          <a:p>
            <a:pPr algn="just"/>
            <a:r>
              <a:rPr lang="ru-RU" sz="1400" dirty="0" smtClean="0">
                <a:latin typeface="Times New Roman" pitchFamily="18" charset="0"/>
                <a:cs typeface="Times New Roman" pitchFamily="18" charset="0"/>
              </a:rPr>
              <a:t>Пальчиковые игры влияют на пальцевую пластику, руки становятся послушными, что помогает ребенку в выполнении мелких движений, необходимых в рисовании, а в будущем и при письме. Ученые рассматривают пальчиковые игры как соединение пальцевой пластики с выразительным речевым интонированием, создание пальчикового театра, формирование образно-ассоциативного мышления. А это значит, что пальчиковая гимнастика влияет не просто на развитие речи, но и на ее выразительность, формирование творческих способностей.  </a:t>
            </a:r>
          </a:p>
          <a:p>
            <a:pPr algn="just"/>
            <a:r>
              <a:rPr lang="ru-RU" sz="1400" dirty="0" smtClean="0">
                <a:latin typeface="Times New Roman" pitchFamily="18" charset="0"/>
                <a:cs typeface="Times New Roman" pitchFamily="18" charset="0"/>
              </a:rPr>
              <a:t>Пальчиковые игры, по мнению ученых, – это отображение реальности окружающего мира - предметов, животных, людей, их деятельности, явлений природы. В ходе игры дети, повторяя движения взрослых, активизируют моторику рук. Тем самым вырабатывается ловкость, умение управлять своими движениями, концентрировать внимание на одном виде деятельности.</a:t>
            </a:r>
          </a:p>
          <a:p>
            <a:endParaRPr lang="ru-RU" sz="1400" dirty="0">
              <a:latin typeface="Times New Roman" pitchFamily="18" charset="0"/>
              <a:cs typeface="Times New Roman" pitchFamily="18" charset="0"/>
            </a:endParaRPr>
          </a:p>
        </p:txBody>
      </p:sp>
      <p:sp>
        <p:nvSpPr>
          <p:cNvPr id="6" name="Прямоугольник 5"/>
          <p:cNvSpPr/>
          <p:nvPr/>
        </p:nvSpPr>
        <p:spPr>
          <a:xfrm>
            <a:off x="3429000" y="642910"/>
            <a:ext cx="3000396" cy="1815882"/>
          </a:xfrm>
          <a:prstGeom prst="rect">
            <a:avLst/>
          </a:prstGeom>
          <a:noFill/>
        </p:spPr>
        <p:txBody>
          <a:bodyPr wrap="square" lIns="91440" tIns="45720" rIns="91440" bIns="45720">
            <a:spAutoFit/>
          </a:bodyPr>
          <a:lstStyle/>
          <a:p>
            <a:pPr algn="ct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Значение пальчиковых игр для развития</a:t>
            </a:r>
          </a:p>
          <a:p>
            <a:pPr algn="ct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речи детей?</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Рисунок 6" descr="Pal_main.jpg"/>
          <p:cNvPicPr>
            <a:picLocks noChangeAspect="1"/>
          </p:cNvPicPr>
          <p:nvPr/>
        </p:nvPicPr>
        <p:blipFill>
          <a:blip r:embed="rId2" cstate="print"/>
          <a:stretch>
            <a:fillRect/>
          </a:stretch>
        </p:blipFill>
        <p:spPr>
          <a:xfrm>
            <a:off x="285728" y="642910"/>
            <a:ext cx="3031012" cy="1928826"/>
          </a:xfrm>
          <a:prstGeom prst="rect">
            <a:avLst/>
          </a:prstGeom>
        </p:spPr>
      </p:pic>
    </p:spTree>
    <p:extLst>
      <p:ext uri="{BB962C8B-B14F-4D97-AF65-F5344CB8AC3E}">
        <p14:creationId xmlns:p14="http://schemas.microsoft.com/office/powerpoint/2010/main" xmlns="" val="239568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3</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28673" name="Rectangle 1"/>
          <p:cNvSpPr>
            <a:spLocks noChangeArrowheads="1"/>
          </p:cNvSpPr>
          <p:nvPr/>
        </p:nvSpPr>
        <p:spPr bwMode="auto">
          <a:xfrm>
            <a:off x="404664" y="1714480"/>
            <a:ext cx="612068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dirty="0" smtClean="0">
              <a:solidFill>
                <a:schemeClr val="accent1">
                  <a:lumMod val="75000"/>
                </a:schemeClr>
              </a:solidFill>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1.</a:t>
            </a:r>
            <a:r>
              <a:rPr lang="ru-RU" sz="1400" dirty="0" smtClean="0">
                <a:latin typeface="Times New Roman" pitchFamily="18" charset="0"/>
                <a:cs typeface="Times New Roman" pitchFamily="18" charset="0"/>
              </a:rPr>
              <a:t>Упражнения для пальчиковой гимнастики подбираются с учетом возраста ребенка. </a:t>
            </a:r>
          </a:p>
          <a:p>
            <a:pPr algn="just"/>
            <a:r>
              <a:rPr lang="ru-RU" sz="1400" dirty="0" smtClean="0">
                <a:latin typeface="Times New Roman" pitchFamily="18" charset="0"/>
                <a:cs typeface="Times New Roman" pitchFamily="18" charset="0"/>
              </a:rPr>
              <a:t>Дети в возрасте 2-3 лет:</a:t>
            </a:r>
          </a:p>
          <a:p>
            <a:pPr algn="just"/>
            <a:r>
              <a:rPr lang="ru-RU" sz="1400" dirty="0" smtClean="0">
                <a:latin typeface="Times New Roman" pitchFamily="18" charset="0"/>
                <a:cs typeface="Times New Roman" pitchFamily="18" charset="0"/>
              </a:rPr>
              <a:t>• знакомятся с ладонью, выполняют простые движения: похлопывание, постукивание по коленям, прятанье рук за спину. </a:t>
            </a:r>
          </a:p>
          <a:p>
            <a:pPr algn="just"/>
            <a:r>
              <a:rPr lang="ru-RU" sz="1400" dirty="0" smtClean="0">
                <a:latin typeface="Times New Roman" pitchFamily="18" charset="0"/>
                <a:cs typeface="Times New Roman" pitchFamily="18" charset="0"/>
              </a:rPr>
              <a:t>Например, упражнение" Зайчик". </a:t>
            </a:r>
          </a:p>
          <a:p>
            <a:pPr algn="just"/>
            <a:r>
              <a:rPr lang="ru-RU" sz="1400" dirty="0" smtClean="0">
                <a:latin typeface="Times New Roman" pitchFamily="18" charset="0"/>
                <a:cs typeface="Times New Roman" pitchFamily="18" charset="0"/>
              </a:rPr>
              <a:t>Зайчик серенький сидит и ушами шевелит. </a:t>
            </a:r>
          </a:p>
          <a:p>
            <a:pPr algn="just"/>
            <a:r>
              <a:rPr lang="ru-RU" sz="1400" dirty="0" smtClean="0">
                <a:latin typeface="Times New Roman" pitchFamily="18" charset="0"/>
                <a:cs typeface="Times New Roman" pitchFamily="18" charset="0"/>
              </a:rPr>
              <a:t>Вот так, вот так! И ушами шевелит.</a:t>
            </a:r>
          </a:p>
          <a:p>
            <a:pPr algn="just"/>
            <a:r>
              <a:rPr lang="ru-RU" sz="1400" dirty="0" smtClean="0">
                <a:latin typeface="Times New Roman" pitchFamily="18" charset="0"/>
                <a:cs typeface="Times New Roman" pitchFamily="18" charset="0"/>
              </a:rPr>
              <a:t>• с помощью взрослого показывают фигурку одной рукой (лучики, коготки, колечко, клювик, веер, дождик); </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.Начинать пальчиковую гимнастику рекомендуется с разминки пальцев: сгибания и разгибания. Можно использовать для этого упражнения резиновые игрушки с пищалками. </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.Упражнение начинается с объяснения его выполнения , показывается поза пальцев и кисти. </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4.</a:t>
            </a:r>
            <a:r>
              <a:rPr lang="ru-RU" sz="1400" dirty="0" smtClean="0">
                <a:latin typeface="Times New Roman" pitchFamily="18" charset="0"/>
                <a:cs typeface="Times New Roman" pitchFamily="18" charset="0"/>
              </a:rPr>
              <a:t>Постепенно от показа переходят к словесным указаниям (в случае, если ребенок действует неправильно, снова показывается верная поза). </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5</a:t>
            </a:r>
            <a:r>
              <a:rPr lang="ru-RU" sz="1400" dirty="0" smtClean="0">
                <a:latin typeface="Times New Roman" pitchFamily="18" charset="0"/>
                <a:cs typeface="Times New Roman" pitchFamily="18" charset="0"/>
              </a:rPr>
              <a:t>.Сначала все упражнения выполняются медленно. Если ребенок не может самостоятельно принять позу и выполнить требуемое движение, педагог берет руку ребенка в свою и действует вместе с ним; можно научить ребенка самого поддерживать одну руку другой или помогать свободной рукой действиям работающей.</a:t>
            </a:r>
          </a:p>
          <a:p>
            <a:pPr algn="just"/>
            <a:endParaRPr lang="ru-RU" sz="1400"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6.</a:t>
            </a:r>
            <a:r>
              <a:rPr lang="ru-RU" sz="1400" dirty="0" smtClean="0">
                <a:latin typeface="Times New Roman" pitchFamily="18" charset="0"/>
                <a:cs typeface="Times New Roman" pitchFamily="18" charset="0"/>
              </a:rPr>
              <a:t>Работу по развитию движений пальцев и кисти рук следует проводить систематически по 2-5 минут ежедневно. </a:t>
            </a:r>
            <a:endParaRPr lang="ru-RU" sz="1400" dirty="0">
              <a:latin typeface="Times New Roman" pitchFamily="18" charset="0"/>
              <a:cs typeface="Times New Roman" pitchFamily="18" charset="0"/>
            </a:endParaRPr>
          </a:p>
        </p:txBody>
      </p:sp>
      <p:sp>
        <p:nvSpPr>
          <p:cNvPr id="5" name="Прямоугольник 4"/>
          <p:cNvSpPr/>
          <p:nvPr/>
        </p:nvSpPr>
        <p:spPr>
          <a:xfrm>
            <a:off x="-5289" y="714348"/>
            <a:ext cx="6863289" cy="954107"/>
          </a:xfrm>
          <a:prstGeom prst="rect">
            <a:avLst/>
          </a:prstGeom>
          <a:noFill/>
        </p:spPr>
        <p:txBody>
          <a:bodyPr wrap="none" lIns="91440" tIns="45720" rIns="91440" bIns="45720">
            <a:spAutoFit/>
          </a:bodyPr>
          <a:lstStyle/>
          <a:p>
            <a:pPr algn="ct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Методические рекомендации </a:t>
            </a:r>
          </a:p>
          <a:p>
            <a:pPr algn="ctr"/>
            <a:r>
              <a:rPr 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по проведению пальчиковой гимнастики</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4</a:t>
            </a:fld>
            <a:endParaRPr lang="ru-RU" dirty="0"/>
          </a:p>
        </p:txBody>
      </p:sp>
      <p:sp>
        <p:nvSpPr>
          <p:cNvPr id="3" name="Прямоугольник 2"/>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endParaRPr lang="ru-RU" sz="1400" dirty="0"/>
          </a:p>
        </p:txBody>
      </p:sp>
      <p:sp>
        <p:nvSpPr>
          <p:cNvPr id="27649" name="Rectangle 1"/>
          <p:cNvSpPr>
            <a:spLocks noChangeArrowheads="1"/>
          </p:cNvSpPr>
          <p:nvPr/>
        </p:nvSpPr>
        <p:spPr bwMode="auto">
          <a:xfrm>
            <a:off x="332656" y="602808"/>
            <a:ext cx="6264696" cy="7417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t> 	</a:t>
            </a:r>
            <a:r>
              <a:rPr lang="ru-RU" sz="1400" b="1" dirty="0" smtClean="0">
                <a:latin typeface="Times New Roman" pitchFamily="18" charset="0"/>
                <a:cs typeface="Times New Roman" pitchFamily="18" charset="0"/>
              </a:rPr>
              <a:t>Пальчиковые игры</a:t>
            </a:r>
            <a:r>
              <a:rPr lang="ru-RU" sz="1400" dirty="0" smtClean="0">
                <a:latin typeface="Times New Roman" pitchFamily="18" charset="0"/>
                <a:cs typeface="Times New Roman" pitchFamily="18" charset="0"/>
              </a:rPr>
              <a:t> не только влияют на </a:t>
            </a:r>
            <a:r>
              <a:rPr lang="ru-RU" sz="1400" b="1" dirty="0" smtClean="0">
                <a:latin typeface="Times New Roman" pitchFamily="18" charset="0"/>
                <a:cs typeface="Times New Roman" pitchFamily="18" charset="0"/>
              </a:rPr>
              <a:t>развитие речи</a:t>
            </a:r>
            <a:r>
              <a:rPr lang="ru-RU" sz="1400" dirty="0" smtClean="0">
                <a:latin typeface="Times New Roman" pitchFamily="18" charset="0"/>
                <a:cs typeface="Times New Roman" pitchFamily="18" charset="0"/>
              </a:rPr>
              <a:t>, но прелесть их еще и в том, что они мгновенно переключают внимание малыша с капризов или нервозности на телесные ощущения – и успокаивают. Это прекрасное занятие, когда ребенка больше нечем занять (например, в дороге или в очереди). Просто прикасаетесь к пальчику и говорите:</a:t>
            </a:r>
          </a:p>
          <a:p>
            <a:pPr algn="just"/>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Здравствуй, пальчик, выходи,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Юлю </a:t>
            </a:r>
            <a:r>
              <a:rPr lang="ru-RU" sz="1400" i="1" dirty="0" smtClean="0">
                <a:latin typeface="Times New Roman" pitchFamily="18" charset="0"/>
                <a:cs typeface="Times New Roman" pitchFamily="18" charset="0"/>
              </a:rPr>
              <a:t>(называете имя своего ребенка)</a:t>
            </a:r>
            <a:r>
              <a:rPr lang="ru-RU" sz="1400" dirty="0" smtClean="0">
                <a:latin typeface="Times New Roman" pitchFamily="18" charset="0"/>
                <a:cs typeface="Times New Roman" pitchFamily="18" charset="0"/>
              </a:rPr>
              <a:t> погляди.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Вот твоя ладошка – наклоняйся, крошка. </a:t>
            </a:r>
            <a:r>
              <a:rPr lang="ru-RU" sz="1400" i="1" dirty="0" smtClean="0">
                <a:latin typeface="Times New Roman" pitchFamily="18" charset="0"/>
                <a:cs typeface="Times New Roman" pitchFamily="18" charset="0"/>
              </a:rPr>
              <a:t>(Касаетесь пальчиком ладошки.)</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Вот твоя ладошка – поднимайся, крошка. </a:t>
            </a:r>
            <a:r>
              <a:rPr lang="ru-RU" sz="1400" i="1" dirty="0" smtClean="0">
                <a:latin typeface="Times New Roman" pitchFamily="18" charset="0"/>
                <a:cs typeface="Times New Roman" pitchFamily="18" charset="0"/>
              </a:rPr>
              <a:t>(Выпрямляете пальчик.)</a:t>
            </a:r>
          </a:p>
          <a:p>
            <a:pPr algn="just"/>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Затем берете следующий пальчик и повторяете то же самое. И так со всеми десятью.</a:t>
            </a:r>
          </a:p>
          <a:p>
            <a:pPr algn="just"/>
            <a:r>
              <a:rPr lang="ru-RU" sz="1400" dirty="0" smtClean="0">
                <a:latin typeface="Times New Roman" pitchFamily="18" charset="0"/>
                <a:cs typeface="Times New Roman" pitchFamily="18" charset="0"/>
              </a:rPr>
              <a:t>Вскоре вы заметите, как ребенок начнет «помогать» вам, подавая следующий пальчик. Это значит, что пальчики вашего малыша становятся «умнее», активизируется речевой центр и улучшается развитие речи.</a:t>
            </a:r>
          </a:p>
          <a:p>
            <a:pPr algn="just"/>
            <a:r>
              <a:rPr lang="ru-RU" sz="1400" dirty="0" smtClean="0">
                <a:latin typeface="Times New Roman" pitchFamily="18" charset="0"/>
                <a:cs typeface="Times New Roman" pitchFamily="18" charset="0"/>
              </a:rPr>
              <a:t>Малыши очень любят ритмически организованную речь, поэтому незамысловатые стихи или сказки доставят им особую радость:</a:t>
            </a:r>
          </a:p>
          <a:p>
            <a:pPr algn="just"/>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Репку мы сажали </a:t>
            </a:r>
            <a:r>
              <a:rPr lang="ru-RU" sz="1400" i="1" dirty="0" smtClean="0">
                <a:latin typeface="Times New Roman" pitchFamily="18" charset="0"/>
                <a:cs typeface="Times New Roman" pitchFamily="18" charset="0"/>
              </a:rPr>
              <a:t>(«роете» пальчиками в детской ладошке лунку)</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Репку поливали </a:t>
            </a:r>
            <a:r>
              <a:rPr lang="ru-RU" sz="1400" i="1" dirty="0" smtClean="0">
                <a:latin typeface="Times New Roman" pitchFamily="18" charset="0"/>
                <a:cs typeface="Times New Roman" pitchFamily="18" charset="0"/>
              </a:rPr>
              <a:t>(показываете пальчиками, как льется вода из лейки)</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Вырастала репка </a:t>
            </a:r>
            <a:r>
              <a:rPr lang="ru-RU" sz="1400" i="1" dirty="0" smtClean="0">
                <a:latin typeface="Times New Roman" pitchFamily="18" charset="0"/>
                <a:cs typeface="Times New Roman" pitchFamily="18" charset="0"/>
              </a:rPr>
              <a:t>(показываете, как растет, выпрямляете постепенно пальчики)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Хороша и крепка </a:t>
            </a:r>
            <a:r>
              <a:rPr lang="ru-RU" sz="1400" i="1" dirty="0" smtClean="0">
                <a:latin typeface="Times New Roman" pitchFamily="18" charset="0"/>
                <a:cs typeface="Times New Roman" pitchFamily="18" charset="0"/>
              </a:rPr>
              <a:t>(оставьте ладони открытыми, а пальцы согните как крючочки)</a:t>
            </a:r>
            <a:r>
              <a:rPr lang="ru-RU" sz="1400" dirty="0" smtClean="0">
                <a:latin typeface="Times New Roman" pitchFamily="18" charset="0"/>
                <a:cs typeface="Times New Roman" pitchFamily="18" charset="0"/>
              </a:rPr>
              <a:t>!</a:t>
            </a:r>
          </a:p>
          <a:p>
            <a:r>
              <a:rPr lang="ru-RU" sz="1400" dirty="0" err="1" smtClean="0">
                <a:latin typeface="Times New Roman" pitchFamily="18" charset="0"/>
                <a:cs typeface="Times New Roman" pitchFamily="18" charset="0"/>
              </a:rPr>
              <a:t>Тянем-потянем</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(крючочки левой и правой руки сцепляются и тянут – каждый в свою сторону)</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Вытянуть не можем </a:t>
            </a:r>
            <a:r>
              <a:rPr lang="ru-RU" sz="1400" i="1" dirty="0" smtClean="0">
                <a:latin typeface="Times New Roman" pitchFamily="18" charset="0"/>
                <a:cs typeface="Times New Roman" pitchFamily="18" charset="0"/>
              </a:rPr>
              <a:t>(потрясли кистями рук)</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Кто же нам поможет </a:t>
            </a:r>
            <a:r>
              <a:rPr lang="ru-RU" sz="1400" i="1" dirty="0" smtClean="0">
                <a:latin typeface="Times New Roman" pitchFamily="18" charset="0"/>
                <a:cs typeface="Times New Roman" pitchFamily="18" charset="0"/>
              </a:rPr>
              <a:t>(прибегают по очереди все герои сказки и помогают тянуть)</a:t>
            </a:r>
            <a:r>
              <a:rPr lang="ru-RU" sz="1400" dirty="0" smtClean="0">
                <a:latin typeface="Times New Roman" pitchFamily="18" charset="0"/>
                <a:cs typeface="Times New Roman" pitchFamily="18" charset="0"/>
              </a:rPr>
              <a:t>?</a:t>
            </a:r>
          </a:p>
          <a:p>
            <a:r>
              <a:rPr lang="ru-RU" sz="1400" dirty="0" err="1" smtClean="0">
                <a:latin typeface="Times New Roman" pitchFamily="18" charset="0"/>
                <a:cs typeface="Times New Roman" pitchFamily="18" charset="0"/>
              </a:rPr>
              <a:t>Тянем-потянем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тянем-потянем</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Ух </a:t>
            </a:r>
            <a:r>
              <a:rPr lang="ru-RU" sz="1400" i="1" dirty="0" smtClean="0">
                <a:latin typeface="Times New Roman" pitchFamily="18" charset="0"/>
                <a:cs typeface="Times New Roman" pitchFamily="18" charset="0"/>
              </a:rPr>
              <a:t>(расцепили руки, потрясли кистями)</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Вытянули репку.</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39568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5</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04664" y="611561"/>
            <a:ext cx="6048672" cy="5724644"/>
          </a:xfrm>
          <a:prstGeom prst="rect">
            <a:avLst/>
          </a:prstGeom>
        </p:spPr>
        <p:txBody>
          <a:bodyPr wrap="square">
            <a:spAutoFit/>
          </a:bodyPr>
          <a:lstStyle/>
          <a:p>
            <a:pPr algn="ctr"/>
            <a:r>
              <a:rPr lang="ru-RU" b="1" dirty="0" smtClean="0">
                <a:solidFill>
                  <a:schemeClr val="accent1">
                    <a:lumMod val="75000"/>
                  </a:schemeClr>
                </a:solidFill>
                <a:latin typeface="Times New Roman" pitchFamily="18" charset="0"/>
                <a:cs typeface="Times New Roman" pitchFamily="18" charset="0"/>
              </a:rPr>
              <a:t>Простые правила игры</a:t>
            </a:r>
          </a:p>
          <a:p>
            <a:pPr algn="ctr"/>
            <a:endParaRPr lang="ru-RU" dirty="0" smtClean="0">
              <a:solidFill>
                <a:schemeClr val="accent1">
                  <a:lumMod val="75000"/>
                </a:schemeClr>
              </a:solidFill>
              <a:latin typeface="Times New Roman" pitchFamily="18" charset="0"/>
              <a:cs typeface="Times New Roman" pitchFamily="18" charset="0"/>
            </a:endParaRPr>
          </a:p>
          <a:p>
            <a:pPr lvl="0"/>
            <a:r>
              <a:rPr lang="ru-RU" sz="1400" dirty="0" smtClean="0">
                <a:latin typeface="Times New Roman" pitchFamily="18" charset="0"/>
                <a:cs typeface="Times New Roman" pitchFamily="18" charset="0"/>
              </a:rPr>
              <a:t>Старайтесь, чтобы в игры вовлекались все пальчики (особенно безымянный и мизинчик – они самые ленивые).</a:t>
            </a:r>
          </a:p>
          <a:p>
            <a:pPr lvl="0" algn="ctr"/>
            <a:r>
              <a:rPr lang="ru-RU" sz="1400" dirty="0" smtClean="0">
                <a:latin typeface="Times New Roman" pitchFamily="18" charset="0"/>
                <a:cs typeface="Times New Roman" pitchFamily="18" charset="0"/>
              </a:rPr>
              <a:t>Обязательно чередуйте три типа движений: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сжатие;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растяжение;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расслабление.</a:t>
            </a:r>
          </a:p>
          <a:p>
            <a:pPr lvl="0"/>
            <a:endParaRPr lang="ru-RU" sz="1400" dirty="0" smtClean="0">
              <a:latin typeface="Times New Roman" pitchFamily="18" charset="0"/>
              <a:cs typeface="Times New Roman" pitchFamily="18" charset="0"/>
            </a:endParaRPr>
          </a:p>
          <a:p>
            <a:pPr algn="ctr"/>
            <a:r>
              <a:rPr lang="ru-RU" b="1" dirty="0" smtClean="0">
                <a:solidFill>
                  <a:schemeClr val="accent1">
                    <a:lumMod val="75000"/>
                  </a:schemeClr>
                </a:solidFill>
                <a:latin typeface="Times New Roman" pitchFamily="18" charset="0"/>
                <a:cs typeface="Times New Roman" pitchFamily="18" charset="0"/>
              </a:rPr>
              <a:t>Как еще активизировать пальчики</a:t>
            </a:r>
          </a:p>
          <a:p>
            <a:pPr algn="ctr"/>
            <a:endParaRPr lang="ru-RU" dirty="0" smtClean="0">
              <a:solidFill>
                <a:schemeClr val="accent1">
                  <a:lumMod val="75000"/>
                </a:schemeClr>
              </a:solidFill>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Дайте газету, листы бумаги – пусть рвет (только следите, чтоб в рот не отправлял эти «</a:t>
            </a:r>
            <a:r>
              <a:rPr lang="ru-RU" sz="1400" dirty="0" err="1" smtClean="0">
                <a:latin typeface="Times New Roman" pitchFamily="18" charset="0"/>
                <a:cs typeface="Times New Roman" pitchFamily="18" charset="0"/>
              </a:rPr>
              <a:t>откуски</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Нанижите на крепкую нитку крупные пуговицы – пусть перебирает.</a:t>
            </a:r>
          </a:p>
          <a:p>
            <a:pPr algn="just"/>
            <a:r>
              <a:rPr lang="ru-RU" sz="1400" dirty="0" smtClean="0">
                <a:latin typeface="Times New Roman" pitchFamily="18" charset="0"/>
                <a:cs typeface="Times New Roman" pitchFamily="18" charset="0"/>
              </a:rPr>
              <a:t>Дайте деревянные бусы, счеты, пирамидки.</a:t>
            </a:r>
          </a:p>
          <a:p>
            <a:pPr algn="just"/>
            <a:r>
              <a:rPr lang="ru-RU" sz="1400" dirty="0" smtClean="0">
                <a:latin typeface="Times New Roman" pitchFamily="18" charset="0"/>
                <a:cs typeface="Times New Roman" pitchFamily="18" charset="0"/>
              </a:rPr>
              <a:t>Нарисуйте на пластмассовых пробках мордочки, наденьте на пальцы. У вас получится пальчиковый театр.</a:t>
            </a:r>
          </a:p>
          <a:p>
            <a:pPr algn="just"/>
            <a:r>
              <a:rPr lang="ru-RU" sz="1400" dirty="0" smtClean="0">
                <a:latin typeface="Times New Roman" pitchFamily="18" charset="0"/>
                <a:cs typeface="Times New Roman" pitchFamily="18" charset="0"/>
              </a:rPr>
              <a:t>Предлагаемая далее </a:t>
            </a:r>
            <a:r>
              <a:rPr lang="ru-RU" sz="1400" b="1" dirty="0" smtClean="0">
                <a:latin typeface="Times New Roman" pitchFamily="18" charset="0"/>
                <a:cs typeface="Times New Roman" pitchFamily="18" charset="0"/>
              </a:rPr>
              <a:t>пальчиковая гимнастика</a:t>
            </a:r>
            <a:r>
              <a:rPr lang="ru-RU" sz="1400" dirty="0" smtClean="0">
                <a:latin typeface="Times New Roman" pitchFamily="18" charset="0"/>
                <a:cs typeface="Times New Roman" pitchFamily="18" charset="0"/>
              </a:rPr>
              <a:t> состоит из пяти комплексов упражнений. Каждый комплекс разучивается в течении недели (пять комплексов – пять недель).</a:t>
            </a:r>
          </a:p>
          <a:p>
            <a:pPr algn="just"/>
            <a:r>
              <a:rPr lang="ru-RU" sz="1400" dirty="0" smtClean="0">
                <a:latin typeface="Times New Roman" pitchFamily="18" charset="0"/>
                <a:cs typeface="Times New Roman" pitchFamily="18" charset="0"/>
              </a:rPr>
              <a:t>Затем начинается повторение. Предварительно с детьми заучиваются названия пальцев. Каждый комплекс состоит из пяти упражнений и одной </a:t>
            </a:r>
            <a:r>
              <a:rPr lang="ru-RU" sz="1400" dirty="0" err="1" smtClean="0">
                <a:latin typeface="Times New Roman" pitchFamily="18" charset="0"/>
                <a:cs typeface="Times New Roman" pitchFamily="18" charset="0"/>
              </a:rPr>
              <a:t>потешки</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Сначала даются упражнения, а затем </a:t>
            </a:r>
            <a:r>
              <a:rPr lang="ru-RU" sz="1400" dirty="0" err="1" smtClean="0">
                <a:latin typeface="Times New Roman" pitchFamily="18" charset="0"/>
                <a:cs typeface="Times New Roman" pitchFamily="18" charset="0"/>
              </a:rPr>
              <a:t>потешка</a:t>
            </a:r>
            <a:r>
              <a:rPr lang="ru-RU" sz="1400" dirty="0" smtClean="0">
                <a:latin typeface="Times New Roman" pitchFamily="18" charset="0"/>
                <a:cs typeface="Times New Roman" pitchFamily="18" charset="0"/>
              </a:rPr>
              <a:t>. Слушая </a:t>
            </a:r>
            <a:r>
              <a:rPr lang="ru-RU" sz="1400" dirty="0" err="1" smtClean="0">
                <a:latin typeface="Times New Roman" pitchFamily="18" charset="0"/>
                <a:cs typeface="Times New Roman" pitchFamily="18" charset="0"/>
              </a:rPr>
              <a:t>потешку</a:t>
            </a:r>
            <a:r>
              <a:rPr lang="ru-RU" sz="1400" dirty="0" smtClean="0">
                <a:latin typeface="Times New Roman" pitchFamily="18" charset="0"/>
                <a:cs typeface="Times New Roman" pitchFamily="18" charset="0"/>
              </a:rPr>
              <a:t>, дети производят соответствующие движения, постепенно заучивая текст.</a:t>
            </a:r>
            <a:endParaRPr lang="ru-RU" sz="1400" dirty="0">
              <a:latin typeface="Times New Roman" pitchFamily="18" charset="0"/>
              <a:cs typeface="Times New Roman" pitchFamily="18" charset="0"/>
            </a:endParaRPr>
          </a:p>
        </p:txBody>
      </p:sp>
      <p:pic>
        <p:nvPicPr>
          <p:cNvPr id="5" name="Рисунок 4" descr="62563401_IMG_0722.jpg"/>
          <p:cNvPicPr>
            <a:picLocks noChangeAspect="1"/>
          </p:cNvPicPr>
          <p:nvPr/>
        </p:nvPicPr>
        <p:blipFill>
          <a:blip r:embed="rId2" cstate="print"/>
          <a:stretch>
            <a:fillRect/>
          </a:stretch>
        </p:blipFill>
        <p:spPr>
          <a:xfrm>
            <a:off x="2071678" y="6429388"/>
            <a:ext cx="2645628" cy="1783908"/>
          </a:xfrm>
          <a:prstGeom prst="rect">
            <a:avLst/>
          </a:prstGeom>
        </p:spPr>
      </p:pic>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6</a:t>
            </a:fld>
            <a:endParaRPr lang="ru-RU" dirty="0"/>
          </a:p>
        </p:txBody>
      </p:sp>
      <p:sp>
        <p:nvSpPr>
          <p:cNvPr id="3" name="Прямоугольник 2"/>
          <p:cNvSpPr/>
          <p:nvPr/>
        </p:nvSpPr>
        <p:spPr>
          <a:xfrm>
            <a:off x="188640" y="179513"/>
            <a:ext cx="6480720" cy="892552"/>
          </a:xfrm>
          <a:prstGeom prst="rect">
            <a:avLst/>
          </a:prstGeom>
        </p:spPr>
        <p:txBody>
          <a:bodyPr wrap="square">
            <a:spAutoFit/>
          </a:bodyPr>
          <a:lstStyle/>
          <a:p>
            <a:pPr algn="ctr"/>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Комплексы пальчиковой гимнастики</a:t>
            </a: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400" dirty="0"/>
          </a:p>
        </p:txBody>
      </p:sp>
      <p:sp>
        <p:nvSpPr>
          <p:cNvPr id="29697" name="Rectangle 1"/>
          <p:cNvSpPr>
            <a:spLocks noChangeArrowheads="1"/>
          </p:cNvSpPr>
          <p:nvPr/>
        </p:nvSpPr>
        <p:spPr bwMode="auto">
          <a:xfrm>
            <a:off x="404664" y="571472"/>
            <a:ext cx="6120680" cy="8472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sz="800" b="1" dirty="0" smtClean="0">
              <a:solidFill>
                <a:schemeClr val="accent1">
                  <a:lumMod val="75000"/>
                </a:schemeClr>
              </a:solidFill>
              <a:latin typeface="Times New Roman" pitchFamily="18" charset="0"/>
              <a:cs typeface="Times New Roman" pitchFamily="18" charset="0"/>
            </a:endParaRPr>
          </a:p>
          <a:p>
            <a:pPr algn="ctr"/>
            <a:r>
              <a:rPr lang="ru-RU" sz="1400" b="1" dirty="0" smtClean="0">
                <a:solidFill>
                  <a:schemeClr val="accent1">
                    <a:lumMod val="75000"/>
                  </a:schemeClr>
                </a:solidFill>
                <a:latin typeface="Times New Roman" pitchFamily="18" charset="0"/>
                <a:cs typeface="Times New Roman" pitchFamily="18" charset="0"/>
              </a:rPr>
              <a:t>ПАЛЬЧИКОВАЯ ГИМНАСТИКА (комплекс N 1) </a:t>
            </a:r>
            <a:endParaRPr lang="ru-RU" sz="1400" dirty="0" smtClean="0">
              <a:solidFill>
                <a:schemeClr val="accent1">
                  <a:lumMod val="75000"/>
                </a:schemeClr>
              </a:solidFill>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Ладони на столе (на счет "раз-два" пальцы врозь - вместе.) </a:t>
            </a:r>
          </a:p>
          <a:p>
            <a:r>
              <a:rPr lang="ru-RU" sz="1400" dirty="0" smtClean="0">
                <a:latin typeface="Times New Roman" pitchFamily="18" charset="0"/>
                <a:cs typeface="Times New Roman" pitchFamily="18" charset="0"/>
              </a:rPr>
              <a:t>2. Ладошка - кулачок - ребро (на счет "раз, два, три"). </a:t>
            </a:r>
          </a:p>
          <a:p>
            <a:r>
              <a:rPr lang="ru-RU" sz="1400" dirty="0" smtClean="0">
                <a:latin typeface="Times New Roman" pitchFamily="18" charset="0"/>
                <a:cs typeface="Times New Roman" pitchFamily="18" charset="0"/>
              </a:rPr>
              <a:t>3. Пальчики здороваются (на счет "</a:t>
            </a:r>
            <a:r>
              <a:rPr lang="ru-RU" sz="1400" dirty="0" err="1" smtClean="0">
                <a:latin typeface="Times New Roman" pitchFamily="18" charset="0"/>
                <a:cs typeface="Times New Roman" pitchFamily="18" charset="0"/>
              </a:rPr>
              <a:t>раз-два-три-четыре-пять</a:t>
            </a:r>
            <a:r>
              <a:rPr lang="ru-RU" sz="1400" dirty="0" smtClean="0">
                <a:latin typeface="Times New Roman" pitchFamily="18" charset="0"/>
                <a:cs typeface="Times New Roman" pitchFamily="18" charset="0"/>
              </a:rPr>
              <a:t>" соединяются пальцы обеих рук: большой с большим, указательный с указательным и т.д.) </a:t>
            </a:r>
          </a:p>
          <a:p>
            <a:r>
              <a:rPr lang="ru-RU" sz="1400" dirty="0" smtClean="0">
                <a:latin typeface="Times New Roman" pitchFamily="18" charset="0"/>
                <a:cs typeface="Times New Roman" pitchFamily="18" charset="0"/>
              </a:rPr>
              <a:t>4. Человечек (указательный и средний пальцы правой, а потом левой руки бегают по столу). </a:t>
            </a:r>
          </a:p>
          <a:p>
            <a:r>
              <a:rPr lang="ru-RU" sz="1400" dirty="0" smtClean="0">
                <a:latin typeface="Times New Roman" pitchFamily="18" charset="0"/>
                <a:cs typeface="Times New Roman" pitchFamily="18" charset="0"/>
              </a:rPr>
              <a:t>5. Дети бегут наперегонки (движения, как и в четвертом упражнении, но выполняют обе руки одновременно).</a:t>
            </a:r>
          </a:p>
          <a:p>
            <a:r>
              <a:rPr lang="ru-RU" sz="1400" b="1" dirty="0" err="1" smtClean="0">
                <a:latin typeface="Times New Roman" pitchFamily="18" charset="0"/>
                <a:cs typeface="Times New Roman" pitchFamily="18" charset="0"/>
              </a:rPr>
              <a:t>Потешка</a:t>
            </a:r>
            <a:r>
              <a:rPr lang="ru-RU" sz="1400" b="1" dirty="0" smtClean="0">
                <a:latin typeface="Times New Roman" pitchFamily="18" charset="0"/>
                <a:cs typeface="Times New Roman" pitchFamily="18" charset="0"/>
              </a:rPr>
              <a:t> "ПАЛЬЧИК-МАЛЬЧИК"</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Пальчик-мальчик, где ты был?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 этим братцем в лес ходил.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 этим братцем щи варил.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 этим братцем кашу ел.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 этим братцем песни пел. </a:t>
            </a:r>
          </a:p>
          <a:p>
            <a:r>
              <a:rPr lang="ru-RU" sz="1400" dirty="0" smtClean="0">
                <a:latin typeface="Times New Roman" pitchFamily="18" charset="0"/>
                <a:cs typeface="Times New Roman" pitchFamily="18" charset="0"/>
              </a:rPr>
              <a:t>Взрослый показывает большой палец правой руки и говорит, как бы обращаясь к нему: прикасается кончиком большого пальца к кончикам всех пальцев от указательного до мизинца.</a:t>
            </a:r>
          </a:p>
          <a:p>
            <a:r>
              <a:rPr lang="ru-RU" sz="1400" dirty="0" smtClean="0">
                <a:latin typeface="Times New Roman" pitchFamily="18" charset="0"/>
                <a:cs typeface="Times New Roman" pitchFamily="18" charset="0"/>
              </a:rPr>
              <a:t> </a:t>
            </a:r>
          </a:p>
          <a:p>
            <a:pPr algn="ctr"/>
            <a:r>
              <a:rPr lang="ru-RU" sz="1400" b="1" dirty="0" smtClean="0">
                <a:solidFill>
                  <a:schemeClr val="accent1">
                    <a:lumMod val="75000"/>
                  </a:schemeClr>
                </a:solidFill>
                <a:latin typeface="Times New Roman" pitchFamily="18" charset="0"/>
                <a:cs typeface="Times New Roman" pitchFamily="18" charset="0"/>
              </a:rPr>
              <a:t>ПАЛЬЧИКОВАЯ ГИМНАСТИКА (комплекс N 2) </a:t>
            </a:r>
            <a:endParaRPr lang="ru-RU" sz="1400" dirty="0" smtClean="0">
              <a:solidFill>
                <a:schemeClr val="accent1">
                  <a:lumMod val="75000"/>
                </a:schemeClr>
              </a:solidFill>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Коза (вытянуть указательный палец и мизинец правой руки, затем левой руки). </a:t>
            </a:r>
          </a:p>
          <a:p>
            <a:r>
              <a:rPr lang="ru-RU" sz="1400" dirty="0" smtClean="0">
                <a:latin typeface="Times New Roman" pitchFamily="18" charset="0"/>
                <a:cs typeface="Times New Roman" pitchFamily="18" charset="0"/>
              </a:rPr>
              <a:t>2. Козлята (то же упражнение, но выполняется одновременно пальцами обеих рук). </a:t>
            </a:r>
          </a:p>
          <a:p>
            <a:r>
              <a:rPr lang="ru-RU" sz="1400" dirty="0" smtClean="0">
                <a:latin typeface="Times New Roman" pitchFamily="18" charset="0"/>
                <a:cs typeface="Times New Roman" pitchFamily="18" charset="0"/>
              </a:rPr>
              <a:t>3. Очки (образовать два кружка из большого и указательного пальцев обеих рук, соединить их). </a:t>
            </a:r>
          </a:p>
          <a:p>
            <a:r>
              <a:rPr lang="ru-RU" sz="1400" dirty="0" smtClean="0">
                <a:latin typeface="Times New Roman" pitchFamily="18" charset="0"/>
                <a:cs typeface="Times New Roman" pitchFamily="18" charset="0"/>
              </a:rPr>
              <a:t>4. Зайцы (вытянуть вверх указательный и средний пальцы, большой, мизинец и безымянный соединить). </a:t>
            </a:r>
          </a:p>
          <a:p>
            <a:r>
              <a:rPr lang="ru-RU" sz="1400" dirty="0" smtClean="0">
                <a:latin typeface="Times New Roman" pitchFamily="18" charset="0"/>
                <a:cs typeface="Times New Roman" pitchFamily="18" charset="0"/>
              </a:rPr>
              <a:t>5. Деревья (поднять обе руки ладонями к себе, широко расставив пальцы).</a:t>
            </a:r>
          </a:p>
          <a:p>
            <a:r>
              <a:rPr lang="ru-RU" sz="1400" b="1" dirty="0" err="1" smtClean="0">
                <a:latin typeface="Times New Roman" pitchFamily="18" charset="0"/>
                <a:cs typeface="Times New Roman" pitchFamily="18" charset="0"/>
              </a:rPr>
              <a:t>Потешка</a:t>
            </a:r>
            <a:r>
              <a:rPr lang="ru-RU" sz="1400" b="1" dirty="0" smtClean="0">
                <a:latin typeface="Times New Roman" pitchFamily="18" charset="0"/>
                <a:cs typeface="Times New Roman" pitchFamily="18" charset="0"/>
              </a:rPr>
              <a:t> "БЕЛКА"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Сидит белка на тележке,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Продает она орешки,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Лисичке-сестричке,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Воробью, синичке,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Мишке толстопятому,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Заиньке усатому.</a:t>
            </a:r>
          </a:p>
          <a:p>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39568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7</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28604" y="571472"/>
            <a:ext cx="6048672" cy="8710077"/>
          </a:xfrm>
          <a:prstGeom prst="rect">
            <a:avLst/>
          </a:prstGeom>
        </p:spPr>
        <p:txBody>
          <a:bodyPr wrap="square">
            <a:spAutoFit/>
          </a:bodyPr>
          <a:lstStyle/>
          <a:p>
            <a:pPr algn="just"/>
            <a:r>
              <a:rPr lang="ru-RU" sz="1400" dirty="0" smtClean="0">
                <a:latin typeface="Times New Roman" pitchFamily="18" charset="0"/>
                <a:cs typeface="Times New Roman" pitchFamily="18" charset="0"/>
              </a:rPr>
              <a:t>Взрослый и дети при помощи левой руки загибают по очереди пальцы правой руки, начиная с большого пальца.</a:t>
            </a:r>
          </a:p>
          <a:p>
            <a:pPr algn="ctr"/>
            <a:r>
              <a:rPr lang="ru-RU" sz="1400" b="1" dirty="0" smtClean="0">
                <a:solidFill>
                  <a:schemeClr val="accent1">
                    <a:lumMod val="75000"/>
                  </a:schemeClr>
                </a:solidFill>
                <a:latin typeface="Times New Roman" pitchFamily="18" charset="0"/>
                <a:cs typeface="Times New Roman" pitchFamily="18" charset="0"/>
              </a:rPr>
              <a:t>ПАЛЬЧИКОВАЯ ГИМНАСТИКА (комплекс N 3) </a:t>
            </a:r>
            <a:endParaRPr lang="ru-RU" sz="1400" dirty="0" smtClean="0">
              <a:solidFill>
                <a:schemeClr val="accent1">
                  <a:lumMod val="75000"/>
                </a:schemeClr>
              </a:solidFill>
              <a:latin typeface="Times New Roman" pitchFamily="18" charset="0"/>
              <a:cs typeface="Times New Roman" pitchFamily="18" charset="0"/>
            </a:endParaRPr>
          </a:p>
          <a:p>
            <a:r>
              <a:rPr lang="ru-RU" sz="1400" dirty="0" smtClean="0">
                <a:latin typeface="Times New Roman" pitchFamily="18" charset="0"/>
                <a:cs typeface="Times New Roman" pitchFamily="18" charset="0"/>
              </a:rPr>
              <a:t>1. Флажок (большой палец вытянуть вверх, остальные соединить вместе). </a:t>
            </a:r>
          </a:p>
          <a:p>
            <a:r>
              <a:rPr lang="ru-RU" sz="1400" dirty="0" smtClean="0">
                <a:latin typeface="Times New Roman" pitchFamily="18" charset="0"/>
                <a:cs typeface="Times New Roman" pitchFamily="18" charset="0"/>
              </a:rPr>
              <a:t>2. Птички (поочередно большой палец соединяется с остальными). </a:t>
            </a:r>
          </a:p>
          <a:p>
            <a:r>
              <a:rPr lang="ru-RU" sz="1400" dirty="0" smtClean="0">
                <a:latin typeface="Times New Roman" pitchFamily="18" charset="0"/>
                <a:cs typeface="Times New Roman" pitchFamily="18" charset="0"/>
              </a:rPr>
              <a:t>3. Гнездо (соединить обе руки в виде чаши, пальцы плотно сжать). </a:t>
            </a:r>
          </a:p>
          <a:p>
            <a:r>
              <a:rPr lang="ru-RU" sz="1400" dirty="0" smtClean="0">
                <a:latin typeface="Times New Roman" pitchFamily="18" charset="0"/>
                <a:cs typeface="Times New Roman" pitchFamily="18" charset="0"/>
              </a:rPr>
              <a:t>4. Цветок (то же, но пальцы разъединены). </a:t>
            </a:r>
          </a:p>
          <a:p>
            <a:r>
              <a:rPr lang="ru-RU" sz="1400" dirty="0" smtClean="0">
                <a:latin typeface="Times New Roman" pitchFamily="18" charset="0"/>
                <a:cs typeface="Times New Roman" pitchFamily="18" charset="0"/>
              </a:rPr>
              <a:t>5. Корни растения (прижать корни - руки тыльной стороной друг к другу, опустить пальцы вниз).</a:t>
            </a:r>
          </a:p>
          <a:p>
            <a:r>
              <a:rPr lang="ru-RU" sz="1400" b="1" dirty="0" err="1" smtClean="0">
                <a:latin typeface="Times New Roman" pitchFamily="18" charset="0"/>
                <a:cs typeface="Times New Roman" pitchFamily="18" charset="0"/>
              </a:rPr>
              <a:t>Потешка</a:t>
            </a:r>
            <a:r>
              <a:rPr lang="ru-RU" sz="1400" b="1" dirty="0" smtClean="0">
                <a:latin typeface="Times New Roman" pitchFamily="18" charset="0"/>
                <a:cs typeface="Times New Roman" pitchFamily="18" charset="0"/>
              </a:rPr>
              <a:t> "ЭТОТ ПАЛЬЧИК"</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Этот пальчик - дедушка,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Этот пальчик - бабушка,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Этот пальчик - папочка,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Этот пальчик - мамочка,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Этот пальчик - 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Вот и вся моя семья. </a:t>
            </a:r>
          </a:p>
          <a:p>
            <a:r>
              <a:rPr lang="ru-RU" sz="1400" dirty="0" smtClean="0">
                <a:latin typeface="Times New Roman" pitchFamily="18" charset="0"/>
                <a:cs typeface="Times New Roman" pitchFamily="18" charset="0"/>
              </a:rPr>
              <a:t>Детям предлагается согнуть пальцы левой руки в кулачок, затем, слушая </a:t>
            </a:r>
            <a:r>
              <a:rPr lang="ru-RU" sz="1400" dirty="0" err="1" smtClean="0">
                <a:latin typeface="Times New Roman" pitchFamily="18" charset="0"/>
                <a:cs typeface="Times New Roman" pitchFamily="18" charset="0"/>
              </a:rPr>
              <a:t>потешку</a:t>
            </a:r>
            <a:r>
              <a:rPr lang="ru-RU" sz="1400" dirty="0" smtClean="0">
                <a:latin typeface="Times New Roman" pitchFamily="18" charset="0"/>
                <a:cs typeface="Times New Roman" pitchFamily="18" charset="0"/>
              </a:rPr>
              <a:t>, по очереди разгибать их, начиная с большого пальца.</a:t>
            </a:r>
            <a:endParaRPr lang="ru-RU" sz="10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endParaRPr lang="ru-RU" sz="1400" dirty="0" smtClean="0">
              <a:solidFill>
                <a:schemeClr val="accent1">
                  <a:lumMod val="75000"/>
                </a:schemeClr>
              </a:solidFill>
              <a:latin typeface="Times New Roman" pitchFamily="18" charset="0"/>
              <a:cs typeface="Times New Roman" pitchFamily="18" charset="0"/>
            </a:endParaRPr>
          </a:p>
          <a:p>
            <a:pPr algn="ctr"/>
            <a:r>
              <a:rPr lang="ru-RU" sz="1400" b="1" dirty="0" smtClean="0">
                <a:solidFill>
                  <a:schemeClr val="accent1">
                    <a:lumMod val="75000"/>
                  </a:schemeClr>
                </a:solidFill>
                <a:latin typeface="Times New Roman" pitchFamily="18" charset="0"/>
                <a:cs typeface="Times New Roman" pitchFamily="18" charset="0"/>
              </a:rPr>
              <a:t>ПАЛЬЧИКОВАЯ ГИМНАСТИКА (комплекс N 4) </a:t>
            </a:r>
            <a:endParaRPr lang="ru-RU" sz="1400" dirty="0" smtClean="0">
              <a:solidFill>
                <a:schemeClr val="accent1">
                  <a:lumMod val="75000"/>
                </a:schemeClr>
              </a:solidFill>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Пчела (указательным пальцем правой, а затем и левой руки вращать вокруг). </a:t>
            </a:r>
          </a:p>
          <a:p>
            <a:r>
              <a:rPr lang="ru-RU" sz="1400" dirty="0" smtClean="0">
                <a:latin typeface="Times New Roman" pitchFamily="18" charset="0"/>
                <a:cs typeface="Times New Roman" pitchFamily="18" charset="0"/>
              </a:rPr>
              <a:t>2. Пчелы (то же упражнение выполняется двумя руками). </a:t>
            </a:r>
          </a:p>
          <a:p>
            <a:r>
              <a:rPr lang="ru-RU" sz="1400" dirty="0" smtClean="0">
                <a:latin typeface="Times New Roman" pitchFamily="18" charset="0"/>
                <a:cs typeface="Times New Roman" pitchFamily="18" charset="0"/>
              </a:rPr>
              <a:t>3. Лодочка (концы пальцев направить вперед, прижать руки ладонями друг к другу, слегка приоткрыв их). </a:t>
            </a:r>
          </a:p>
          <a:p>
            <a:r>
              <a:rPr lang="ru-RU" sz="1400" dirty="0" smtClean="0">
                <a:latin typeface="Times New Roman" pitchFamily="18" charset="0"/>
                <a:cs typeface="Times New Roman" pitchFamily="18" charset="0"/>
              </a:rPr>
              <a:t>4. Солнечные лучи (скрестить пальцы, поднять руки вверх, расставить пальцы). </a:t>
            </a:r>
          </a:p>
          <a:p>
            <a:r>
              <a:rPr lang="ru-RU" sz="1400" dirty="0" smtClean="0">
                <a:latin typeface="Times New Roman" pitchFamily="18" charset="0"/>
                <a:cs typeface="Times New Roman" pitchFamily="18" charset="0"/>
              </a:rPr>
              <a:t>5. Пассажиры в автобусе (скрещенные пальцы обращены вниз, тыльные стороны рук вверх, большие пальцы вытянуты вверх).</a:t>
            </a:r>
          </a:p>
          <a:p>
            <a:r>
              <a:rPr lang="ru-RU" sz="1400" b="1" dirty="0" err="1" smtClean="0">
                <a:latin typeface="Times New Roman" pitchFamily="18" charset="0"/>
                <a:cs typeface="Times New Roman" pitchFamily="18" charset="0"/>
              </a:rPr>
              <a:t>Потешка</a:t>
            </a:r>
            <a:r>
              <a:rPr lang="ru-RU" sz="1400" b="1" dirty="0" smtClean="0">
                <a:latin typeface="Times New Roman" pitchFamily="18" charset="0"/>
                <a:cs typeface="Times New Roman" pitchFamily="18" charset="0"/>
              </a:rPr>
              <a:t> "БРАТЬЯ"</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Этот пальчик хочет спать,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Этот пальчик - прыг в кровать! </a:t>
            </a:r>
          </a:p>
          <a:p>
            <a:r>
              <a:rPr lang="ru-RU" sz="1400" dirty="0" smtClean="0">
                <a:latin typeface="Times New Roman" pitchFamily="18" charset="0"/>
                <a:cs typeface="Times New Roman" pitchFamily="18" charset="0"/>
              </a:rPr>
              <a:t>Этот пальчик прикорнул,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Этот пальчик уж заснул.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Тише, пальчик, не шуми,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Братиков не разбуди ...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Встали пальчики, ура!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детский сад идти пора. </a:t>
            </a:r>
          </a:p>
          <a:p>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8</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4" name="Прямоугольник 3"/>
          <p:cNvSpPr/>
          <p:nvPr/>
        </p:nvSpPr>
        <p:spPr>
          <a:xfrm>
            <a:off x="428604" y="571472"/>
            <a:ext cx="6048672" cy="7263527"/>
          </a:xfrm>
          <a:prstGeom prst="rect">
            <a:avLst/>
          </a:prstGeom>
        </p:spPr>
        <p:txBody>
          <a:bodyPr wrap="square">
            <a:spAutoFit/>
          </a:bodyPr>
          <a:lstStyle/>
          <a:p>
            <a:r>
              <a:rPr lang="ru-RU" dirty="0" smtClean="0"/>
              <a:t>	</a:t>
            </a:r>
          </a:p>
          <a:p>
            <a:r>
              <a:rPr lang="ru-RU" sz="1400" dirty="0" smtClean="0">
                <a:latin typeface="Times New Roman" pitchFamily="18" charset="0"/>
                <a:cs typeface="Times New Roman" pitchFamily="18" charset="0"/>
              </a:rPr>
              <a:t>Поднять левую руку ладонью к себе и в соответствии с текстом загибать правой рукой по очереди пальцы левой руки, начиная с мизинца. Затем обратиться к большому пальцу, разогнуть все пальчики.</a:t>
            </a:r>
          </a:p>
          <a:p>
            <a:r>
              <a:rPr lang="ru-RU" sz="1400" dirty="0" smtClean="0">
                <a:latin typeface="Times New Roman" pitchFamily="18" charset="0"/>
                <a:cs typeface="Times New Roman" pitchFamily="18" charset="0"/>
              </a:rPr>
              <a:t> </a:t>
            </a:r>
          </a:p>
          <a:p>
            <a:pPr algn="ctr"/>
            <a:r>
              <a:rPr lang="ru-RU" sz="1400" b="1" dirty="0" smtClean="0">
                <a:solidFill>
                  <a:schemeClr val="accent1">
                    <a:lumMod val="75000"/>
                  </a:schemeClr>
                </a:solidFill>
                <a:latin typeface="Times New Roman" pitchFamily="18" charset="0"/>
                <a:cs typeface="Times New Roman" pitchFamily="18" charset="0"/>
              </a:rPr>
              <a:t>ПАЛЬЧИКОВАЯ ГИМНАСТИКА (комплекс N 5) </a:t>
            </a:r>
          </a:p>
          <a:p>
            <a:pPr algn="ctr"/>
            <a:endParaRPr lang="ru-RU" sz="1400" dirty="0" smtClean="0">
              <a:solidFill>
                <a:schemeClr val="accent1">
                  <a:lumMod val="75000"/>
                </a:schemeClr>
              </a:solidFill>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Замок (на счет "раз" - ладони вместе, а насчет "два" - пальцы соединяются в "замок"). </a:t>
            </a:r>
          </a:p>
          <a:p>
            <a:r>
              <a:rPr lang="ru-RU" sz="1400" dirty="0" smtClean="0">
                <a:latin typeface="Times New Roman" pitchFamily="18" charset="0"/>
                <a:cs typeface="Times New Roman" pitchFamily="18" charset="0"/>
              </a:rPr>
              <a:t>2. Лиса и заяц (лиса "крадется" - все пальцы медленно шагают по столу вперед; заяц "убегает" - перебирая пальцами, быстро движутся назад). </a:t>
            </a:r>
          </a:p>
          <a:p>
            <a:r>
              <a:rPr lang="ru-RU" sz="1400" dirty="0" smtClean="0">
                <a:latin typeface="Times New Roman" pitchFamily="18" charset="0"/>
                <a:cs typeface="Times New Roman" pitchFamily="18" charset="0"/>
              </a:rPr>
              <a:t>3. Паук (пальцы согнуты, медленно перебираются по столу). </a:t>
            </a:r>
          </a:p>
          <a:p>
            <a:r>
              <a:rPr lang="ru-RU" sz="1400" dirty="0" smtClean="0">
                <a:latin typeface="Times New Roman" pitchFamily="18" charset="0"/>
                <a:cs typeface="Times New Roman" pitchFamily="18" charset="0"/>
              </a:rPr>
              <a:t>4. Бабочка (ладони соединить тыльной стороной, махать пальцами, плотно сжатыми вместе). </a:t>
            </a:r>
          </a:p>
          <a:p>
            <a:r>
              <a:rPr lang="ru-RU" sz="1400" dirty="0" smtClean="0">
                <a:latin typeface="Times New Roman" pitchFamily="18" charset="0"/>
                <a:cs typeface="Times New Roman" pitchFamily="18" charset="0"/>
              </a:rPr>
              <a:t>5. Счет до четырех (большой палец соединяется поочередно со всеми остальными).</a:t>
            </a:r>
          </a:p>
          <a:p>
            <a:endParaRPr lang="ru-RU" sz="1400" dirty="0" smtClean="0">
              <a:latin typeface="Times New Roman" pitchFamily="18" charset="0"/>
              <a:cs typeface="Times New Roman" pitchFamily="18" charset="0"/>
            </a:endParaRPr>
          </a:p>
          <a:p>
            <a:r>
              <a:rPr lang="ru-RU" sz="1400" b="1" dirty="0" err="1" smtClean="0">
                <a:latin typeface="Times New Roman" pitchFamily="18" charset="0"/>
                <a:cs typeface="Times New Roman" pitchFamily="18" charset="0"/>
              </a:rPr>
              <a:t>Потешка</a:t>
            </a:r>
            <a:r>
              <a:rPr lang="ru-RU" sz="1400" b="1" dirty="0" smtClean="0">
                <a:latin typeface="Times New Roman" pitchFamily="18" charset="0"/>
                <a:cs typeface="Times New Roman" pitchFamily="18" charset="0"/>
              </a:rPr>
              <a:t> "HУ-КА, БРАТЦЫ, ЗА РАБОТУ" </a:t>
            </a:r>
            <a:endParaRPr lang="ru-RU" sz="1400" dirty="0" smtClean="0">
              <a:latin typeface="Times New Roman" pitchFamily="18" charset="0"/>
              <a:cs typeface="Times New Roman" pitchFamily="18" charset="0"/>
            </a:endParaRPr>
          </a:p>
          <a:p>
            <a:r>
              <a:rPr lang="ru-RU" sz="1400" dirty="0" err="1" smtClean="0">
                <a:latin typeface="Times New Roman" pitchFamily="18" charset="0"/>
                <a:cs typeface="Times New Roman" pitchFamily="18" charset="0"/>
              </a:rPr>
              <a:t>Hу-ка</a:t>
            </a:r>
            <a:r>
              <a:rPr lang="ru-RU" sz="1400" dirty="0" smtClean="0">
                <a:latin typeface="Times New Roman" pitchFamily="18" charset="0"/>
                <a:cs typeface="Times New Roman" pitchFamily="18" charset="0"/>
              </a:rPr>
              <a:t>, братцы, за работу!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Покажи свою охоту.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Большому - дрова рубить.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Печи все - тебе топить.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А тебе - воду носить.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А тебе - обед варить.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А малышке - песни петь.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Песни петь, да плясать,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Родных братьев забавлять. </a:t>
            </a:r>
          </a:p>
          <a:p>
            <a:r>
              <a:rPr lang="ru-RU" sz="1400" dirty="0" smtClean="0">
                <a:latin typeface="Times New Roman" pitchFamily="18" charset="0"/>
                <a:cs typeface="Times New Roman" pitchFamily="18" charset="0"/>
              </a:rPr>
              <a:t>Дети обращаются к правой руке, согнутой в кулачок, поочередно загибая все пальцы.</a:t>
            </a:r>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В результате проведения специальных игр и упражнений развивается умелость рук, укрепляется сила рук, движения обеих рук становятся более согласованными, а движения пальцев дифференцируются. Сочетание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9</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500042" y="4429124"/>
            <a:ext cx="6048672" cy="4185761"/>
          </a:xfrm>
          <a:prstGeom prst="rect">
            <a:avLst/>
          </a:prstGeom>
        </p:spPr>
        <p:txBody>
          <a:bodyPr wrap="square">
            <a:spAutoFit/>
          </a:bodyPr>
          <a:lstStyle/>
          <a:p>
            <a:pPr algn="just"/>
            <a:r>
              <a:rPr lang="ru-RU" sz="1400" dirty="0" smtClean="0">
                <a:latin typeface="Times New Roman" pitchFamily="18" charset="0"/>
                <a:cs typeface="Times New Roman" pitchFamily="18" charset="0"/>
              </a:rPr>
              <a:t>пальчиковых игр и фольклора даёт огромные возможности для развития связной речи ребёнка младшего дошкольного возраста. Развитие пальцевой моторики положительно сказывается на становлении речи, необходимой при письме, рисовании, любой игровой и бытовой деятельности.        </a:t>
            </a:r>
          </a:p>
          <a:p>
            <a:pPr algn="just"/>
            <a:r>
              <a:rPr lang="ru-RU" sz="1400" dirty="0" smtClean="0">
                <a:latin typeface="Times New Roman" pitchFamily="18" charset="0"/>
                <a:cs typeface="Times New Roman" pitchFamily="18" charset="0"/>
              </a:rPr>
              <a:t>   Тренировка пальцев через определенные зоны в коре головного мозга стимулирует подвижность органов артикуляции, делая речь ребенка более четкой и правильной. Систематические занятия, требующие тонких движений пальцев, повышают работоспособность головного мозга, давая мощный толчок ребенку к познавательной и творческой активности. Регулярное повторение двигательных упражнений для пальцев способствует развитию внимания, мышления, памяти, оказывает благоприятное влияние на речь ребенка.</a:t>
            </a:r>
          </a:p>
          <a:p>
            <a:pPr algn="just"/>
            <a:r>
              <a:rPr lang="ru-RU" sz="1400" dirty="0" smtClean="0">
                <a:latin typeface="Times New Roman" pitchFamily="18" charset="0"/>
                <a:cs typeface="Times New Roman" pitchFamily="18" charset="0"/>
              </a:rPr>
              <a:t>   Как правило, если движения пальцев развиты в соответствии с возрастом, то и речевое развитие ребенка в пределах возрастной нормы. Поэтому тренировка движений пальцев и кисти рук является важнейшим фактором, стимулирующим речевое развитие ребенка, способствующим улучшению артикуляционных движений, подготовки кисти руки к письму и, что не менее важно, мощным средством, повышающим ра­ботоспособность коры головного мозга, стимулирующим развитие мышления ребенка.</a:t>
            </a:r>
          </a:p>
        </p:txBody>
      </p:sp>
      <p:pic>
        <p:nvPicPr>
          <p:cNvPr id="5" name="Рисунок 4" descr="1349_0013.jpg"/>
          <p:cNvPicPr>
            <a:picLocks noChangeAspect="1"/>
          </p:cNvPicPr>
          <p:nvPr/>
        </p:nvPicPr>
        <p:blipFill>
          <a:blip r:embed="rId2" cstate="print"/>
          <a:stretch>
            <a:fillRect/>
          </a:stretch>
        </p:blipFill>
        <p:spPr>
          <a:xfrm>
            <a:off x="928670" y="785786"/>
            <a:ext cx="5143512" cy="3437581"/>
          </a:xfrm>
          <a:prstGeom prst="rect">
            <a:avLst/>
          </a:prstGeom>
        </p:spPr>
      </p:pic>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585</TotalTime>
  <Words>901</Words>
  <Application>Microsoft Office PowerPoint</Application>
  <PresentationFormat>Экран (4:3)</PresentationFormat>
  <Paragraphs>185</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Demo</dc:creator>
  <cp:lastModifiedBy>User</cp:lastModifiedBy>
  <cp:revision>75</cp:revision>
  <dcterms:created xsi:type="dcterms:W3CDTF">2013-01-20T11:49:22Z</dcterms:created>
  <dcterms:modified xsi:type="dcterms:W3CDTF">2015-02-10T21:54:16Z</dcterms:modified>
</cp:coreProperties>
</file>