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33CC33"/>
    <a:srgbClr val="990099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76" autoAdjust="0"/>
    <p:restoredTop sz="86433" autoAdjust="0"/>
  </p:normalViewPr>
  <p:slideViewPr>
    <p:cSldViewPr>
      <p:cViewPr varScale="1">
        <p:scale>
          <a:sx n="98" d="100"/>
          <a:sy n="98" d="100"/>
        </p:scale>
        <p:origin x="78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B4C50F8-3573-4AA6-AEFB-62E648E3788E}" type="datetimeFigureOut">
              <a:rPr lang="ru-RU"/>
              <a:pPr>
                <a:defRPr/>
              </a:pPr>
              <a:t>23.01.2013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5BD5C05-752C-49C8-B82C-203665AE3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55857-A6CF-4157-BB33-730FD598F0E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9F6A4-C9F9-4AA8-97C4-7C8AC0B070DF}" type="datetimeFigureOut">
              <a:rPr lang="ru-RU"/>
              <a:pPr>
                <a:defRPr/>
              </a:pPr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921A8-A6A2-4680-B5C1-DC3B1BBC8F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87670-C4E8-4A69-B80F-F0E8DFFB3698}" type="datetimeFigureOut">
              <a:rPr lang="ru-RU"/>
              <a:pPr>
                <a:defRPr/>
              </a:pPr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B5129-8718-4CBD-978F-493F7AF0C6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BF9CF-0726-4323-9525-A6CA5E2FD297}" type="datetimeFigureOut">
              <a:rPr lang="ru-RU"/>
              <a:pPr>
                <a:defRPr/>
              </a:pPr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FBE81-9B08-4E3D-B422-BEB2AFF1B8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796AF-2ECB-4B68-9DA7-94493931C7CC}" type="datetimeFigureOut">
              <a:rPr lang="ru-RU"/>
              <a:pPr>
                <a:defRPr/>
              </a:pPr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14D19-F2FC-455B-93E1-4242B13430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A36B0-65E1-4B8A-BDF7-E9B15108B81B}" type="datetimeFigureOut">
              <a:rPr lang="ru-RU"/>
              <a:pPr>
                <a:defRPr/>
              </a:pPr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D572-BF9D-46FB-9A18-0B838BF4AB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B704-6B0C-432A-BC5B-901E93E38BDB}" type="datetimeFigureOut">
              <a:rPr lang="ru-RU"/>
              <a:pPr>
                <a:defRPr/>
              </a:pPr>
              <a:t>23.01.2013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36DE5-525F-42EB-91B7-7A1DAE0470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FE8F9-319A-4165-A78D-BE48DFD81129}" type="datetimeFigureOut">
              <a:rPr lang="ru-RU"/>
              <a:pPr>
                <a:defRPr/>
              </a:pPr>
              <a:t>23.01.2013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2D786-3B01-4D77-90B7-5225B5FA4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01D59-4BA4-4B34-AE1D-FC0CB885E6ED}" type="datetimeFigureOut">
              <a:rPr lang="ru-RU"/>
              <a:pPr>
                <a:defRPr/>
              </a:pPr>
              <a:t>23.01.2013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7F95B-E4BA-4325-8F09-FD649CB077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1DB75-BF1F-4040-90EB-AED36ED4D0F9}" type="datetimeFigureOut">
              <a:rPr lang="ru-RU"/>
              <a:pPr>
                <a:defRPr/>
              </a:pPr>
              <a:t>23.01.2013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16173-B207-45A0-A933-4827F9F5A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384C1-6116-4AC4-8166-6DA8D06F64DB}" type="datetimeFigureOut">
              <a:rPr lang="ru-RU"/>
              <a:pPr>
                <a:defRPr/>
              </a:pPr>
              <a:t>23.01.2013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4AA21-3BC5-4424-B12A-686634A737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38117-50F9-4FDF-A02C-EA4DD35AF88F}" type="datetimeFigureOut">
              <a:rPr lang="ru-RU"/>
              <a:pPr>
                <a:defRPr/>
              </a:pPr>
              <a:t>23.01.2013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10DE8-C1F4-4E87-9F11-729F39615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53B3284-E821-4BA0-B7AE-0B4CB0EF82BC}" type="datetimeFigureOut">
              <a:rPr lang="ru-RU"/>
              <a:pPr>
                <a:defRPr/>
              </a:pPr>
              <a:t>23.01.2013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2A1EB2-123C-4829-99BD-4812D1B3B0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14339" name="Picture 3" descr="C:\Documents and Settings\1\Рабочий стол\гпд\fon_dlya_prezentatsii._100_shtuk 2\Фон для презентации. 100 штук\My_new_fons_next 100\38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413" y="0"/>
            <a:ext cx="9753601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Прямоугольник 8"/>
          <p:cNvSpPr>
            <a:spLocks noChangeArrowheads="1"/>
          </p:cNvSpPr>
          <p:nvPr/>
        </p:nvSpPr>
        <p:spPr bwMode="auto">
          <a:xfrm>
            <a:off x="250825" y="620713"/>
            <a:ext cx="864235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000" i="1">
                <a:latin typeface="Times New Roman" pitchFamily="18" charset="0"/>
                <a:cs typeface="Times New Roman" pitchFamily="18" charset="0"/>
              </a:rPr>
              <a:t>Клубный час</a:t>
            </a:r>
          </a:p>
          <a:p>
            <a:pPr algn="ctr"/>
            <a:r>
              <a:rPr lang="ru-RU" sz="6000" i="1">
                <a:latin typeface="Times New Roman" pitchFamily="18" charset="0"/>
                <a:cs typeface="Times New Roman" pitchFamily="18" charset="0"/>
              </a:rPr>
              <a:t> как одна из наиболее активных форм воспитательного процесса </a:t>
            </a:r>
          </a:p>
        </p:txBody>
      </p:sp>
      <p:sp>
        <p:nvSpPr>
          <p:cNvPr id="14341" name="Прямоугольник 9"/>
          <p:cNvSpPr>
            <a:spLocks noChangeArrowheads="1"/>
          </p:cNvSpPr>
          <p:nvPr/>
        </p:nvSpPr>
        <p:spPr bwMode="auto">
          <a:xfrm rot="10800000" flipV="1">
            <a:off x="3132138" y="5513388"/>
            <a:ext cx="42497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rbel" pitchFamily="34" charset="0"/>
              </a:rPr>
              <a:t>Воспитатель в ГПД Чурикова О.В.</a:t>
            </a:r>
          </a:p>
          <a:p>
            <a:endParaRPr lang="ru-RU">
              <a:latin typeface="Corbel" pitchFamily="34" charset="0"/>
            </a:endParaRPr>
          </a:p>
          <a:p>
            <a:r>
              <a:rPr lang="ru-RU">
                <a:latin typeface="Corbel" pitchFamily="34" charset="0"/>
              </a:rPr>
              <a:t>МАОУ «Лицей №5» г.Губкин</a:t>
            </a:r>
          </a:p>
          <a:p>
            <a:r>
              <a:rPr lang="ru-RU">
                <a:latin typeface="Corbel" pitchFamily="34" charset="0"/>
              </a:rPr>
              <a:t>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Documents and Settings\1\Рабочий стол\гпд\fon_dlya_prezentatsii._100_shtuk 2\Фон для презентации. 100 штук\My_new_fons_next 100\6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3" descr="C:\Documents and Settings\1\Рабочий стол\фото Чуриковой\DSC018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2636912"/>
            <a:ext cx="5292725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4" descr="C:\Documents and Settings\1\Рабочий стол\фото Чуриковой\DSC018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5888"/>
            <a:ext cx="4454525" cy="33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139952" y="764704"/>
            <a:ext cx="54726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МИР УВЛЕЧЕНИЙ</a:t>
            </a:r>
            <a:endParaRPr lang="ru-RU" sz="4000" b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Documents and Settings\1\Рабочий стол\гпд\fon_dlya_prezentatsii._100_shtuk 2\Фон для презентации. 100 штук\My_new_fons_next 100\6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243408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1\Рабочий стол\гпд\фото Чуриковой\DSC018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4622571" cy="3466928"/>
          </a:xfrm>
          <a:prstGeom prst="rect">
            <a:avLst/>
          </a:prstGeom>
          <a:noFill/>
        </p:spPr>
      </p:pic>
      <p:pic>
        <p:nvPicPr>
          <p:cNvPr id="1027" name="Picture 3" descr="C:\Documents and Settings\1\Рабочий стол\гпд\фото Чуриковой\DSC018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7888" y="2852936"/>
            <a:ext cx="5066112" cy="3799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Documents and Settings\1\Рабочий стол\гпд\fon_dlya_prezentatsii._100_shtuk 2\Фон для презентации. 100 штук\My_new_fons_next 100\6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-243408"/>
            <a:ext cx="9753600" cy="760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2195513" y="404813"/>
            <a:ext cx="50482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chemeClr val="folHlink"/>
                </a:solidFill>
                <a:latin typeface="Times New Roman" pitchFamily="18" charset="0"/>
              </a:rPr>
              <a:t>Методическая структура клубного часа:</a:t>
            </a:r>
          </a:p>
        </p:txBody>
      </p:sp>
      <p:sp>
        <p:nvSpPr>
          <p:cNvPr id="26627" name="Rectangle 5"/>
          <p:cNvSpPr>
            <a:spLocks noChangeArrowheads="1"/>
          </p:cNvSpPr>
          <p:nvPr/>
        </p:nvSpPr>
        <p:spPr bwMode="auto">
          <a:xfrm>
            <a:off x="395288" y="2781300"/>
            <a:ext cx="68770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chemeClr val="folHlink"/>
                </a:solidFill>
                <a:latin typeface="SimSun-ExtB" pitchFamily="49" charset="-122"/>
              </a:rPr>
              <a:t>Подготовительный этап</a:t>
            </a:r>
          </a:p>
          <a:p>
            <a:r>
              <a:rPr lang="ru-RU" sz="3600" dirty="0">
                <a:solidFill>
                  <a:schemeClr val="folHlink"/>
                </a:solidFill>
                <a:latin typeface="SimSun-ExtB" pitchFamily="49" charset="-122"/>
              </a:rPr>
              <a:t> </a:t>
            </a:r>
          </a:p>
          <a:p>
            <a:r>
              <a:rPr lang="ru-RU" sz="3600" b="1" dirty="0" smtClean="0">
                <a:solidFill>
                  <a:schemeClr val="folHlink"/>
                </a:solidFill>
                <a:latin typeface="SimSun-ExtB" pitchFamily="49" charset="-122"/>
              </a:rPr>
              <a:t>Основной </a:t>
            </a:r>
            <a:r>
              <a:rPr lang="ru-RU" sz="3600" b="1" dirty="0">
                <a:solidFill>
                  <a:schemeClr val="folHlink"/>
                </a:solidFill>
                <a:latin typeface="SimSun-ExtB" pitchFamily="49" charset="-122"/>
              </a:rPr>
              <a:t>этап</a:t>
            </a:r>
            <a:r>
              <a:rPr lang="ru-RU" sz="3600" dirty="0">
                <a:solidFill>
                  <a:schemeClr val="folHlink"/>
                </a:solidFill>
                <a:latin typeface="SimSun-ExtB" pitchFamily="49" charset="-122"/>
              </a:rPr>
              <a:t> </a:t>
            </a:r>
          </a:p>
          <a:p>
            <a:endParaRPr lang="ru-RU" sz="3600" dirty="0">
              <a:solidFill>
                <a:schemeClr val="folHlink"/>
              </a:solidFill>
              <a:latin typeface="SimSun-ExtB" pitchFamily="49" charset="-122"/>
            </a:endParaRPr>
          </a:p>
          <a:p>
            <a:r>
              <a:rPr lang="ru-RU" sz="3600" b="1" dirty="0">
                <a:solidFill>
                  <a:schemeClr val="folHlink"/>
                </a:solidFill>
                <a:latin typeface="SimSun-ExtB" pitchFamily="49" charset="-122"/>
              </a:rPr>
              <a:t>Завершающий этап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Documents and Settings\1\Рабочий стол\гпд\fon_dlya_prezentatsii._100_shtuk 2\Фон для презентации. 100 штук\My_new_fons_next 100\6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2047875" y="333375"/>
            <a:ext cx="5048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000" b="1" i="1">
              <a:latin typeface="Times New Roman" pitchFamily="18" charset="0"/>
            </a:endParaRPr>
          </a:p>
        </p:txBody>
      </p:sp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323850" y="2492375"/>
            <a:ext cx="84248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 b="1">
              <a:latin typeface="Times New Roman" pitchFamily="18" charset="0"/>
            </a:endParaRPr>
          </a:p>
        </p:txBody>
      </p:sp>
      <p:sp>
        <p:nvSpPr>
          <p:cNvPr id="27652" name="Rectangle 6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686800" cy="6178550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0033CC"/>
                </a:solidFill>
                <a:latin typeface="Times New Roman" pitchFamily="18" charset="0"/>
              </a:rPr>
              <a:t>СПАСИБО ЗА ВНИМАНИЕ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Documents and Settings\1\Рабочий стол\гпд\fon_dlya_prezentatsii._100_shtuk 2\Фон для презентации. 100 штук\My_new_fons_next 100\6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</a:t>
            </a:r>
            <a:r>
              <a:rPr lang="ru-RU" sz="4400" dirty="0" smtClean="0"/>
              <a:t>Клубный час предоставляет младшим школьникам насыщенное и разнообразное взаимодействие, выходящее за рамки только делового общения, принятого в учебной деятельности.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400" dirty="0" smtClean="0"/>
              <a:t>        Самый главный, определяющий принцип работы клуба — добровольность.</a:t>
            </a:r>
            <a:endParaRPr lang="ru-RU" sz="4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Documents and Settings\1\Рабочий стол\гпд\fon_dlya_prezentatsii._100_shtuk 2\Фон для презентации. 100 штук\My_new_fons_next 100\6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96813" y="260649"/>
            <a:ext cx="8150372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Направления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клубных часов:</a:t>
            </a:r>
          </a:p>
        </p:txBody>
      </p:sp>
      <p:sp>
        <p:nvSpPr>
          <p:cNvPr id="17411" name="Прямоугольник 3"/>
          <p:cNvSpPr>
            <a:spLocks noChangeArrowheads="1"/>
          </p:cNvSpPr>
          <p:nvPr/>
        </p:nvSpPr>
        <p:spPr bwMode="auto">
          <a:xfrm>
            <a:off x="2286000" y="241300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rbel" pitchFamily="34" charset="0"/>
              </a:rPr>
              <a:t>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22313" y="2060575"/>
            <a:ext cx="7772400" cy="3708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-Читаем вместе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-Волшебный мир красок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-Хочу все знать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-Занимательный час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-Умелые руки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22313" y="6597650"/>
            <a:ext cx="7772400" cy="260350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Documents and Settings\1\Рабочий стол\гпд\fon_dlya_prezentatsii._100_shtuk 2\Фон для презентации. 100 штук\My_new_fons_next 100\6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38601" y="332656"/>
            <a:ext cx="5866799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ФОРМЫ РАБОТЫ:</a:t>
            </a:r>
          </a:p>
        </p:txBody>
      </p:sp>
      <p:sp>
        <p:nvSpPr>
          <p:cNvPr id="1843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1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 практические занятия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41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ролевые игры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41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конкурсы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41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праздники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41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беседы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41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викторины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41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чтение художественной литературы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sz="41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экскурсии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Documents and Settings\1\Рабочий стол\гпд\fon_dlya_prezentatsii._100_shtuk 2\Фон для презентации. 100 штук\My_new_fons_next 100\6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ДЕЯТЕЛЬНОСТИ: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эстетическое воспитание </a:t>
            </a:r>
          </a:p>
          <a:p>
            <a:pPr eaLnBrk="1" hangingPunct="1"/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трудовое воспитание </a:t>
            </a:r>
          </a:p>
          <a:p>
            <a:pPr eaLnBrk="1" hangingPunct="1"/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экологическое воспитание </a:t>
            </a:r>
          </a:p>
          <a:p>
            <a:pPr eaLnBrk="1" hangingPunct="1"/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интеллектуальное воспитание</a:t>
            </a:r>
          </a:p>
          <a:p>
            <a:pPr eaLnBrk="1" hangingPunct="1"/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физическое воспитание</a:t>
            </a:r>
          </a:p>
          <a:p>
            <a:pPr eaLnBrk="1" hangingPunct="1"/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нравственное воспитание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1\Рабочий стол\гпд\fon_dlya_prezentatsii._100_shtuk 2\Фон для презентации. 100 штук\My_new_fons_next 100\6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3850" y="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</a:rPr>
              <a:t>МЕТОДЫ  ОРГАНИЗАЦИИ КЛУБНОГО  ЧАСА: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>- беседы</a:t>
            </a:r>
          </a:p>
          <a:p>
            <a:pPr eaLnBrk="1" hangingPunct="1">
              <a:buFont typeface="Arial" charset="0"/>
              <a:buNone/>
            </a:pP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>- обсуждения книг и статей</a:t>
            </a:r>
          </a:p>
          <a:p>
            <a:pPr eaLnBrk="1" hangingPunct="1">
              <a:buFont typeface="Arial" charset="0"/>
              <a:buNone/>
            </a:pP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>- игры-драматизации</a:t>
            </a:r>
          </a:p>
          <a:p>
            <a:pPr eaLnBrk="1" hangingPunct="1">
              <a:buFont typeface="Arial" charset="0"/>
              <a:buNone/>
            </a:pP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>- заочные путешествия</a:t>
            </a:r>
          </a:p>
          <a:p>
            <a:pPr eaLnBrk="1" hangingPunct="1">
              <a:buFont typeface="Arial" charset="0"/>
              <a:buNone/>
            </a:pP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>- конкурсы</a:t>
            </a:r>
          </a:p>
          <a:p>
            <a:pPr eaLnBrk="1" hangingPunct="1">
              <a:buFontTx/>
              <a:buChar char="-"/>
            </a:pPr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>турниры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Documents and Settings\1\Рабочий стол\гпд\fon_dlya_prezentatsii._100_shtuk 2\Фон для презентации. 100 штук\My_new_fons_next 100\6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04788"/>
            <a:ext cx="9753600" cy="72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ТРЕБОВАНИЯ </a:t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КЛУБНЫМ ЧАСАМ: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 eaLnBrk="1" hangingPunct="1">
              <a:buFont typeface="Gill Sans MT" pitchFamily="34" charset="0"/>
              <a:buAutoNum type="romanUcPeriod"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Новизна, необычность</a:t>
            </a:r>
          </a:p>
          <a:p>
            <a:pPr marL="571500" indent="-571500" eaLnBrk="1" hangingPunct="1">
              <a:buFont typeface="Gill Sans MT" pitchFamily="34" charset="0"/>
              <a:buAutoNum type="romanUcPeriod"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Свободное общение детей друг с другом, с воспитателем </a:t>
            </a:r>
          </a:p>
          <a:p>
            <a:pPr marL="571500" indent="-571500" eaLnBrk="1" hangingPunct="1">
              <a:buFont typeface="Gill Sans MT" pitchFamily="34" charset="0"/>
              <a:buAutoNum type="romanUcPeriod"/>
            </a:pP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Целенаправленное выстраивание каждым ребенком представления о самом себе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Documents and Settings\1\Рабочий стол\гпд\fon_dlya_prezentatsii._100_shtuk 2\Фон для презентации. 100 штук\My_new_fons_next 100\6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409575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 descr="C:\Documents and Settings\1\Рабочий стол\фото Чуриковой\DSC_04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0"/>
            <a:ext cx="5151437" cy="343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4" descr="C:\Documents and Settings\1\Рабочий стол\фото Чуриковой\IMG_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2565400"/>
            <a:ext cx="5232400" cy="39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51520" y="4149080"/>
            <a:ext cx="381642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праздник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24128" y="692696"/>
            <a:ext cx="295232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ЗОЖ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1\Рабочий стол\гпд\fon_dlya_prezentatsii._100_shtuk 2\Фон для презентации. 100 штук\My_new_fons_next 100\6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875" y="-171450"/>
            <a:ext cx="9753600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 descr="C:\Documents and Settings\1\Рабочий стол\фото Чуриковой\IMG_46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900" y="3141663"/>
            <a:ext cx="47371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C:\Documents and Settings\1\Рабочий стол\фото Чуриковой\Изображение 2 1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4968875" cy="372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860032" y="332656"/>
            <a:ext cx="4464496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МОЁ ЗДОРОВЬЕ- В МОИХ РУКАХ!</a:t>
            </a: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-180528" y="5271300"/>
            <a:ext cx="4536504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МЫ – ПЕШЕХОДЫ!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3">
      <a:dk1>
        <a:srgbClr val="000000"/>
      </a:dk1>
      <a:lt1>
        <a:srgbClr val="FF9933"/>
      </a:lt1>
      <a:dk2>
        <a:srgbClr val="5F95D7"/>
      </a:dk2>
      <a:lt2>
        <a:srgbClr val="EEECE1"/>
      </a:lt2>
      <a:accent1>
        <a:srgbClr val="4F81BD"/>
      </a:accent1>
      <a:accent2>
        <a:srgbClr val="C0504D"/>
      </a:accent2>
      <a:accent3>
        <a:srgbClr val="FFCAAD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9933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CAAD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9933"/>
        </a:lt1>
        <a:dk2>
          <a:srgbClr val="5F95D7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CAAD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233</TotalTime>
  <Words>170</Words>
  <Application>Microsoft Office PowerPoint</Application>
  <PresentationFormat>Экран (4:3)</PresentationFormat>
  <Paragraphs>52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-Читаем вместе -Волшебный мир красок -Хочу все знать -Занимательный час -Умелые руки </vt:lpstr>
      <vt:lpstr>Слайд 4</vt:lpstr>
      <vt:lpstr>ВИДЫ ДЕЯТЕЛЬНОСТИ:</vt:lpstr>
      <vt:lpstr>МЕТОДЫ  ОРГАНИЗАЦИИ КЛУБНОГО  ЧАСА:</vt:lpstr>
      <vt:lpstr>ТРЕБОВАНИЯ  К КЛУБНЫМ ЧАСАМ:</vt:lpstr>
      <vt:lpstr>Слайд 8</vt:lpstr>
      <vt:lpstr>Слайд 9</vt:lpstr>
      <vt:lpstr>Слайд 10</vt:lpstr>
      <vt:lpstr>Слайд 11</vt:lpstr>
      <vt:lpstr>Слайд 12</vt:lpstr>
      <vt:lpstr>СПАСИБО ЗА ВНИМАНИЕ 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Клубный час как одна из форм </dc:title>
  <dc:creator>User</dc:creator>
  <cp:lastModifiedBy>User</cp:lastModifiedBy>
  <cp:revision>22</cp:revision>
  <dcterms:created xsi:type="dcterms:W3CDTF">2013-01-22T11:27:52Z</dcterms:created>
  <dcterms:modified xsi:type="dcterms:W3CDTF">2013-01-23T13:14:01Z</dcterms:modified>
</cp:coreProperties>
</file>