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AF6670C-0DB6-4D5A-8C09-B2E2D968530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F46A89-3B0B-45E4-B4B8-F0D71FAD0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670C-0DB6-4D5A-8C09-B2E2D968530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6A89-3B0B-45E4-B4B8-F0D71FAD0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670C-0DB6-4D5A-8C09-B2E2D968530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6A89-3B0B-45E4-B4B8-F0D71FAD0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F6670C-0DB6-4D5A-8C09-B2E2D968530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F46A89-3B0B-45E4-B4B8-F0D71FAD00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AF6670C-0DB6-4D5A-8C09-B2E2D968530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F46A89-3B0B-45E4-B4B8-F0D71FAD0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670C-0DB6-4D5A-8C09-B2E2D968530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6A89-3B0B-45E4-B4B8-F0D71FAD004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670C-0DB6-4D5A-8C09-B2E2D968530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6A89-3B0B-45E4-B4B8-F0D71FAD004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F6670C-0DB6-4D5A-8C09-B2E2D968530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F46A89-3B0B-45E4-B4B8-F0D71FAD00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670C-0DB6-4D5A-8C09-B2E2D968530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6A89-3B0B-45E4-B4B8-F0D71FAD0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F6670C-0DB6-4D5A-8C09-B2E2D968530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F46A89-3B0B-45E4-B4B8-F0D71FAD004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F6670C-0DB6-4D5A-8C09-B2E2D968530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F46A89-3B0B-45E4-B4B8-F0D71FAD004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F6670C-0DB6-4D5A-8C09-B2E2D968530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F46A89-3B0B-45E4-B4B8-F0D71FAD00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204864"/>
            <a:ext cx="6172200" cy="1728192"/>
          </a:xfrm>
        </p:spPr>
        <p:txBody>
          <a:bodyPr>
            <a:normAutofit/>
          </a:bodyPr>
          <a:lstStyle/>
          <a:p>
            <a:r>
              <a:rPr lang="ru-RU" dirty="0" smtClean="0"/>
              <a:t>Проектная работа по математике на тему «Меры длины»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908720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МБОУ «</a:t>
            </a:r>
            <a:r>
              <a:rPr lang="ru-RU" dirty="0" err="1" smtClean="0"/>
              <a:t>Верхнеушминская</a:t>
            </a:r>
            <a:r>
              <a:rPr lang="ru-RU" dirty="0" smtClean="0"/>
              <a:t> начальная школа – детский сад»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5589240"/>
            <a:ext cx="3988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Учитель нач. </a:t>
            </a:r>
            <a:r>
              <a:rPr lang="ru-RU" dirty="0" err="1" smtClean="0"/>
              <a:t>кл</a:t>
            </a:r>
            <a:r>
              <a:rPr lang="ru-RU" dirty="0" smtClean="0"/>
              <a:t>. – Миронова И.В.</a:t>
            </a: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3998" y="1412776"/>
          <a:ext cx="6720410" cy="4176464"/>
        </p:xfrm>
        <a:graphic>
          <a:graphicData uri="http://schemas.openxmlformats.org/drawingml/2006/table">
            <a:tbl>
              <a:tblPr/>
              <a:tblGrid>
                <a:gridCol w="838423"/>
                <a:gridCol w="838423"/>
                <a:gridCol w="838423"/>
                <a:gridCol w="838423"/>
                <a:gridCol w="807886"/>
                <a:gridCol w="847405"/>
                <a:gridCol w="886475"/>
                <a:gridCol w="824952"/>
              </a:tblGrid>
              <a:tr h="321266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Название: проект по теме: «Меры длины»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26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Этапы и их сроки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Конечный продукт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Действия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Роли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Необходимые материалы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Источники информации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Привлечение других взрослых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 школе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Вне школы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5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 неделя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Книга «Учитель: -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Изготовление книги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Подборка материала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Художники-оформители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Бумага, карандаш, краски, кисточки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Книжки «Сделай сам»,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Интернет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Родители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 неделя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Коллекция измерительных инструментов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Изготовление коллекции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Подборка измерительных инструментов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Художники-оформители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Плёнка самоклеющая, ножницы, коробка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Родители</a:t>
                      </a:r>
                    </a:p>
                  </a:txBody>
                  <a:tcPr marL="43994" marR="43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475656" y="331830"/>
            <a:ext cx="684076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«Измерительные инструменты»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31640" y="1700808"/>
          <a:ext cx="6696745" cy="4032449"/>
        </p:xfrm>
        <a:graphic>
          <a:graphicData uri="http://schemas.openxmlformats.org/drawingml/2006/table">
            <a:tbl>
              <a:tblPr/>
              <a:tblGrid>
                <a:gridCol w="805871"/>
                <a:gridCol w="831250"/>
                <a:gridCol w="805871"/>
                <a:gridCol w="758232"/>
                <a:gridCol w="801864"/>
                <a:gridCol w="840154"/>
                <a:gridCol w="986190"/>
                <a:gridCol w="867313"/>
              </a:tblGrid>
              <a:tr h="288032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Название: проект по теме: «Меры длины»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Этапы и их сроки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Конечный продукт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Действия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Роли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Необходимые материалы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Источники информации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Привлечение других взрослых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 школе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Вне школы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 неделя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Книга пословиц и поговорок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Оформление книги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Подборка материала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Художники-оформители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Бумага, карандаш, краски, кисточки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художественная литература;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детские журналы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Родители, учителя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 неделя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Подборка художественных произведений.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Сценка.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Чтение худ. литературы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Читатели, артисты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Костюмы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художественная литература;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детские журналы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Родители, библиотекари, учителя</a:t>
                      </a:r>
                    </a:p>
                  </a:txBody>
                  <a:tcPr marL="43772" marR="43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835696" y="542337"/>
            <a:ext cx="48965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«Меры длины в литературе»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87623" y="1340768"/>
          <a:ext cx="7272808" cy="4263348"/>
        </p:xfrm>
        <a:graphic>
          <a:graphicData uri="http://schemas.openxmlformats.org/drawingml/2006/table">
            <a:tbl>
              <a:tblPr/>
              <a:tblGrid>
                <a:gridCol w="865082"/>
                <a:gridCol w="948023"/>
                <a:gridCol w="948023"/>
                <a:gridCol w="948023"/>
                <a:gridCol w="870643"/>
                <a:gridCol w="1031889"/>
                <a:gridCol w="825697"/>
                <a:gridCol w="835428"/>
              </a:tblGrid>
              <a:tr h="298318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Название: проект по теме: «Меры длины»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31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Этапы и их сроки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Конечный продукт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Действия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Роли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Необходимые материалы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Источники информации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Привлечение других взрослых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 школе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Вне школы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99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 неделя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Подборка загадок, ребусов, кроссвордов.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Подборка и придумывание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загадок, ребусов, кроссвордов.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Автор, художник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Бумага, ручка, карандаши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Детские книги, журналы, Интернет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Родители,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библиотекарь, учителя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 неделя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Книга загадок, ребусов, кроссвордов.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Изготовление книги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Оформление книги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Переплетчик, оформитель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Бумага, картон, скоросшиватель, фломастеры, картинки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Родители, учителя</a:t>
                      </a:r>
                    </a:p>
                  </a:txBody>
                  <a:tcPr marL="41945" marR="41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267744" y="354913"/>
            <a:ext cx="4392488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«Решаем… Думаем… Смекаем…»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187624" y="-429669"/>
            <a:ext cx="7056784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Заключение.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Проведенная работа нам  интересна. Мы ближе познакомились со старинными  единицами измерения  длины. Выявили связь между старинными единицами длины и устным народным творчеством – пословицами, поговорками. Пословицы и поговорки коротки, но метки и выразительны. Большинство старых мер забыто, вышло из употребления, но многие из них фигурируют в литературных произведениях, исторических памятниках. Они заложены в старинных постройках, в древних рецептах лекарств и всевозможных кушаний. Меры жили, иногда старились и умирали, иногда возрождались к новой жизни. История мер – это история торговли, ремесел, сельского хозяйства и строительства, а в конечном итоге – это часть истории человечества. Подводя итог работы, пришли к выводу, что данная тема - актуальна. Как появились меры, как изменялись, что несли народам и как влияли на их жизнь? Это интересно и сегодня.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115616" y="243851"/>
            <a:ext cx="684076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Ожидаемые результаты реализации проекта: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Интеллектуальное развитие и личностный рост ребёнка.              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Умение работать с информацией.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Опыт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целеполагания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Ребёнок приобрёл опыт планирования.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Расширение кругозора.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Развитие мышления.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Развитие эмоциональной сферы.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Опыт публичного выступления.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043608" y="372316"/>
            <a:ext cx="7488832" cy="57861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Литература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1.     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Бухвало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В.А. Общая методика развивающего обучения. – Рига, 2001.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      Бычков А.В. Метод проектов в современной школе. – М., 2000.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      Васильев В. Проектно-исследовательская технология: развитие мотивации. – Народное образование. – М., 2000, № 9.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4.     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Джонсонс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Дж. К. Методы проектирования. М., 1986.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Землянская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Е.Н. Учебные проекты младших школьников // Начальная школа. 2005. № 9.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  Иванова Н.В. Возможности и специфика применения проектного метода в начальной школе. //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Нач.школа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– 2004. - №2.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Матяш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Н.В., Симоненко В.Д. Проектная деятельность младших школьников: Книга для учителя начальных классов. – М.: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Вентана-Граф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2004.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  Новикова Т.Д. Проектные технологии на уроках и во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внеучебной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деятельности. Народное образование. 2000, № 8-9.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  Пахомова Н. Ю. Метод учебных проектов в образовательном учреждении: Пособие для учителей и студентов педагогических вузов. — М.: АРКТИ, 2003. (Методическая библиотека)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  Пахомова Н. Ю. Учебные проекты: его возможности. // Учитель, № 4, 2000.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  Пахомова Н. Ю. Учебные проекты: методология поиска. // Учитель, № 1, 2000.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12. Романов Г. Я.Наименование мер длины. М., 1988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13. Рыбаков Б. А Русские меры длины XI – XV в.в.М.,1984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14.  Савенков А. И. Творческий проект, или Как провести самостоятельное исследование // Школьные технологии. — 1998. — № 4.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15. 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Чечель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И.Д. Исследовательские проекты в практике школы. Управление исследовательской деятельностью педагога и учащегося в современной школе. М., Сентябрь, 1998.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844824"/>
          <a:ext cx="6936432" cy="4289472"/>
        </p:xfrm>
        <a:graphic>
          <a:graphicData uri="http://schemas.openxmlformats.org/drawingml/2006/table">
            <a:tbl>
              <a:tblPr/>
              <a:tblGrid>
                <a:gridCol w="1678176"/>
                <a:gridCol w="2629128"/>
                <a:gridCol w="2629128"/>
              </a:tblGrid>
              <a:tr h="22449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Уровень 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I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(начальная школа)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1884" marR="41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4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1884" marR="41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 балл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884" marR="41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 балла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884" marR="41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Письменная коммуникация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1884" marR="41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Ученик изложил вопрос с соблюдением норм оформления текста, заданных образцом.</a:t>
                      </a:r>
                    </a:p>
                  </a:txBody>
                  <a:tcPr marL="41884" marR="41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Ученик изложил вопрос с соблюдением норм оформления текста и вспомогательной графики, заданных образцом.</a:t>
                      </a:r>
                    </a:p>
                  </a:txBody>
                  <a:tcPr marL="41884" marR="41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8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Устная презентация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1884" marR="41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Ученик выстроил свою речь в соответствии с нормами русского языка, обращаясь к тексту, составленному с помощью учителя или самостоятельно.</a:t>
                      </a:r>
                    </a:p>
                  </a:txBody>
                  <a:tcPr marL="41884" marR="41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Ученик выстроил свою речь в соответствии с нормами русского языка, обращаясь к плану, составленному с помощью учителя или самостоятельно.</a:t>
                      </a:r>
                    </a:p>
                  </a:txBody>
                  <a:tcPr marL="41884" marR="41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9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Ученик повторил нужный фрагмент своего выступления в ответ на уточняющий вопрос.</a:t>
                      </a:r>
                    </a:p>
                  </a:txBody>
                  <a:tcPr marL="41884" marR="41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Ученик привёл дополнительную информацию в ответ на уточняющий вопрос.</a:t>
                      </a:r>
                    </a:p>
                  </a:txBody>
                  <a:tcPr marL="41884" marR="41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8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Продуктивная коммуникация (работа в группе)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884" marR="41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Ученики высказывались, следуя теме и процедуре обсуждения, если учитель выступал в роли координатора дискуссии.</a:t>
                      </a:r>
                    </a:p>
                  </a:txBody>
                  <a:tcPr marL="41884" marR="41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Ученики в основном самостоятельно следовали процедуре обсуждения, установленной учителем.</a:t>
                      </a:r>
                    </a:p>
                  </a:txBody>
                  <a:tcPr marL="41884" marR="41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Ученики высказывали идеи, возникшие непосредственно в ходе обсуждения, или своё отношение к идеям других членов группы, если к этому стимулировал учитель. </a:t>
                      </a:r>
                    </a:p>
                  </a:txBody>
                  <a:tcPr marL="41884" marR="41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Ученик высказывал идеи, подготовленные заранее.</a:t>
                      </a:r>
                    </a:p>
                  </a:txBody>
                  <a:tcPr marL="41884" marR="41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899592" y="166304"/>
            <a:ext cx="6768752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Приложения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Приложение 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Критерии для оценки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сформированности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коммуникативной компетентности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484784"/>
          <a:ext cx="6792415" cy="4650442"/>
        </p:xfrm>
        <a:graphic>
          <a:graphicData uri="http://schemas.openxmlformats.org/drawingml/2006/table">
            <a:tbl>
              <a:tblPr/>
              <a:tblGrid>
                <a:gridCol w="1615179"/>
                <a:gridCol w="2588618"/>
                <a:gridCol w="2588618"/>
              </a:tblGrid>
              <a:tr h="29271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Уровень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I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(начальная школа)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1166" marR="41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8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1166" marR="41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 балл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1166" marR="41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 балла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1166" marR="41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084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Поиск информации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1166" marR="41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Ученик задал вопросы, указывающие на отсутствие информации, во время выполнения того действия, для которого необходима эта информация.</a:t>
                      </a:r>
                    </a:p>
                  </a:txBody>
                  <a:tcPr marL="41166" marR="41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Ученик задал вопросы, указывающие на отсутствие конкретной информации, во время обсуждения с руководителем общего плана деятельности в рамках проекта.</a:t>
                      </a:r>
                    </a:p>
                  </a:txBody>
                  <a:tcPr marL="41166" marR="41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4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Ученик продемонстрировал владение информацией из указанного учителем источника.</a:t>
                      </a:r>
                    </a:p>
                  </a:txBody>
                  <a:tcPr marL="41166" marR="41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Ученик зафиксировал исчерпывающую информацию из указанного учителем источника.</a:t>
                      </a:r>
                    </a:p>
                  </a:txBody>
                  <a:tcPr marL="41166" marR="41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13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Обработка информации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1166" marR="41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Ученик изложил полученную информацию.</a:t>
                      </a:r>
                    </a:p>
                  </a:txBody>
                  <a:tcPr marL="41166" marR="41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Ученик изложил те фрагменты полученной информации, которые оказались новыми для него, или задал вопросы на понимание.</a:t>
                      </a:r>
                    </a:p>
                  </a:txBody>
                  <a:tcPr marL="41166" marR="41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4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Ученик воспроизвёл аргументацию и вывод, содержащийся в изученном источнике информации.</a:t>
                      </a:r>
                    </a:p>
                  </a:txBody>
                  <a:tcPr marL="41166" marR="41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Ученик привёл пример, подтверждающий вывод, заимствованный из источника информации.</a:t>
                      </a:r>
                    </a:p>
                  </a:txBody>
                  <a:tcPr marL="41166" marR="41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827584" y="395538"/>
            <a:ext cx="6696744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Критерии для оценки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сформированности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информационной компетентности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75656" y="1556792"/>
          <a:ext cx="6768753" cy="4198223"/>
        </p:xfrm>
        <a:graphic>
          <a:graphicData uri="http://schemas.openxmlformats.org/drawingml/2006/table">
            <a:tbl>
              <a:tblPr/>
              <a:tblGrid>
                <a:gridCol w="1640321"/>
                <a:gridCol w="2564216"/>
                <a:gridCol w="2564216"/>
              </a:tblGrid>
              <a:tr h="25442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Уровень 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I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(начальная школа)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1953" marR="41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4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1953" marR="41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 балл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953" marR="41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 балла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953" marR="41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8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Постановка проблемы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953" marR="41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Ученик подтвердил понимание проблемы, сформулированной учителем.</a:t>
                      </a:r>
                    </a:p>
                  </a:txBody>
                  <a:tcPr marL="41953" marR="41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Ученик объяснил причины, по которым он приступил к решению проблемы, сформулированной учителем.</a:t>
                      </a:r>
                    </a:p>
                  </a:txBody>
                  <a:tcPr marL="41953" marR="41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856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Целеполагание и планирование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953" marR="41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Ученик подтвердил понимание цели и задач проекта, сформулированных учителем.</a:t>
                      </a:r>
                    </a:p>
                  </a:txBody>
                  <a:tcPr marL="41953" marR="41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Ученик с помощью учителя сформулировал задачи, соответствующие цели проекта.</a:t>
                      </a:r>
                    </a:p>
                  </a:txBody>
                  <a:tcPr marL="41953" marR="41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После завершения проекта ученик рассказал, что было сделано в ходе работы над проектом.</a:t>
                      </a:r>
                    </a:p>
                  </a:txBody>
                  <a:tcPr marL="41953" marR="41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После завершения проекта ученик описал последовательность и взаимосвязь предпринятых действий.</a:t>
                      </a:r>
                    </a:p>
                  </a:txBody>
                  <a:tcPr marL="41953" marR="41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После завершения проекта ученик описал полученный продукт.</a:t>
                      </a:r>
                    </a:p>
                  </a:txBody>
                  <a:tcPr marL="41953" marR="41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 этапе планирования ученик описал продукт, который предполагал получить.</a:t>
                      </a:r>
                    </a:p>
                  </a:txBody>
                  <a:tcPr marL="41953" marR="41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85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Оценка результата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953" marR="41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Ученик высказал оценочное отношение к полученному продукту.</a:t>
                      </a:r>
                    </a:p>
                  </a:txBody>
                  <a:tcPr marL="41953" marR="41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Ученик привёл аргумент, подтверждающий справедливость высказанного оценочного отношения.</a:t>
                      </a:r>
                    </a:p>
                  </a:txBody>
                  <a:tcPr marL="41953" marR="41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Ученик высказал своё впечатление от работы над проектом.</a:t>
                      </a:r>
                    </a:p>
                  </a:txBody>
                  <a:tcPr marL="41953" marR="41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Ученик назвал трудности, с которыми он столкнулся при работе над проектом.</a:t>
                      </a:r>
                    </a:p>
                  </a:txBody>
                  <a:tcPr marL="41953" marR="41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547664" y="-416995"/>
            <a:ext cx="590465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Критерии для оценки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сформированности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компетентности решения проблем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59633" y="3861049"/>
          <a:ext cx="7128790" cy="2088229"/>
        </p:xfrm>
        <a:graphic>
          <a:graphicData uri="http://schemas.openxmlformats.org/drawingml/2006/table">
            <a:tbl>
              <a:tblPr/>
              <a:tblGrid>
                <a:gridCol w="606311"/>
                <a:gridCol w="1473105"/>
                <a:gridCol w="1156963"/>
                <a:gridCol w="1367724"/>
                <a:gridCol w="1366982"/>
                <a:gridCol w="1157705"/>
              </a:tblGrid>
              <a:tr h="859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Дата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Что делал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Затрачено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времени 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Вопрос, затруднение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Консультант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Помощь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</a:tr>
              <a:tr h="245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043608" y="-746436"/>
            <a:ext cx="712879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Приложение 2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Отчёт о работе над проектом (для учащихся начальной школы)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Название проекта: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Почему я начал работу над проектом?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Для чего я работал над проектом?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Какой продукт я хотел получить?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Как я работал над проектом: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Какой продукт я получил в результате работы над проектом?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Что нового я узнал, чему научился?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Мои впечатления от работы над проектом: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075240" cy="561662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Введение</a:t>
            </a:r>
            <a:endParaRPr lang="ru-RU" dirty="0"/>
          </a:p>
          <a:p>
            <a:r>
              <a:rPr lang="ru-RU" b="1" dirty="0"/>
              <a:t>Актуальность</a:t>
            </a:r>
            <a:r>
              <a:rPr lang="ru-RU" dirty="0"/>
              <a:t> </a:t>
            </a:r>
            <a:r>
              <a:rPr lang="ru-RU" i="1" dirty="0"/>
              <a:t>            </a:t>
            </a:r>
            <a:r>
              <a:rPr lang="ru-RU" dirty="0"/>
              <a:t>Вопрос о значимости единиц измерения всегда актуален, так как метрология всегда находится в центре внимания человеческой деятельности. Поэтому именно эта тема нас заинтересовала, появился интерес к истории математики, к истории нашей Родины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 </a:t>
            </a:r>
            <a:r>
              <a:rPr lang="ru-RU" b="1" dirty="0"/>
              <a:t>Гипотеза.</a:t>
            </a:r>
            <a:r>
              <a:rPr lang="ru-RU" dirty="0"/>
              <a:t>           Мы предполагаем, что старинные меры длины утратили свою значимость  по причине своей неточности и были   заменены на единицы измерения, принятые во всём мире. 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Методы исследования:</a:t>
            </a:r>
            <a:endParaRPr lang="ru-RU" dirty="0"/>
          </a:p>
          <a:p>
            <a:r>
              <a:rPr lang="ru-RU" dirty="0"/>
              <a:t>-подумать самостоятельно, что мы знаем о современных и старинных мерах длины;</a:t>
            </a:r>
          </a:p>
          <a:p>
            <a:r>
              <a:rPr lang="ru-RU" dirty="0"/>
              <a:t>-изучить специальную литературу;</a:t>
            </a:r>
          </a:p>
          <a:p>
            <a:r>
              <a:rPr lang="ru-RU" dirty="0"/>
              <a:t>-найти ответы на вопросы с помощью  сети </a:t>
            </a:r>
            <a:r>
              <a:rPr lang="ru-RU" dirty="0" err="1"/>
              <a:t>Internet</a:t>
            </a:r>
            <a:r>
              <a:rPr lang="ru-RU" dirty="0"/>
              <a:t>;</a:t>
            </a:r>
          </a:p>
          <a:p>
            <a:r>
              <a:rPr lang="ru-RU" dirty="0"/>
              <a:t>-провести опрос одноклассников, родителей, учителей;</a:t>
            </a:r>
          </a:p>
          <a:p>
            <a:r>
              <a:rPr lang="ru-RU" dirty="0"/>
              <a:t>-понаблюдать за тем, с помощью чего люди измеряют длину в настоящее время;</a:t>
            </a:r>
          </a:p>
          <a:p>
            <a:r>
              <a:rPr lang="ru-RU" dirty="0"/>
              <a:t>-провести эксперимент: попробовать измерить длину предметов, используя старинные и современные единицы измерения.</a:t>
            </a: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2348880"/>
            <a:ext cx="386836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  СПАСИБО </a:t>
            </a:r>
          </a:p>
          <a:p>
            <a:r>
              <a:rPr lang="ru-RU" sz="5400" dirty="0" smtClean="0">
                <a:solidFill>
                  <a:srgbClr val="FF0000"/>
                </a:solidFill>
              </a:rPr>
              <a:t>         ЗА </a:t>
            </a:r>
          </a:p>
          <a:p>
            <a:r>
              <a:rPr lang="ru-RU" sz="5400" dirty="0" smtClean="0">
                <a:solidFill>
                  <a:srgbClr val="FF0000"/>
                </a:solidFill>
              </a:rPr>
              <a:t>ВНИМАНИЕ!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99592" y="1004265"/>
            <a:ext cx="777686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 проекта: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выяснить, какие меры длины существовали на Руси в старинные времена и почему не используются в настоящее  время.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 проекта: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-уточнить, какими мерами длины пользуются в настоящее время;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2. -выяснить, какие меры длины существовали в старинные времена на Руси;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3.  -выяснить, в каких литературных источниках встречаются названия старинных мер длины.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  -выяснить, что означают пословицы, поговорки, шутки, фразеологизмы, в которых встречаются названия старинных мер длины;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5.  - познакомиться с задачами, в которых встречаются старинные меры длины;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6.  -провести эксперимент с измерением длины;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7.  -сделать выводы;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8.  -предположить возможные пути дальнейшего исследования.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1-matematik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4077072"/>
            <a:ext cx="4824536" cy="2598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043608" y="1508894"/>
            <a:ext cx="705678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Целевая группа проекта-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учителя начальных классов, обучающиеся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Участники проекта-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учитель, обучающиеся начальной школы, родители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Партнеры проекта –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библиотекарь, учителя русского языка и литературы,  истории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Срок реализации проекта -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недели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Место реализации проекта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школа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image0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2996952"/>
            <a:ext cx="3810000" cy="3581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6313" y="476672"/>
            <a:ext cx="29113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Этапы реализации проекта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412776"/>
            <a:ext cx="61926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/>
              <a:t>Погружение </a:t>
            </a:r>
            <a:r>
              <a:rPr lang="ru-RU" b="1" dirty="0"/>
              <a:t>в </a:t>
            </a:r>
            <a:r>
              <a:rPr lang="ru-RU" b="1" dirty="0" smtClean="0"/>
              <a:t>проект</a:t>
            </a:r>
          </a:p>
          <a:p>
            <a:pPr marL="342900" indent="-342900">
              <a:buAutoNum type="arabicPeriod"/>
            </a:pPr>
            <a:r>
              <a:rPr lang="ru-RU" b="1" dirty="0"/>
              <a:t>Планирование </a:t>
            </a:r>
            <a:r>
              <a:rPr lang="ru-RU" b="1" dirty="0" smtClean="0"/>
              <a:t>деятельности</a:t>
            </a:r>
          </a:p>
          <a:p>
            <a:pPr marL="342900" indent="-342900">
              <a:buAutoNum type="arabicPeriod"/>
            </a:pPr>
            <a:r>
              <a:rPr lang="ru-RU" b="1" dirty="0"/>
              <a:t>Осуществление деятельности по решению </a:t>
            </a:r>
            <a:r>
              <a:rPr lang="ru-RU" b="1" dirty="0" smtClean="0"/>
              <a:t>проблемы</a:t>
            </a:r>
          </a:p>
          <a:p>
            <a:pPr marL="342900" indent="-342900">
              <a:buAutoNum type="arabicPeriod"/>
            </a:pPr>
            <a:r>
              <a:rPr lang="ru-RU" b="1" dirty="0"/>
              <a:t>Оформление </a:t>
            </a:r>
            <a:r>
              <a:rPr lang="ru-RU" b="1" dirty="0" smtClean="0"/>
              <a:t>результатов</a:t>
            </a:r>
          </a:p>
          <a:p>
            <a:pPr marL="342900" indent="-342900">
              <a:buAutoNum type="arabicPeriod"/>
            </a:pPr>
            <a:r>
              <a:rPr lang="ru-RU" b="1" dirty="0"/>
              <a:t>Презентация </a:t>
            </a:r>
            <a:r>
              <a:rPr lang="ru-RU" b="1" dirty="0" smtClean="0"/>
              <a:t>результатов</a:t>
            </a:r>
          </a:p>
          <a:p>
            <a:pPr marL="342900" indent="-342900"/>
            <a:r>
              <a:rPr lang="ru-RU" b="1" dirty="0" smtClean="0"/>
              <a:t>6.   Оценка </a:t>
            </a:r>
            <a:r>
              <a:rPr lang="ru-RU" b="1" dirty="0"/>
              <a:t>результатов и процесса проектной деятельности</a:t>
            </a:r>
            <a:endParaRPr lang="ru-RU" dirty="0"/>
          </a:p>
        </p:txBody>
      </p:sp>
      <p:pic>
        <p:nvPicPr>
          <p:cNvPr id="4" name="Рисунок 3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077072"/>
            <a:ext cx="2819400" cy="23812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763688" y="277242"/>
            <a:ext cx="6264696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такое мера длины?  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«Мера – способ определения количества по принятой единице. Погонная, линейная мера служит для обозначения расстояний или величины линий»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В. Даль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ghizn-i-matematik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492896"/>
            <a:ext cx="3810000" cy="381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1196752"/>
          <a:ext cx="7848872" cy="4536504"/>
        </p:xfrm>
        <a:graphic>
          <a:graphicData uri="http://schemas.openxmlformats.org/drawingml/2006/table">
            <a:tbl>
              <a:tblPr/>
              <a:tblGrid>
                <a:gridCol w="630628"/>
                <a:gridCol w="1804296"/>
                <a:gridCol w="1804826"/>
                <a:gridCol w="1804296"/>
                <a:gridCol w="1804826"/>
              </a:tblGrid>
              <a:tr h="661286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Гр. «Старинные русские меры длины»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</a:rPr>
                        <a:t>Гр. «Измерительные инструменты»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Гр. «Меры длины в литературе»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Гр. «Решаем… Думаем… Смекаем…»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64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1 неделя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Подготовительная работа для выбора направлений работы: «О чем я хочу узнать».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Составление матрицы в каждой группе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386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2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неделя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1. Отбор материала «Старинные русские меры длины»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2. Оформление книги.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3. Изготовление дидактического пособия.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1. Изучение измерительных инструментов.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2. Изготовление книги.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3. изготовление коллекции.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1. Подборка материала о мерах длины в литературе.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2. Оформление книги пословиц.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3. Сценка.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1. Подборка и придумывание загадок, ребусов, кроссвордов.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2. Оформление книги.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713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П Р Е З Е Н Т А Ц И Я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475656" y="274680"/>
            <a:ext cx="648072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 мероприятий по реализации проекта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ПО ТЕМЕ: «Меры длины»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412778"/>
          <a:ext cx="6864423" cy="5185266"/>
        </p:xfrm>
        <a:graphic>
          <a:graphicData uri="http://schemas.openxmlformats.org/drawingml/2006/table">
            <a:tbl>
              <a:tblPr/>
              <a:tblGrid>
                <a:gridCol w="2288141"/>
                <a:gridCol w="2288141"/>
                <a:gridCol w="2288141"/>
              </a:tblGrid>
              <a:tr h="24567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Название: «Меры длины»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67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Возможные проекты</a:t>
                      </a: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Возможные источники информации</a:t>
                      </a: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70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Учебная информация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(уроки по базовым дисциплинам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как источники сведений по теме)</a:t>
                      </a: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Другие источники информации</a:t>
                      </a: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1. Старинные русские меры длины.</a:t>
                      </a: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Уроки математики.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Уроки чтения.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Уроки художественного труда.</a:t>
                      </a: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Научно-популярная литература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Журналы.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Интернет.</a:t>
                      </a: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2. Измерительные инструменты.</a:t>
                      </a: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Уроки математики.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Уроки труда.</a:t>
                      </a: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Научно-популярная литература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Журналы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Интернет.</a:t>
                      </a: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3. Меры длины в литературе.</a:t>
                      </a: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Уроки чтения.</a:t>
                      </a: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Художественная литература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Интернет.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Журналы.</a:t>
                      </a: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4. Решай… Смекай… Угадывай…</a:t>
                      </a: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Уроки математики</a:t>
                      </a: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Научно-популярная литература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Художественная литература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Телевидение</a:t>
                      </a: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43808" y="424201"/>
            <a:ext cx="468052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МАТРИЦА ТЕМЫ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87624" y="1340769"/>
          <a:ext cx="7344817" cy="4939256"/>
        </p:xfrm>
        <a:graphic>
          <a:graphicData uri="http://schemas.openxmlformats.org/drawingml/2006/table">
            <a:tbl>
              <a:tblPr/>
              <a:tblGrid>
                <a:gridCol w="888362"/>
                <a:gridCol w="897880"/>
                <a:gridCol w="969254"/>
                <a:gridCol w="969254"/>
                <a:gridCol w="833168"/>
                <a:gridCol w="897880"/>
                <a:gridCol w="1024448"/>
                <a:gridCol w="864571"/>
              </a:tblGrid>
              <a:tr h="244026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Название: проект по теме: «Меры длины»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02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Этапы и их сроки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Конечный продукт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Действия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Роли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Необходимые материалы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Источники информации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Привлечение других взрослых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 школе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Вне школы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8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 неделя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Книга «Старинные русские меры длины»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Компьютерная презентация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Посещение школьной библиотеки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Посещение детской библиотеки.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Беседы с родителями.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Интернет.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Оформители.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Бумага.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художественная литература;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детские журналы;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научно-популярная литература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Родители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библиотекари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 неделя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Изготовление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дидактического пособия из лент с мерами длины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Изготовление основы 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Заготовка лент и надписей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Художники оформители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Бумага, ленты,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самоклеющая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плёнка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Родители</a:t>
                      </a: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547664" y="487208"/>
            <a:ext cx="626469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«Старинные русские меры длины»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1576</Words>
  <Application>Microsoft Office PowerPoint</Application>
  <PresentationFormat>Экран (4:3)</PresentationFormat>
  <Paragraphs>377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Проектная работа по математике на тему «Меры длины»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работа по математике на тему «Меры длины»</dc:title>
  <dc:creator>1</dc:creator>
  <cp:lastModifiedBy>irina</cp:lastModifiedBy>
  <cp:revision>6</cp:revision>
  <dcterms:created xsi:type="dcterms:W3CDTF">2013-06-26T15:47:30Z</dcterms:created>
  <dcterms:modified xsi:type="dcterms:W3CDTF">2013-08-08T14:06:20Z</dcterms:modified>
</cp:coreProperties>
</file>