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481988188976389"/>
          <c:y val="0.16047662401574797"/>
          <c:w val="0.84481364829396322"/>
          <c:h val="0.361000246062992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Лист1!$A$2:$A$13</c:f>
              <c:strCache>
                <c:ptCount val="12"/>
                <c:pt idx="0">
                  <c:v>Лыжные гонки</c:v>
                </c:pt>
                <c:pt idx="1">
                  <c:v>Фигурное катание</c:v>
                </c:pt>
                <c:pt idx="2">
                  <c:v>Биатлон</c:v>
                </c:pt>
                <c:pt idx="3">
                  <c:v>Конькобежный спорт</c:v>
                </c:pt>
                <c:pt idx="4">
                  <c:v>Фристайл</c:v>
                </c:pt>
                <c:pt idx="5">
                  <c:v>Хоккей</c:v>
                </c:pt>
                <c:pt idx="6">
                  <c:v>Сноубординг</c:v>
                </c:pt>
                <c:pt idx="7">
                  <c:v>Горнолыжный спорт</c:v>
                </c:pt>
                <c:pt idx="8">
                  <c:v>Бобслей</c:v>
                </c:pt>
                <c:pt idx="9">
                  <c:v>Санный спорт</c:v>
                </c:pt>
                <c:pt idx="10">
                  <c:v>Скелетон</c:v>
                </c:pt>
                <c:pt idx="11">
                  <c:v>Лыжное двоеборье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36</c:v>
                </c:pt>
                <c:pt idx="1">
                  <c:v>26</c:v>
                </c:pt>
                <c:pt idx="2">
                  <c:v>26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119401472"/>
        <c:axId val="120226944"/>
      </c:barChart>
      <c:catAx>
        <c:axId val="119401472"/>
        <c:scaling>
          <c:orientation val="minMax"/>
        </c:scaling>
        <c:axPos val="b"/>
        <c:tickLblPos val="nextTo"/>
        <c:crossAx val="120226944"/>
        <c:crosses val="autoZero"/>
        <c:auto val="1"/>
        <c:lblAlgn val="ctr"/>
        <c:lblOffset val="100"/>
      </c:catAx>
      <c:valAx>
        <c:axId val="120226944"/>
        <c:scaling>
          <c:orientation val="minMax"/>
        </c:scaling>
        <c:axPos val="l"/>
        <c:majorGridlines/>
        <c:numFmt formatCode="General" sourceLinked="1"/>
        <c:tickLblPos val="nextTo"/>
        <c:crossAx val="119401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050817766279939"/>
          <c:y val="4.9960875984251973E-2"/>
          <c:w val="0.8994918223372006"/>
          <c:h val="0.480073572834645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Олимпийский стадион "Фишт"</c:v>
                </c:pt>
                <c:pt idx="1">
                  <c:v>Ледовый дворец "Большой"</c:v>
                </c:pt>
                <c:pt idx="2">
                  <c:v>Ледовая арена "Шайба"</c:v>
                </c:pt>
                <c:pt idx="3">
                  <c:v>Конькобежный центр "Адлер-Арена"</c:v>
                </c:pt>
                <c:pt idx="4">
                  <c:v>Керлиновый центр "Ледяной куб"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40000</c:v>
                </c:pt>
                <c:pt idx="1">
                  <c:v>12000</c:v>
                </c:pt>
                <c:pt idx="2">
                  <c:v>7000</c:v>
                </c:pt>
                <c:pt idx="3">
                  <c:v>800</c:v>
                </c:pt>
                <c:pt idx="4">
                  <c:v>3000</c:v>
                </c:pt>
              </c:numCache>
            </c:numRef>
          </c:val>
        </c:ser>
        <c:shape val="cylinder"/>
        <c:axId val="55487104"/>
        <c:axId val="55550336"/>
        <c:axId val="0"/>
      </c:bar3DChart>
      <c:catAx>
        <c:axId val="55487104"/>
        <c:scaling>
          <c:orientation val="minMax"/>
        </c:scaling>
        <c:axPos val="b"/>
        <c:tickLblPos val="nextTo"/>
        <c:crossAx val="55550336"/>
        <c:crosses val="autoZero"/>
        <c:auto val="1"/>
        <c:lblAlgn val="ctr"/>
        <c:lblOffset val="100"/>
      </c:catAx>
      <c:valAx>
        <c:axId val="55550336"/>
        <c:scaling>
          <c:orientation val="minMax"/>
        </c:scaling>
        <c:axPos val="l"/>
        <c:majorGridlines/>
        <c:numFmt formatCode="General" sourceLinked="1"/>
        <c:tickLblPos val="nextTo"/>
        <c:crossAx val="55487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B92D-540D-49A8-8788-36913E261C8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58A00-4758-44AF-82DC-56A7FC6A1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58A00-4758-44AF-82DC-56A7FC6A156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58A00-4758-44AF-82DC-56A7FC6A156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58A00-4758-44AF-82DC-56A7FC6A156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Столбчатые и линейные диаграммы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714884"/>
            <a:ext cx="6000792" cy="128588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Подготовила Зинкина С.Ю.,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 учитель начальных классов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286808" cy="105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«Средняя общеобразовательная школа № 19 им. вице-адмирала В.М. Головнина»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get-is.ru/wp-content/uploads/2010/05/vector-statistics-chart-element-preview-by-dragonart-425x3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2500329" cy="2147342"/>
          </a:xfrm>
          <a:prstGeom prst="rect">
            <a:avLst/>
          </a:prstGeom>
          <a:noFill/>
        </p:spPr>
      </p:pic>
      <p:pic>
        <p:nvPicPr>
          <p:cNvPr id="8" name="Picture 2" descr="http://morepsd.ru/wp-content/uploads/2013/04/pi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714644" cy="181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Освоение нового 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857232"/>
            <a:ext cx="578647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Работа с учебником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az999.ucoz.ru/126397428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714776" cy="274527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857752" y="1928802"/>
            <a:ext cx="3786214" cy="46434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самостоятельно текст на с. 41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558" name="AutoShape 6" descr="data:image/jpeg;base64,/9j/4AAQSkZJRgABAQAAAQABAAD/2wCEAAkGBhQSERUUExQUFBQWGBcUFRgXFRgWFRgVFxUVFRcVFBQYHCYeFxkjGRYVHy8gJCcpLCwsFR4xNTAqNSYrLCkBCQoKDgwOGg8PGiwkHyQwMiwsLS8tLCwsMCosKSwsLCwsKSwuKSwsLCksLCwsLCwsLCwpLC8sLCwsLCosLCwsLP/AABEIAM8AoAMBIgACEQEDEQH/xAAbAAACAgMBAAAAAAAAAAAAAAADBQQGAAECB//EAEEQAAIBAgQDBAcFBwMDBQAAAAECEQADBBIhMQVBUQYiYXETMoGRkqHRFEJSsfAVFiNTYsHhcsLSB2OyJDOCg6L/xAAbAQABBQEBAAAAAAAAAAAAAAAEAQIDBQYAB//EADsRAAEDAgQDBAcGBQUAAAAAAAEAAgMEEQUSITETQVFhcZGhBhQVIjKB4TNCU6LR8BZDcpLBIyQlUmL/2gAMAwEAAhEDEQA/ANXt6EaPjSASTsBNFwvCLjat3BoSq27l24FIkZggyoSNQpM6iho4y4XC38tZFAAH7npr8+5Q6w11cssuUNEsocEeqQeQPVT3T0INcmuc0tNiiYJ2TsD2HRaWmGEH8L/7B/4ml4pxwq1mtkRJ9IIHL1DvUUrgGElJObNuuOJlXuEqNNNh4dK4v2reRcsl92PLy86c/s4DTNbnpk08pqJewMSQsFdWWdI6g9KqIaiN2VrSdPPvQbJm6AcksGEJBMGBueVDNummIxjuMuy9AIFRWt1YRh5F3gBEtefvKE1qti3Uo26wW6lsn51HFutG1Uv0daNuksuzKIbdcG1Uw2616OuypQ9RPRVwbVTDbrXo6aWpc6hG1XD2anm3XDWqSydnXXEiFcFhKg22YdVDgsPcDVgtvak+mti+MjQPSImW41x39P3mHduI1uLgmMsaRSHioi57BUBOJXVBAB0hVOW2xVFzZVUuDlEsTpGpq2pzpba3+VmMUpDIGvFyDbbsv2EW1Tbj91SbeWdWe4snMcnoraFyxgkPcViDzyk86WGol4u8k5izesWaWJ01LcxE1o228TtGvKZMfl7KV8TXW95E0MklO0t4ZN9eza3ToPFSxVj7NGLNw9GH/jVRyGdjlPKddueu30qz9nnK2mjTvj3ZOdAVlNniLGndHSTOmjN222/eysYs6CIyjcROYRUTEpCyd8pB9p7oNZ9sjTIR4BiPlQMRiC2hEAHb6ms3TYdOHjNtv++t0CxjrqPhygHeSfGf7UBkqdcwykSp8wd6jlKv4QxxLm37QUWxwOoUcpWglHy0VMIxAIEiicieZLbqL6Os9HUxcEx+6aKmH0ANsnxB8f17qTImmYBLDbrn0dNRhxv6NiPOtfZR/Lf313DSccJV6Os9HTNcKNAUeeeo8df10rGwq/gf3ik4aXjhKvRVwbdNThRPqPFCxNgAaKw157eVJw08TA6KNxXhN03JFtyIGyk1BPB738q58DfSvQ7W1EFZA+kxv9n5/RAMxGRgy2C82/ZF7+Vc+BvpWjwi9/KufA30r0TEMwjKBzn3UY0v8SEAHh/m+icMWkvbKPNebDhN7+Vc+BvpT/s7gXVGzW39cGCpH3fKrKjtnYEd3kY325++i3CQDG8GPOKV/pFcZDHv/wCuvyUMuJPlYRZJLmDcmcrfCa6xODJMhW8e6acWC2XvQDziub91hGXrrpP9/nXD0gbnbaP4dPi0t4diF9acADZI/sDfhb4T9K19gb8LfCasc0Jbj5yI7usHWeXOfE+6pm+k4N/9L830TjWOHJV84Fvwt8J+lbXBOPut7jVjdjB6xXGHusVBbQ8xqP70v8Ti2bhfm+i71x17WSW3hj95XPvrtsOPw3PnTa/eYRAmTrvoOsUTMetcfSgAA8Lft+ib6wSTokRsdBc8N65ez4XJ9v62p4lxszA7CI3kzWX7xCkiSQJA11rv4nbe3D8/ouFSbXskXoB+G4DtpNZ6IdLtPbF5iJMg66SepoWJxTKVgFpMHfQaa6Uo9JgXZeH5/RKaogXskxsj/u0C/h52D+3WrPnPU++griSWIhgBEHXXr/amj0maf5fmn+tEW0VftcZuwO9/+R9KIvGrv4h8K/SoKJoKIqGdq9O9n0lvsm/2j9F5Gaqpv8Z8SpX7bu/iHwj6Vn7au/iHwj6ULCcPe4YRST8vaauXCuz6JbGdAzn1pg69BQ09NQxDWJpP9IRtKKyoOj3AdblVIcau9R8I+lY3HLvUfCPpVxu9nLBn+GBPSRHl0qlY/h72nKsI5jnInQg0kNNQymwhb/aEtU2tpxcyEjsJRV47d6j4RWHjt3qvwioYQ61r0Z6UT7Novwmf2hA+uVX/AHd4rviXbBrCqz6gmNEB5En5Ci2u1Fw3Db0lQpJyDL3pgT10NRr+CU+uo7oJ7yzAiTpHQULDW7JBZYhO8YSCAA0ETvzHt8ajOGUl/smW/pCmFZUWsXuv3rdn/qCG3YJzAZACRlDSAJ0iKN+/S/zbW8er1HPTSoeHw9m5JW2AVgaqvqkZdI5aAe0VLwnZm3daSiDLrJWRJEerzOnyNQS0FFCwvkjjAG5LQpY6qeV4axzyTtYrf78r/NtDnqsaRPMeI9461Nbj93+j4RULGdmLduP4dsgiBC9NI120Ird2yQdQR7KdBQYfM0PbGwg7ENCZNUVcZLczwRvcqWOP3P6PhFa/eC5/R8NQQlclan9k0P4LfAIY4hVj+Y7xTH94LnRPhrF7QXOifDS8ptWIutd7IofwW+AXDEKu/wBofFMv29c6J8P+a6HHH6J8P+aXBKIE091RnCKH8FvgFM3EKv8AEPih2xoKIq61u0ugoirrViDooCzVSuE8YawTABBiQdNuYNOD2xEaWzP+rT8qruSsyfr3VC+CN5zOGqJiqpom5WnRO/3wuR6ifP8AKk2Pxr3XzOfAcgB0HzrkJUleHPAYCecbmP8AT0NMPApyCbC+guUrn1FQLEkgJbfvpbE3GidgBLHXcDp41MvOUCx3QdCR6089T4EHlvSbi3CCs3Ud2dWztm9YCdCOuX8ukU34Y/2i2DBUsddDAddyOoIPz8Kp8VdJLA9oOU7jt7PmrLA3NirGh7bjuv8AP5IvELP8PPDAejYd4jMYUwxA5Eflzqt27DLazpJD5rbACdoI9/8Atq7YPhYUHfUQSTy8th86lphFEb++OfhQlJjfBgax7bkdqs67Am1FQ6Rj7A9nNVDCcMe3eICtkKCWjQHKG38GBFWvB4b0agHzY7Ak+Pyoxwy66dfzrh8KkAR5a1X4niDq+MRO90Xubc7ImhwllI4vabnlfkonFV7qmNQ408+R9wqgWrl04q6uGuHKCzH0jShM6kyI1YkA76jWvScRhy0iSR56zBAIMSDVZwvZ0YVXyBnnWDEnKO6gI8STOlH4NUxw07YHu1F/C6smkUjaifLmLgAG2uO0lc3byqyqzAOwEATlJ0B1+6C0xNckEHx50ltPeDNiGtyR95xChjoMq6SRsByjwplwe/cuKzXNQdE0gzOsR93++3OtBDVEuykLzaQCRxNrHe3JSDtRLNsswAkkkQKI1qN6tvBODWlC3Ac7bzOgMdKJmnEbbqSmo3TvttbdIz2ZvgTl9mbWo2K4dctDvqRO2vy0q/lwOdQOMC0yEXGAG411nwHPyquZWvJ94aK6kwyJrSWnXtVHsroKKErdhdBRwtWIdoqos1UfJWZaPFdBKXMkEdygKNf186dq4bXUzqPPoaoWN7R4hMS6BAQDC22TUqNiCsEzvoTvVj7M8d9Org2mQqY3lcxBkagHaCR5day/pFR+uU4cNC03H+VuKLBqqg/1HWLXAXsdR0Ti4gYEd1jMeI6z15iKPYsZYAjQAaQBHQDpW7aADnJMnzonMVm2ktYIwSQOpujGxtac1hc9iwVh5UO7OU5YDRpm1E+IGtQLGJxJJnDhgDANtxtO5VtetOYwv+FOJA3TLrVd7YYllW2FYhiXACxnMrl05xruK3f48SpLrdsnfLl3AOxfxGmkedQuLXrN4WspBBzGdmBIEHMdQfpUgjLT7wXXvspfBr90XHkkrlBhiT7QdfGjcX4qwt6QC0xzOnsiuUcSLN7mvcuiAGGndbodvDWptvgdpYMEx11qB0RDvi0/fNSiQE3sqpiMI95B6QuYM9eUbk9BGu3yrjH8QZZtouQKIJHTYZfwrrvuZ8avotAaRp5eFIuP8LZrZW3uWUxAGaJ7s+2QPCtDhFc2OThybHYlZrGcOMrHTRaO52G6S8Kx1vKtqWzEmCQMoJ+6NZievM8qa2XZToWHkSKNbwRRQqrooA9XeOe3M61trTTJB16itVna42WYbC9oF0JrjNuSfMk/nWgtFy1vLXaBPsSucOugo4SuMMugo4WogUSWoeSonGfSiw5sAm5oBHrAfeZRzMaRvrTDLWZK4m6mppBBK2QtvY3sdivObd+7imCXL6h1Pc9IMpnoLgXQzyPOvTOGYa4lpfSHPcAhj1PMzz5CfCluL4Pad1usnfUghhoSeWcfeA8ddN6cPjQkAnkKqqwte8RO71sq3FW1UDTCMoHKw0PYei7t4iYB0J5UeDNKcVxqyIBMzoI1NDxHaBMhKuAR18NTA51SyYeL+6UDHWm3vBOQDFHwbw48f19PhpXw3iiXQYMkAE+RmCPdUxmgqehFBQXjlF0ZJZ7LhOfRg5lOx/I/5moWJ4FZuqc1pC205QGkf1DXcVOJ7w8QR+RH9/fW7e5HkfeP8Gr/AH3VeD0Vcx/YmxcUZS9vWZDnSdNmkUu/ZOLslkW9bcKMyC4plljYMJ10Mj21c1X1h+tdaDetB1AbnIMaEHqDyMionQRu3CkErhzSDhmLa4gLKA3OJj2E0a/blTp8qh8Nu5Lj2XPeViVMQGG+nQ+FMI0rPysyPIVix1wCqzxDD5WDMzZWJkcx1gE6iTXfDLTQxPqmMs7kg6HyiRNMMZhlLjNrAkDlruD4TBjzrTCrTC8NL5hUk2A2Hb+iCxTEw2H1cC5O55AfqhhawrRAtby1ryVkA1Dwi90VJC0PCL3RUoJUN0SWoQWsy0b0dbyV2ZJlUZ1205ijY/haXvXXbY1zfXQeYqaP17qy2LOcJwR0Wjw5o4Nj1Su32ftLqEkjw18qW8S4FaxVnJb/AIbGGiBIO8EctwdOoqb2p4sbFlSJl3CabwQSY90e2q9jbt2+PSLKZBNvKAOmXKSYYAmDsRUMDC9uYuseSIkOuVrbjmuOCY42XyXNLlsxB3ZenieYph277TNYw1s2d7xyh9e6InT+o7D20p4njC72L0TeUOjgCe+m4gb60t4jwvFYm0AW0RmaLjBEJ705BuSJifA1OQ1zmvdp1TGMdle0HbxQeD2cZeZblu5cBVwDfLsxXYksNivUbaivaOFYpnt22uBRcZAXC7BgdQJ8Sa8Uw/D7ttSGYqBBvW0bkDlViR6yEn1hsTBA0r0PshxUDCgBlItlkBLmSCQ4EQTpIHsqwcfdzA6IMOJfltYq14nHhDsWJGoHIDMZPz91QrnaGzbtob7raLt3VJ1JJ0gRJHjHOlPFOJ+ltXPs962LkSC0EaTJyjaBtvqdZrzDD/xQ126TduHcuRz2PePqj3CadEGkXcdE2V7mnK0XK9SxGR8S0QysoYEHmCRKkc6LZvkHI8ZvunkwHPwYcx7dqpHYeywvsUZsuwUnTKRMiN9DV7xOHDqVJjoQYIOsMp5EVRVzWiYgG4VnTOc6MEixUfFeuunI1zlqLhMU5dUuEFgvrcnjQmOTTMj2+TArV/hV2wWPVUeJgGa46IQWt5aKFrWSrS6rsqFg17oqWFoOBXuipgWosyJyrgLWZaMFrMlNzLsqi37UqfKfdrXdl5Hs/tRitJOIcdXD3CjBnY94BdSAdp6az7qpsTgMmVzR2K3w0kkxjvUDt6VOHUG4qMHzIDqWYKRA6RO9VjBYZbuVCLjMuno5JgQBoPu+cxpULtbjLuLxGYIyog9GocjeJY9NyPlUxcW9vB94uty4y2mYAZ1UKzAaanSBvMc6gZA6KIEbnyU7p2l7mOFrKZdwjWr1sZQok5ACpHqHpsZrb8atm69uGNuQsqNT3ADryjly1pVaY27yMRJYC42hX7saSNZmfOaaPxH0lh7SqltvxEgFgeUSJJA68qmlpXmNshGnVQQ1kTZXR316IV7jKs620XYiDtoBJ8dTv5Vu1hAt3QaPoY55SRJ66H5VE4faKa5QTtJgQNzA8anWyc4YsoiYHISZjWg8wYwhSnNNUB7GkNta50unISwiObq6AT/VJ0geMzUHhuNRLThgCo71hYVmCgaENEMw8RWXwLhDMSYJIiQJJJ2G+599Ex14PlFwAgHusV7wOpgEUyOSx3R5aA3UIuF4giXGa0uygkBYJnV2IHPc064TxkXRqInvLylev660hW+juJMuFgBZnKNdh75oXFjCgW2IYysHkCpY6aH7u+2tSy8OQZS0g9bIRudpzBwLel00vXrfpLimWMggA6gnv908oPSpXCnun1zmMQSPV0J129YjeNKDwDgsqHfViBJ5tHInoOQqwiyAIAq7pYuEwBxVJUScZ5LdkILWFaNkrMlFZlFlUfhy90eVTglQ+Ea2kPVQfeBU2/dVFzMYFRXUxAAuV0FrMtc4PELdEqdtwdCPMV0byzE60mt7LgQRcLClJuKdnFuMXWRcOszvAgL0y+FPHgCTtQMNikuTkaY3/RpLXCeyQxuBabFeYcetNbYGQpPLdpHrGNIH0pRex0MQ0tEZhJCgkd0MQNdI2p526tP9sZiDkZQFbr3YKjxnX3VXyy7MQJ0jmdhr8qrXSOzcN9yBy2VpYPaZGkBx59qOrNcaXcgrbKoBqoiDp1HhTfHdi7iYX7U7awsWykPDEDUgwNyY8qL2a4Wtp7d66krnW3YQRNyWUM7/APbQtz3MDwq89v7LNgbgSMxKRJj7450dDO5p9w2b0PJVk1KxwJlALuo0XmvDrBCd8mTrBOg8KY4dJPdE8u6pPjyoHZ/DXUYelFsrHM5m2gb6D31arfER4frT8qAnpc0hc5179NkVFW5Iw1rbW6lKrOGfkjnbl1251G4lZfPbVrb5GJERqX5AQdNJ38asy8RFaxLpdUo4kHxIPgQRqD4iom0jAbpXV8h0sFSuHcAe3fDlLigS4OUkZh3TJHIeXPzqZxq9MKCX0k9ZuMFEbRpm99W6xdVVAkkAbsZMDqeen5VUx/6y87lmVAwykGDC7A+zUjxFEmJ0r267ckOJxGx2m/NXng1uLS1OK1H4TeV1hTqNxsfOKkXboXcxVkb5rIVlsoIWBKwrRAtYUpl1NZI+yuO9JhLbcwoBHiAKgdoMeWDcogDwnc+db7GYf0OFyvoxOaN9IAHltRlwIuM0iVOlGR5GPJ6Krn4ksIbzKH2CvuwuyDl0jz1nf2Uxx7ZrgRSM8zHl49fCu8DhRZBW2AJ1JOpPTU0ptcOufbLdyYQasfYRB8yaUkPkc/ZMAfFCyK19dfFOuIGVCTB5/wBqUdmsE2Ha491oBEAbjTWdP1rTXE2s90Ecq3xHDeqvUa/r3VG19m5Ou6nfFeTi827KpdqcZauso1IBmdvDnUrDf9P8HdRHVbjF1zn+KYOWJAnmSQPCT0qXxPsyLpBnLyOk01S56NEW2GGUFRGUaaTIII3ApZQywMfxc+5MpjKHuE3w8u9JMT2UvtirV0J3VZO7KhURSsJbAOigAmOZk86tPaXANew5RRJJUwDB0adzSheI4nOCXhMyyCqbFgDJyjlTXjfE4tE2bi55UCCrHfXTXlQZjLXAWGqsmStcxxubfvZUYcG6M49orP2S3J29wp5w20rWwXuQ+Yrl7ozQhbcjuy3M6cqNg7VtguZz3mKghkAAVZJII/ECKKcYQbFqAZFO4BzX76qufs25yuH4f81n2K8NrgPsP1qzWcIpRSzEEhixDIApCyoysJM76UK5YhEOss0OZXKmvNPWOnepn+3P3U8RVA+8qtfW8VdG003mAZ036dad4Ts0beGAtEHSQZ36naj8W4QbmdEkRlKlmU5gc0kFdhoNDU7BOtrDrZ7xZRBMSJ3MGnxtZGA+Pe/kopOI9zo5drbjqlfYl7np7isCFA1n8Ujbrp/an3FtjSvCq1rO6gBm5wJ8BJ5fSknGuI4k3BbzzMcgo16kcqnLTLKXhDNkFNAIzclXLhuJi2M3Sp4YHYioGKs5bceFVbAYm79ttgSRPP8ADGsUOIuIC4FHuqTAWsIvewTfhl7uDursP1vTBMTGyr8/rVQ4f2stBB3X26D602wfHBdn0dq60RMAc/bXmbmY0T7pd4hbJ1A1jczmWTm7j8oLECOeh+tbOIn7o+f1pccY3Oxe+Ff+VbOOb+Rf+Ef8q7JjdrAvv3hD+rxX2b5Jjh+Kz6oXTTY/WsvcQBdcyjNGm/t50kxXaBLRi5buITrqokjbrWL2jskBobWQO6J0iefjS/8AMZj8Vu8KX1AlgIYnlzHQJKj589OtdWsUI0Ue2aRN2jskQQxH+kfWsXtJZAjvD/4j604HGcu7r94Xezzf4PJOxjVaRCyNCNZrRyn7i/Okq9obAJIDAnfu/wCamYXii3BKq5G2w39ppJZ8Wj94ucB2kKM0IaPfZ5KaLq219UZR5nc8/CireH4F18PzqE9+d0cjyH1rV/iIRSzK4A3MD61EK7EXWAkJPe1MFKy9g0WUu3jEaYVSRodNfKtXMcisJVcx0HXeN6UDtHY/q137tct2gsEyc2m3d9tFiTFs33rd4T/Z7rfBr3FPPTqoMIBzMf4odm8sSF311J50p/eWz1b4a0O0VmN2+E1GZcZy6Zr/ACTvZ2vweSatiEYxAldxmPzHtoN4Wsys1sFh6p1J69KWjjtgEkEydzlNZc4/YO5On9JpePjAdu+3yTDhgI1j17inV68GEMD8R+lR8M9uO4vhMmfypce0dj8TfCaGvaHDqIDED/QaY2oxkNI96/yTzhoLgeH5FUDB+qPKrh2VxP8ACuqVDLIYnOEI21k8pAqm4I9weQpzwvi/oQ49GHzwDLEaAzAjxraxHK4ErQ18Dp6YxsFzyurWAu3UIsG9bI7gBXQiDpr45vKu7hUgsO7JVsy3rYOgKDXxg+2aQ/vQIH8BdNPXbYBRHl3V9wrlu0qHfDpsB67DQbcvCj+OzqVkPYdZ+E3xP6onbIN6ZWZCpK8yGBgnYjz2qBa/9pPN/wDbW+N8cbElSVChQQADO+5n2Cssn+Enm/5igHauJC2lPG6KnjY8WIXNYK3WUiIusFWDgd0iw+UjPLZZ2zBRE+ExVfFMMBjlRYYtu2g1BDBRr4iKq8WhdLT5Wi5uEFWtLo7NQDwnFu7NdvIZEQWGXfYKBAp5iSRhCjGXUAHWedQV4nbAjM/TbXZhvPjPsrnGcTRkZVLSRtGmrZvltWejpah0rC5lgCOSqYYHteDY7pTWE1laNbRaNarKyspUqw0NjRDXBFNsl0XBoTUY0N66ycCv/9k="/>
          <p:cNvSpPr>
            <a:spLocks noChangeAspect="1" noChangeArrowheads="1"/>
          </p:cNvSpPr>
          <p:nvPr/>
        </p:nvSpPr>
        <p:spPr bwMode="auto">
          <a:xfrm>
            <a:off x="155575" y="-1181100"/>
            <a:ext cx="190500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data:image/jpeg;base64,/9j/4AAQSkZJRgABAQAAAQABAAD/2wCEAAkGBhQSERUUExQUFBQWGBcUFRgXFRgWFRgVFxUVFRcVFBQYHCYeFxkjGRYVHy8gJCcpLCwsFR4xNTAqNSYrLCkBCQoKDgwOGg8PGiwkHyQwMiwsLS8tLCwsMCosKSwsLCwsKSwuKSwsLCksLCwsLCwsLCwpLC8sLCwsLCosLCwsLP/AABEIAM8AoAMBIgACEQEDEQH/xAAbAAACAgMBAAAAAAAAAAAAAAADBQQGAAECB//EAEEQAAIBAgQDBAcFBwMDBQAAAAECEQADBBIhMQVBUQYiYXETMoGRkqHRFEJSsfAVFiNTYsHhcsLSB2OyJDOCg6L/xAAbAQABBQEBAAAAAAAAAAAAAAAEAQIDBQYAB//EADsRAAEDAgQDBAcGBQUAAAAAAAEAAgMEEQUSITETQVFhcZGhBhQVIjKB4TNCU6LR8BZDcpLBIyQlUmL/2gAMAwEAAhEDEQA/ANXt6EaPjSASTsBNFwvCLjat3BoSq27l24FIkZggyoSNQpM6iho4y4XC38tZFAAH7npr8+5Q6w11cssuUNEsocEeqQeQPVT3T0INcmuc0tNiiYJ2TsD2HRaWmGEH8L/7B/4ml4pxwq1mtkRJ9IIHL1DvUUrgGElJObNuuOJlXuEqNNNh4dK4v2reRcsl92PLy86c/s4DTNbnpk08pqJewMSQsFdWWdI6g9KqIaiN2VrSdPPvQbJm6AcksGEJBMGBueVDNummIxjuMuy9AIFRWt1YRh5F3gBEtefvKE1qti3Uo26wW6lsn51HFutG1Uv0daNuksuzKIbdcG1Uw2616OuypQ9RPRVwbVTDbrXo6aWpc6hG1XD2anm3XDWqSydnXXEiFcFhKg22YdVDgsPcDVgtvak+mti+MjQPSImW41x39P3mHduI1uLgmMsaRSHioi57BUBOJXVBAB0hVOW2xVFzZVUuDlEsTpGpq2pzpba3+VmMUpDIGvFyDbbsv2EW1Tbj91SbeWdWe4snMcnoraFyxgkPcViDzyk86WGol4u8k5izesWaWJ01LcxE1o228TtGvKZMfl7KV8TXW95E0MklO0t4ZN9eza3ToPFSxVj7NGLNw9GH/jVRyGdjlPKddueu30qz9nnK2mjTvj3ZOdAVlNniLGndHSTOmjN222/eysYs6CIyjcROYRUTEpCyd8pB9p7oNZ9sjTIR4BiPlQMRiC2hEAHb6ms3TYdOHjNtv++t0CxjrqPhygHeSfGf7UBkqdcwykSp8wd6jlKv4QxxLm37QUWxwOoUcpWglHy0VMIxAIEiicieZLbqL6Os9HUxcEx+6aKmH0ANsnxB8f17qTImmYBLDbrn0dNRhxv6NiPOtfZR/Lf313DSccJV6Os9HTNcKNAUeeeo8df10rGwq/gf3ik4aXjhKvRVwbdNThRPqPFCxNgAaKw157eVJw08TA6KNxXhN03JFtyIGyk1BPB738q58DfSvQ7W1EFZA+kxv9n5/RAMxGRgy2C82/ZF7+Vc+BvpWjwi9/KufA30r0TEMwjKBzn3UY0v8SEAHh/m+icMWkvbKPNebDhN7+Vc+BvpT/s7gXVGzW39cGCpH3fKrKjtnYEd3kY325++i3CQDG8GPOKV/pFcZDHv/wCuvyUMuJPlYRZJLmDcmcrfCa6xODJMhW8e6acWC2XvQDziub91hGXrrpP9/nXD0gbnbaP4dPi0t4diF9acADZI/sDfhb4T9K19gb8LfCasc0Jbj5yI7usHWeXOfE+6pm+k4N/9L830TjWOHJV84Fvwt8J+lbXBOPut7jVjdjB6xXGHusVBbQ8xqP70v8Ti2bhfm+i71x17WSW3hj95XPvrtsOPw3PnTa/eYRAmTrvoOsUTMetcfSgAA8Lft+ib6wSTokRsdBc8N65ez4XJ9v62p4lxszA7CI3kzWX7xCkiSQJA11rv4nbe3D8/ouFSbXskXoB+G4DtpNZ6IdLtPbF5iJMg66SepoWJxTKVgFpMHfQaa6Uo9JgXZeH5/RKaogXskxsj/u0C/h52D+3WrPnPU++griSWIhgBEHXXr/amj0maf5fmn+tEW0VftcZuwO9/+R9KIvGrv4h8K/SoKJoKIqGdq9O9n0lvsm/2j9F5Gaqpv8Z8SpX7bu/iHwj6Vn7au/iHwj6ULCcPe4YRST8vaauXCuz6JbGdAzn1pg69BQ09NQxDWJpP9IRtKKyoOj3AdblVIcau9R8I+lY3HLvUfCPpVxu9nLBn+GBPSRHl0qlY/h72nKsI5jnInQg0kNNQymwhb/aEtU2tpxcyEjsJRV47d6j4RWHjt3qvwioYQ61r0Z6UT7Novwmf2hA+uVX/AHd4rviXbBrCqz6gmNEB5En5Ci2u1Fw3Db0lQpJyDL3pgT10NRr+CU+uo7oJ7yzAiTpHQULDW7JBZYhO8YSCAA0ETvzHt8ajOGUl/smW/pCmFZUWsXuv3rdn/qCG3YJzAZACRlDSAJ0iKN+/S/zbW8er1HPTSoeHw9m5JW2AVgaqvqkZdI5aAe0VLwnZm3daSiDLrJWRJEerzOnyNQS0FFCwvkjjAG5LQpY6qeV4axzyTtYrf78r/NtDnqsaRPMeI9461Nbj93+j4RULGdmLduP4dsgiBC9NI120Ird2yQdQR7KdBQYfM0PbGwg7ENCZNUVcZLczwRvcqWOP3P6PhFa/eC5/R8NQQlclan9k0P4LfAIY4hVj+Y7xTH94LnRPhrF7QXOifDS8ptWIutd7IofwW+AXDEKu/wBofFMv29c6J8P+a6HHH6J8P+aXBKIE091RnCKH8FvgFM3EKv8AEPih2xoKIq61u0ugoirrViDooCzVSuE8YawTABBiQdNuYNOD2xEaWzP+rT8qruSsyfr3VC+CN5zOGqJiqpom5WnRO/3wuR6ifP8AKk2Pxr3XzOfAcgB0HzrkJUleHPAYCecbmP8AT0NMPApyCbC+guUrn1FQLEkgJbfvpbE3GidgBLHXcDp41MvOUCx3QdCR6089T4EHlvSbi3CCs3Ud2dWztm9YCdCOuX8ukU34Y/2i2DBUsddDAddyOoIPz8Kp8VdJLA9oOU7jt7PmrLA3NirGh7bjuv8AP5IvELP8PPDAejYd4jMYUwxA5Eflzqt27DLazpJD5rbACdoI9/8Atq7YPhYUHfUQSTy8th86lphFEb++OfhQlJjfBgax7bkdqs67Am1FQ6Rj7A9nNVDCcMe3eICtkKCWjQHKG38GBFWvB4b0agHzY7Ak+Pyoxwy66dfzrh8KkAR5a1X4niDq+MRO90Xubc7ImhwllI4vabnlfkonFV7qmNQ408+R9wqgWrl04q6uGuHKCzH0jShM6kyI1YkA76jWvScRhy0iSR56zBAIMSDVZwvZ0YVXyBnnWDEnKO6gI8STOlH4NUxw07YHu1F/C6smkUjaifLmLgAG2uO0lc3byqyqzAOwEATlJ0B1+6C0xNckEHx50ltPeDNiGtyR95xChjoMq6SRsByjwplwe/cuKzXNQdE0gzOsR93++3OtBDVEuykLzaQCRxNrHe3JSDtRLNsswAkkkQKI1qN6tvBODWlC3Ac7bzOgMdKJmnEbbqSmo3TvttbdIz2ZvgTl9mbWo2K4dctDvqRO2vy0q/lwOdQOMC0yEXGAG411nwHPyquZWvJ94aK6kwyJrSWnXtVHsroKKErdhdBRwtWIdoqos1UfJWZaPFdBKXMkEdygKNf186dq4bXUzqPPoaoWN7R4hMS6BAQDC22TUqNiCsEzvoTvVj7M8d9Org2mQqY3lcxBkagHaCR5day/pFR+uU4cNC03H+VuKLBqqg/1HWLXAXsdR0Ti4gYEd1jMeI6z15iKPYsZYAjQAaQBHQDpW7aADnJMnzonMVm2ktYIwSQOpujGxtac1hc9iwVh5UO7OU5YDRpm1E+IGtQLGJxJJnDhgDANtxtO5VtetOYwv+FOJA3TLrVd7YYllW2FYhiXACxnMrl05xruK3f48SpLrdsnfLl3AOxfxGmkedQuLXrN4WspBBzGdmBIEHMdQfpUgjLT7wXXvspfBr90XHkkrlBhiT7QdfGjcX4qwt6QC0xzOnsiuUcSLN7mvcuiAGGndbodvDWptvgdpYMEx11qB0RDvi0/fNSiQE3sqpiMI95B6QuYM9eUbk9BGu3yrjH8QZZtouQKIJHTYZfwrrvuZ8avotAaRp5eFIuP8LZrZW3uWUxAGaJ7s+2QPCtDhFc2OThybHYlZrGcOMrHTRaO52G6S8Kx1vKtqWzEmCQMoJ+6NZievM8qa2XZToWHkSKNbwRRQqrooA9XeOe3M61trTTJB16itVna42WYbC9oF0JrjNuSfMk/nWgtFy1vLXaBPsSucOugo4SuMMugo4WogUSWoeSonGfSiw5sAm5oBHrAfeZRzMaRvrTDLWZK4m6mppBBK2QtvY3sdivObd+7imCXL6h1Pc9IMpnoLgXQzyPOvTOGYa4lpfSHPcAhj1PMzz5CfCluL4Pad1usnfUghhoSeWcfeA8ddN6cPjQkAnkKqqwte8RO71sq3FW1UDTCMoHKw0PYei7t4iYB0J5UeDNKcVxqyIBMzoI1NDxHaBMhKuAR18NTA51SyYeL+6UDHWm3vBOQDFHwbw48f19PhpXw3iiXQYMkAE+RmCPdUxmgqehFBQXjlF0ZJZ7LhOfRg5lOx/I/5moWJ4FZuqc1pC205QGkf1DXcVOJ7w8QR+RH9/fW7e5HkfeP8Gr/AH3VeD0Vcx/YmxcUZS9vWZDnSdNmkUu/ZOLslkW9bcKMyC4plljYMJ10Mj21c1X1h+tdaDetB1AbnIMaEHqDyMionQRu3CkErhzSDhmLa4gLKA3OJj2E0a/blTp8qh8Nu5Lj2XPeViVMQGG+nQ+FMI0rPysyPIVix1wCqzxDD5WDMzZWJkcx1gE6iTXfDLTQxPqmMs7kg6HyiRNMMZhlLjNrAkDlruD4TBjzrTCrTC8NL5hUk2A2Hb+iCxTEw2H1cC5O55AfqhhawrRAtby1ryVkA1Dwi90VJC0PCL3RUoJUN0SWoQWsy0b0dbyV2ZJlUZ1205ijY/haXvXXbY1zfXQeYqaP17qy2LOcJwR0Wjw5o4Nj1Su32ftLqEkjw18qW8S4FaxVnJb/AIbGGiBIO8EctwdOoqb2p4sbFlSJl3CabwQSY90e2q9jbt2+PSLKZBNvKAOmXKSYYAmDsRUMDC9uYuseSIkOuVrbjmuOCY42XyXNLlsxB3ZenieYph277TNYw1s2d7xyh9e6InT+o7D20p4njC72L0TeUOjgCe+m4gb60t4jwvFYm0AW0RmaLjBEJ705BuSJifA1OQ1zmvdp1TGMdle0HbxQeD2cZeZblu5cBVwDfLsxXYksNivUbaivaOFYpnt22uBRcZAXC7BgdQJ8Sa8Uw/D7ttSGYqBBvW0bkDlViR6yEn1hsTBA0r0PshxUDCgBlItlkBLmSCQ4EQTpIHsqwcfdzA6IMOJfltYq14nHhDsWJGoHIDMZPz91QrnaGzbtob7raLt3VJ1JJ0gRJHjHOlPFOJ+ltXPs962LkSC0EaTJyjaBtvqdZrzDD/xQ126TduHcuRz2PePqj3CadEGkXcdE2V7mnK0XK9SxGR8S0QysoYEHmCRKkc6LZvkHI8ZvunkwHPwYcx7dqpHYeywvsUZsuwUnTKRMiN9DV7xOHDqVJjoQYIOsMp5EVRVzWiYgG4VnTOc6MEixUfFeuunI1zlqLhMU5dUuEFgvrcnjQmOTTMj2+TArV/hV2wWPVUeJgGa46IQWt5aKFrWSrS6rsqFg17oqWFoOBXuipgWosyJyrgLWZaMFrMlNzLsqi37UqfKfdrXdl5Hs/tRitJOIcdXD3CjBnY94BdSAdp6az7qpsTgMmVzR2K3w0kkxjvUDt6VOHUG4qMHzIDqWYKRA6RO9VjBYZbuVCLjMuno5JgQBoPu+cxpULtbjLuLxGYIyog9GocjeJY9NyPlUxcW9vB94uty4y2mYAZ1UKzAaanSBvMc6gZA6KIEbnyU7p2l7mOFrKZdwjWr1sZQok5ACpHqHpsZrb8atm69uGNuQsqNT3ADryjly1pVaY27yMRJYC42hX7saSNZmfOaaPxH0lh7SqltvxEgFgeUSJJA68qmlpXmNshGnVQQ1kTZXR316IV7jKs620XYiDtoBJ8dTv5Vu1hAt3QaPoY55SRJ66H5VE4faKa5QTtJgQNzA8anWyc4YsoiYHISZjWg8wYwhSnNNUB7GkNta50unISwiObq6AT/VJ0geMzUHhuNRLThgCo71hYVmCgaENEMw8RWXwLhDMSYJIiQJJJ2G+599Ex14PlFwAgHusV7wOpgEUyOSx3R5aA3UIuF4giXGa0uygkBYJnV2IHPc064TxkXRqInvLylev660hW+juJMuFgBZnKNdh75oXFjCgW2IYysHkCpY6aH7u+2tSy8OQZS0g9bIRudpzBwLel00vXrfpLimWMggA6gnv908oPSpXCnun1zmMQSPV0J129YjeNKDwDgsqHfViBJ5tHInoOQqwiyAIAq7pYuEwBxVJUScZ5LdkILWFaNkrMlFZlFlUfhy90eVTglQ+Ea2kPVQfeBU2/dVFzMYFRXUxAAuV0FrMtc4PELdEqdtwdCPMV0byzE60mt7LgQRcLClJuKdnFuMXWRcOszvAgL0y+FPHgCTtQMNikuTkaY3/RpLXCeyQxuBabFeYcetNbYGQpPLdpHrGNIH0pRex0MQ0tEZhJCgkd0MQNdI2p526tP9sZiDkZQFbr3YKjxnX3VXyy7MQJ0jmdhr8qrXSOzcN9yBy2VpYPaZGkBx59qOrNcaXcgrbKoBqoiDp1HhTfHdi7iYX7U7awsWykPDEDUgwNyY8qL2a4Wtp7d66krnW3YQRNyWUM7/APbQtz3MDwq89v7LNgbgSMxKRJj7450dDO5p9w2b0PJVk1KxwJlALuo0XmvDrBCd8mTrBOg8KY4dJPdE8u6pPjyoHZ/DXUYelFsrHM5m2gb6D31arfER4frT8qAnpc0hc5179NkVFW5Iw1rbW6lKrOGfkjnbl1251G4lZfPbVrb5GJERqX5AQdNJ38asy8RFaxLpdUo4kHxIPgQRqD4iom0jAbpXV8h0sFSuHcAe3fDlLigS4OUkZh3TJHIeXPzqZxq9MKCX0k9ZuMFEbRpm99W6xdVVAkkAbsZMDqeen5VUx/6y87lmVAwykGDC7A+zUjxFEmJ0r267ckOJxGx2m/NXng1uLS1OK1H4TeV1hTqNxsfOKkXboXcxVkb5rIVlsoIWBKwrRAtYUpl1NZI+yuO9JhLbcwoBHiAKgdoMeWDcogDwnc+db7GYf0OFyvoxOaN9IAHltRlwIuM0iVOlGR5GPJ6Krn4ksIbzKH2CvuwuyDl0jz1nf2Uxx7ZrgRSM8zHl49fCu8DhRZBW2AJ1JOpPTU0ptcOufbLdyYQasfYRB8yaUkPkc/ZMAfFCyK19dfFOuIGVCTB5/wBqUdmsE2Ha491oBEAbjTWdP1rTXE2s90Ecq3xHDeqvUa/r3VG19m5Ou6nfFeTi827KpdqcZauso1IBmdvDnUrDf9P8HdRHVbjF1zn+KYOWJAnmSQPCT0qXxPsyLpBnLyOk01S56NEW2GGUFRGUaaTIII3ApZQywMfxc+5MpjKHuE3w8u9JMT2UvtirV0J3VZO7KhURSsJbAOigAmOZk86tPaXANew5RRJJUwDB0adzSheI4nOCXhMyyCqbFgDJyjlTXjfE4tE2bi55UCCrHfXTXlQZjLXAWGqsmStcxxubfvZUYcG6M49orP2S3J29wp5w20rWwXuQ+Yrl7ozQhbcjuy3M6cqNg7VtguZz3mKghkAAVZJII/ECKKcYQbFqAZFO4BzX76qufs25yuH4f81n2K8NrgPsP1qzWcIpRSzEEhixDIApCyoysJM76UK5YhEOss0OZXKmvNPWOnepn+3P3U8RVA+8qtfW8VdG003mAZ036dad4Ts0beGAtEHSQZ36naj8W4QbmdEkRlKlmU5gc0kFdhoNDU7BOtrDrZ7xZRBMSJ3MGnxtZGA+Pe/kopOI9zo5drbjqlfYl7np7isCFA1n8Ujbrp/an3FtjSvCq1rO6gBm5wJ8BJ5fSknGuI4k3BbzzMcgo16kcqnLTLKXhDNkFNAIzclXLhuJi2M3Sp4YHYioGKs5bceFVbAYm79ttgSRPP8ADGsUOIuIC4FHuqTAWsIvewTfhl7uDursP1vTBMTGyr8/rVQ4f2stBB3X26D602wfHBdn0dq60RMAc/bXmbmY0T7pd4hbJ1A1jczmWTm7j8oLECOeh+tbOIn7o+f1pccY3Oxe+Ff+VbOOb+Rf+Ef8q7JjdrAvv3hD+rxX2b5Jjh+Kz6oXTTY/WsvcQBdcyjNGm/t50kxXaBLRi5buITrqokjbrWL2jskBobWQO6J0iefjS/8AMZj8Vu8KX1AlgIYnlzHQJKj589OtdWsUI0Ue2aRN2jskQQxH+kfWsXtJZAjvD/4j604HGcu7r94Xezzf4PJOxjVaRCyNCNZrRyn7i/Okq9obAJIDAnfu/wCamYXii3BKq5G2w39ppJZ8Wj94ucB2kKM0IaPfZ5KaLq219UZR5nc8/CireH4F18PzqE9+d0cjyH1rV/iIRSzK4A3MD61EK7EXWAkJPe1MFKy9g0WUu3jEaYVSRodNfKtXMcisJVcx0HXeN6UDtHY/q137tct2gsEyc2m3d9tFiTFs33rd4T/Z7rfBr3FPPTqoMIBzMf4odm8sSF311J50p/eWz1b4a0O0VmN2+E1GZcZy6Zr/ACTvZ2vweSatiEYxAldxmPzHtoN4Wsys1sFh6p1J69KWjjtgEkEydzlNZc4/YO5On9JpePjAdu+3yTDhgI1j17inV68GEMD8R+lR8M9uO4vhMmfypce0dj8TfCaGvaHDqIDED/QaY2oxkNI96/yTzhoLgeH5FUDB+qPKrh2VxP8ACuqVDLIYnOEI21k8pAqm4I9weQpzwvi/oQ49GHzwDLEaAzAjxraxHK4ErQ18Dp6YxsFzyurWAu3UIsG9bI7gBXQiDpr45vKu7hUgsO7JVsy3rYOgKDXxg+2aQ/vQIH8BdNPXbYBRHl3V9wrlu0qHfDpsB67DQbcvCj+OzqVkPYdZ+E3xP6onbIN6ZWZCpK8yGBgnYjz2qBa/9pPN/wDbW+N8cbElSVChQQADO+5n2Cssn+Enm/5igHauJC2lPG6KnjY8WIXNYK3WUiIusFWDgd0iw+UjPLZZ2zBRE+ExVfFMMBjlRYYtu2g1BDBRr4iKq8WhdLT5Wi5uEFWtLo7NQDwnFu7NdvIZEQWGXfYKBAp5iSRhCjGXUAHWedQV4nbAjM/TbXZhvPjPsrnGcTRkZVLSRtGmrZvltWejpah0rC5lgCOSqYYHteDY7pTWE1laNbRaNarKyspUqw0NjRDXBFNsl0XBoTUY0N66ycCv/9k="/>
          <p:cNvSpPr>
            <a:spLocks noChangeAspect="1" noChangeArrowheads="1"/>
          </p:cNvSpPr>
          <p:nvPr/>
        </p:nvSpPr>
        <p:spPr bwMode="auto">
          <a:xfrm>
            <a:off x="155575" y="-1181100"/>
            <a:ext cx="190500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data:image/jpeg;base64,/9j/4AAQSkZJRgABAQAAAQABAAD/2wCEAAkGBhQSERUUExQUFBQWGBcUFRgXFRgWFRgVFxUVFRcVFBQYHCYeFxkjGRYVHy8gJCcpLCwsFR4xNTAqNSYrLCkBCQoKDgwOGg8PGiwkHyQwMiwsLS8tLCwsMCosKSwsLCwsKSwuKSwsLCksLCwsLCwsLCwpLC8sLCwsLCosLCwsLP/AABEIAM8AoAMBIgACEQEDEQH/xAAbAAACAgMBAAAAAAAAAAAAAAADBQQGAAECB//EAEEQAAIBAgQDBAcFBwMDBQAAAAECEQADBBIhMQVBUQYiYXETMoGRkqHRFEJSsfAVFiNTYsHhcsLSB2OyJDOCg6L/xAAbAQABBQEBAAAAAAAAAAAAAAAEAQIDBQYAB//EADsRAAEDAgQDBAcGBQUAAAAAAAEAAgMEEQUSITETQVFhcZGhBhQVIjKB4TNCU6LR8BZDcpLBIyQlUmL/2gAMAwEAAhEDEQA/ANXt6EaPjSASTsBNFwvCLjat3BoSq27l24FIkZggyoSNQpM6iho4y4XC38tZFAAH7npr8+5Q6w11cssuUNEsocEeqQeQPVT3T0INcmuc0tNiiYJ2TsD2HRaWmGEH8L/7B/4ml4pxwq1mtkRJ9IIHL1DvUUrgGElJObNuuOJlXuEqNNNh4dK4v2reRcsl92PLy86c/s4DTNbnpk08pqJewMSQsFdWWdI6g9KqIaiN2VrSdPPvQbJm6AcksGEJBMGBueVDNummIxjuMuy9AIFRWt1YRh5F3gBEtefvKE1qti3Uo26wW6lsn51HFutG1Uv0daNuksuzKIbdcG1Uw2616OuypQ9RPRVwbVTDbrXo6aWpc6hG1XD2anm3XDWqSydnXXEiFcFhKg22YdVDgsPcDVgtvak+mti+MjQPSImW41x39P3mHduI1uLgmMsaRSHioi57BUBOJXVBAB0hVOW2xVFzZVUuDlEsTpGpq2pzpba3+VmMUpDIGvFyDbbsv2EW1Tbj91SbeWdWe4snMcnoraFyxgkPcViDzyk86WGol4u8k5izesWaWJ01LcxE1o228TtGvKZMfl7KV8TXW95E0MklO0t4ZN9eza3ToPFSxVj7NGLNw9GH/jVRyGdjlPKddueu30qz9nnK2mjTvj3ZOdAVlNniLGndHSTOmjN222/eysYs6CIyjcROYRUTEpCyd8pB9p7oNZ9sjTIR4BiPlQMRiC2hEAHb6ms3TYdOHjNtv++t0CxjrqPhygHeSfGf7UBkqdcwykSp8wd6jlKv4QxxLm37QUWxwOoUcpWglHy0VMIxAIEiicieZLbqL6Os9HUxcEx+6aKmH0ANsnxB8f17qTImmYBLDbrn0dNRhxv6NiPOtfZR/Lf313DSccJV6Os9HTNcKNAUeeeo8df10rGwq/gf3ik4aXjhKvRVwbdNThRPqPFCxNgAaKw157eVJw08TA6KNxXhN03JFtyIGyk1BPB738q58DfSvQ7W1EFZA+kxv9n5/RAMxGRgy2C82/ZF7+Vc+BvpWjwi9/KufA30r0TEMwjKBzn3UY0v8SEAHh/m+icMWkvbKPNebDhN7+Vc+BvpT/s7gXVGzW39cGCpH3fKrKjtnYEd3kY325++i3CQDG8GPOKV/pFcZDHv/wCuvyUMuJPlYRZJLmDcmcrfCa6xODJMhW8e6acWC2XvQDziub91hGXrrpP9/nXD0gbnbaP4dPi0t4diF9acADZI/sDfhb4T9K19gb8LfCasc0Jbj5yI7usHWeXOfE+6pm+k4N/9L830TjWOHJV84Fvwt8J+lbXBOPut7jVjdjB6xXGHusVBbQ8xqP70v8Ti2bhfm+i71x17WSW3hj95XPvrtsOPw3PnTa/eYRAmTrvoOsUTMetcfSgAA8Lft+ib6wSTokRsdBc8N65ez4XJ9v62p4lxszA7CI3kzWX7xCkiSQJA11rv4nbe3D8/ouFSbXskXoB+G4DtpNZ6IdLtPbF5iJMg66SepoWJxTKVgFpMHfQaa6Uo9JgXZeH5/RKaogXskxsj/u0C/h52D+3WrPnPU++griSWIhgBEHXXr/amj0maf5fmn+tEW0VftcZuwO9/+R9KIvGrv4h8K/SoKJoKIqGdq9O9n0lvsm/2j9F5Gaqpv8Z8SpX7bu/iHwj6Vn7au/iHwj6ULCcPe4YRST8vaauXCuz6JbGdAzn1pg69BQ09NQxDWJpP9IRtKKyoOj3AdblVIcau9R8I+lY3HLvUfCPpVxu9nLBn+GBPSRHl0qlY/h72nKsI5jnInQg0kNNQymwhb/aEtU2tpxcyEjsJRV47d6j4RWHjt3qvwioYQ61r0Z6UT7Novwmf2hA+uVX/AHd4rviXbBrCqz6gmNEB5En5Ci2u1Fw3Db0lQpJyDL3pgT10NRr+CU+uo7oJ7yzAiTpHQULDW7JBZYhO8YSCAA0ETvzHt8ajOGUl/smW/pCmFZUWsXuv3rdn/qCG3YJzAZACRlDSAJ0iKN+/S/zbW8er1HPTSoeHw9m5JW2AVgaqvqkZdI5aAe0VLwnZm3daSiDLrJWRJEerzOnyNQS0FFCwvkjjAG5LQpY6qeV4axzyTtYrf78r/NtDnqsaRPMeI9461Nbj93+j4RULGdmLduP4dsgiBC9NI120Ird2yQdQR7KdBQYfM0PbGwg7ENCZNUVcZLczwRvcqWOP3P6PhFa/eC5/R8NQQlclan9k0P4LfAIY4hVj+Y7xTH94LnRPhrF7QXOifDS8ptWIutd7IofwW+AXDEKu/wBofFMv29c6J8P+a6HHH6J8P+aXBKIE091RnCKH8FvgFM3EKv8AEPih2xoKIq61u0ugoirrViDooCzVSuE8YawTABBiQdNuYNOD2xEaWzP+rT8qruSsyfr3VC+CN5zOGqJiqpom5WnRO/3wuR6ifP8AKk2Pxr3XzOfAcgB0HzrkJUleHPAYCecbmP8AT0NMPApyCbC+guUrn1FQLEkgJbfvpbE3GidgBLHXcDp41MvOUCx3QdCR6089T4EHlvSbi3CCs3Ud2dWztm9YCdCOuX8ukU34Y/2i2DBUsddDAddyOoIPz8Kp8VdJLA9oOU7jt7PmrLA3NirGh7bjuv8AP5IvELP8PPDAejYd4jMYUwxA5Eflzqt27DLazpJD5rbACdoI9/8Atq7YPhYUHfUQSTy8th86lphFEb++OfhQlJjfBgax7bkdqs67Am1FQ6Rj7A9nNVDCcMe3eICtkKCWjQHKG38GBFWvB4b0agHzY7Ak+Pyoxwy66dfzrh8KkAR5a1X4niDq+MRO90Xubc7ImhwllI4vabnlfkonFV7qmNQ408+R9wqgWrl04q6uGuHKCzH0jShM6kyI1YkA76jWvScRhy0iSR56zBAIMSDVZwvZ0YVXyBnnWDEnKO6gI8STOlH4NUxw07YHu1F/C6smkUjaifLmLgAG2uO0lc3byqyqzAOwEATlJ0B1+6C0xNckEHx50ltPeDNiGtyR95xChjoMq6SRsByjwplwe/cuKzXNQdE0gzOsR93++3OtBDVEuykLzaQCRxNrHe3JSDtRLNsswAkkkQKI1qN6tvBODWlC3Ac7bzOgMdKJmnEbbqSmo3TvttbdIz2ZvgTl9mbWo2K4dctDvqRO2vy0q/lwOdQOMC0yEXGAG411nwHPyquZWvJ94aK6kwyJrSWnXtVHsroKKErdhdBRwtWIdoqos1UfJWZaPFdBKXMkEdygKNf186dq4bXUzqPPoaoWN7R4hMS6BAQDC22TUqNiCsEzvoTvVj7M8d9Org2mQqY3lcxBkagHaCR5day/pFR+uU4cNC03H+VuKLBqqg/1HWLXAXsdR0Ti4gYEd1jMeI6z15iKPYsZYAjQAaQBHQDpW7aADnJMnzonMVm2ktYIwSQOpujGxtac1hc9iwVh5UO7OU5YDRpm1E+IGtQLGJxJJnDhgDANtxtO5VtetOYwv+FOJA3TLrVd7YYllW2FYhiXACxnMrl05xruK3f48SpLrdsnfLl3AOxfxGmkedQuLXrN4WspBBzGdmBIEHMdQfpUgjLT7wXXvspfBr90XHkkrlBhiT7QdfGjcX4qwt6QC0xzOnsiuUcSLN7mvcuiAGGndbodvDWptvgdpYMEx11qB0RDvi0/fNSiQE3sqpiMI95B6QuYM9eUbk9BGu3yrjH8QZZtouQKIJHTYZfwrrvuZ8avotAaRp5eFIuP8LZrZW3uWUxAGaJ7s+2QPCtDhFc2OThybHYlZrGcOMrHTRaO52G6S8Kx1vKtqWzEmCQMoJ+6NZievM8qa2XZToWHkSKNbwRRQqrooA9XeOe3M61trTTJB16itVna42WYbC9oF0JrjNuSfMk/nWgtFy1vLXaBPsSucOugo4SuMMugo4WogUSWoeSonGfSiw5sAm5oBHrAfeZRzMaRvrTDLWZK4m6mppBBK2QtvY3sdivObd+7imCXL6h1Pc9IMpnoLgXQzyPOvTOGYa4lpfSHPcAhj1PMzz5CfCluL4Pad1usnfUghhoSeWcfeA8ddN6cPjQkAnkKqqwte8RO71sq3FW1UDTCMoHKw0PYei7t4iYB0J5UeDNKcVxqyIBMzoI1NDxHaBMhKuAR18NTA51SyYeL+6UDHWm3vBOQDFHwbw48f19PhpXw3iiXQYMkAE+RmCPdUxmgqehFBQXjlF0ZJZ7LhOfRg5lOx/I/5moWJ4FZuqc1pC205QGkf1DXcVOJ7w8QR+RH9/fW7e5HkfeP8Gr/AH3VeD0Vcx/YmxcUZS9vWZDnSdNmkUu/ZOLslkW9bcKMyC4plljYMJ10Mj21c1X1h+tdaDetB1AbnIMaEHqDyMionQRu3CkErhzSDhmLa4gLKA3OJj2E0a/blTp8qh8Nu5Lj2XPeViVMQGG+nQ+FMI0rPysyPIVix1wCqzxDD5WDMzZWJkcx1gE6iTXfDLTQxPqmMs7kg6HyiRNMMZhlLjNrAkDlruD4TBjzrTCrTC8NL5hUk2A2Hb+iCxTEw2H1cC5O55AfqhhawrRAtby1ryVkA1Dwi90VJC0PCL3RUoJUN0SWoQWsy0b0dbyV2ZJlUZ1205ijY/haXvXXbY1zfXQeYqaP17qy2LOcJwR0Wjw5o4Nj1Su32ftLqEkjw18qW8S4FaxVnJb/AIbGGiBIO8EctwdOoqb2p4sbFlSJl3CabwQSY90e2q9jbt2+PSLKZBNvKAOmXKSYYAmDsRUMDC9uYuseSIkOuVrbjmuOCY42XyXNLlsxB3ZenieYph277TNYw1s2d7xyh9e6InT+o7D20p4njC72L0TeUOjgCe+m4gb60t4jwvFYm0AW0RmaLjBEJ705BuSJifA1OQ1zmvdp1TGMdle0HbxQeD2cZeZblu5cBVwDfLsxXYksNivUbaivaOFYpnt22uBRcZAXC7BgdQJ8Sa8Uw/D7ttSGYqBBvW0bkDlViR6yEn1hsTBA0r0PshxUDCgBlItlkBLmSCQ4EQTpIHsqwcfdzA6IMOJfltYq14nHhDsWJGoHIDMZPz91QrnaGzbtob7raLt3VJ1JJ0gRJHjHOlPFOJ+ltXPs962LkSC0EaTJyjaBtvqdZrzDD/xQ126TduHcuRz2PePqj3CadEGkXcdE2V7mnK0XK9SxGR8S0QysoYEHmCRKkc6LZvkHI8ZvunkwHPwYcx7dqpHYeywvsUZsuwUnTKRMiN9DV7xOHDqVJjoQYIOsMp5EVRVzWiYgG4VnTOc6MEixUfFeuunI1zlqLhMU5dUuEFgvrcnjQmOTTMj2+TArV/hV2wWPVUeJgGa46IQWt5aKFrWSrS6rsqFg17oqWFoOBXuipgWosyJyrgLWZaMFrMlNzLsqi37UqfKfdrXdl5Hs/tRitJOIcdXD3CjBnY94BdSAdp6az7qpsTgMmVzR2K3w0kkxjvUDt6VOHUG4qMHzIDqWYKRA6RO9VjBYZbuVCLjMuno5JgQBoPu+cxpULtbjLuLxGYIyog9GocjeJY9NyPlUxcW9vB94uty4y2mYAZ1UKzAaanSBvMc6gZA6KIEbnyU7p2l7mOFrKZdwjWr1sZQok5ACpHqHpsZrb8atm69uGNuQsqNT3ADryjly1pVaY27yMRJYC42hX7saSNZmfOaaPxH0lh7SqltvxEgFgeUSJJA68qmlpXmNshGnVQQ1kTZXR316IV7jKs620XYiDtoBJ8dTv5Vu1hAt3QaPoY55SRJ66H5VE4faKa5QTtJgQNzA8anWyc4YsoiYHISZjWg8wYwhSnNNUB7GkNta50unISwiObq6AT/VJ0geMzUHhuNRLThgCo71hYVmCgaENEMw8RWXwLhDMSYJIiQJJJ2G+599Ex14PlFwAgHusV7wOpgEUyOSx3R5aA3UIuF4giXGa0uygkBYJnV2IHPc064TxkXRqInvLylev660hW+juJMuFgBZnKNdh75oXFjCgW2IYysHkCpY6aH7u+2tSy8OQZS0g9bIRudpzBwLel00vXrfpLimWMggA6gnv908oPSpXCnun1zmMQSPV0J129YjeNKDwDgsqHfViBJ5tHInoOQqwiyAIAq7pYuEwBxVJUScZ5LdkILWFaNkrMlFZlFlUfhy90eVTglQ+Ea2kPVQfeBU2/dVFzMYFRXUxAAuV0FrMtc4PELdEqdtwdCPMV0byzE60mt7LgQRcLClJuKdnFuMXWRcOszvAgL0y+FPHgCTtQMNikuTkaY3/RpLXCeyQxuBabFeYcetNbYGQpPLdpHrGNIH0pRex0MQ0tEZhJCgkd0MQNdI2p526tP9sZiDkZQFbr3YKjxnX3VXyy7MQJ0jmdhr8qrXSOzcN9yBy2VpYPaZGkBx59qOrNcaXcgrbKoBqoiDp1HhTfHdi7iYX7U7awsWykPDEDUgwNyY8qL2a4Wtp7d66krnW3YQRNyWUM7/APbQtz3MDwq89v7LNgbgSMxKRJj7450dDO5p9w2b0PJVk1KxwJlALuo0XmvDrBCd8mTrBOg8KY4dJPdE8u6pPjyoHZ/DXUYelFsrHM5m2gb6D31arfER4frT8qAnpc0hc5179NkVFW5Iw1rbW6lKrOGfkjnbl1251G4lZfPbVrb5GJERqX5AQdNJ38asy8RFaxLpdUo4kHxIPgQRqD4iom0jAbpXV8h0sFSuHcAe3fDlLigS4OUkZh3TJHIeXPzqZxq9MKCX0k9ZuMFEbRpm99W6xdVVAkkAbsZMDqeen5VUx/6y87lmVAwykGDC7A+zUjxFEmJ0r267ckOJxGx2m/NXng1uLS1OK1H4TeV1hTqNxsfOKkXboXcxVkb5rIVlsoIWBKwrRAtYUpl1NZI+yuO9JhLbcwoBHiAKgdoMeWDcogDwnc+db7GYf0OFyvoxOaN9IAHltRlwIuM0iVOlGR5GPJ6Krn4ksIbzKH2CvuwuyDl0jz1nf2Uxx7ZrgRSM8zHl49fCu8DhRZBW2AJ1JOpPTU0ptcOufbLdyYQasfYRB8yaUkPkc/ZMAfFCyK19dfFOuIGVCTB5/wBqUdmsE2Ha491oBEAbjTWdP1rTXE2s90Ecq3xHDeqvUa/r3VG19m5Ou6nfFeTi827KpdqcZauso1IBmdvDnUrDf9P8HdRHVbjF1zn+KYOWJAnmSQPCT0qXxPsyLpBnLyOk01S56NEW2GGUFRGUaaTIII3ApZQywMfxc+5MpjKHuE3w8u9JMT2UvtirV0J3VZO7KhURSsJbAOigAmOZk86tPaXANew5RRJJUwDB0adzSheI4nOCXhMyyCqbFgDJyjlTXjfE4tE2bi55UCCrHfXTXlQZjLXAWGqsmStcxxubfvZUYcG6M49orP2S3J29wp5w20rWwXuQ+Yrl7ozQhbcjuy3M6cqNg7VtguZz3mKghkAAVZJII/ECKKcYQbFqAZFO4BzX76qufs25yuH4f81n2K8NrgPsP1qzWcIpRSzEEhixDIApCyoysJM76UK5YhEOss0OZXKmvNPWOnepn+3P3U8RVA+8qtfW8VdG003mAZ036dad4Ts0beGAtEHSQZ36naj8W4QbmdEkRlKlmU5gc0kFdhoNDU7BOtrDrZ7xZRBMSJ3MGnxtZGA+Pe/kopOI9zo5drbjqlfYl7np7isCFA1n8Ujbrp/an3FtjSvCq1rO6gBm5wJ8BJ5fSknGuI4k3BbzzMcgo16kcqnLTLKXhDNkFNAIzclXLhuJi2M3Sp4YHYioGKs5bceFVbAYm79ttgSRPP8ADGsUOIuIC4FHuqTAWsIvewTfhl7uDursP1vTBMTGyr8/rVQ4f2stBB3X26D602wfHBdn0dq60RMAc/bXmbmY0T7pd4hbJ1A1jczmWTm7j8oLECOeh+tbOIn7o+f1pccY3Oxe+Ff+VbOOb+Rf+Ef8q7JjdrAvv3hD+rxX2b5Jjh+Kz6oXTTY/WsvcQBdcyjNGm/t50kxXaBLRi5buITrqokjbrWL2jskBobWQO6J0iefjS/8AMZj8Vu8KX1AlgIYnlzHQJKj589OtdWsUI0Ue2aRN2jskQQxH+kfWsXtJZAjvD/4j604HGcu7r94Xezzf4PJOxjVaRCyNCNZrRyn7i/Okq9obAJIDAnfu/wCamYXii3BKq5G2w39ppJZ8Wj94ucB2kKM0IaPfZ5KaLq219UZR5nc8/CireH4F18PzqE9+d0cjyH1rV/iIRSzK4A3MD61EK7EXWAkJPe1MFKy9g0WUu3jEaYVSRodNfKtXMcisJVcx0HXeN6UDtHY/q137tct2gsEyc2m3d9tFiTFs33rd4T/Z7rfBr3FPPTqoMIBzMf4odm8sSF311J50p/eWz1b4a0O0VmN2+E1GZcZy6Zr/ACTvZ2vweSatiEYxAldxmPzHtoN4Wsys1sFh6p1J69KWjjtgEkEydzlNZc4/YO5On9JpePjAdu+3yTDhgI1j17inV68GEMD8R+lR8M9uO4vhMmfypce0dj8TfCaGvaHDqIDED/QaY2oxkNI96/yTzhoLgeH5FUDB+qPKrh2VxP8ACuqVDLIYnOEI21k8pAqm4I9weQpzwvi/oQ49GHzwDLEaAzAjxraxHK4ErQ18Dp6YxsFzyurWAu3UIsG9bI7gBXQiDpr45vKu7hUgsO7JVsy3rYOgKDXxg+2aQ/vQIH8BdNPXbYBRHl3V9wrlu0qHfDpsB67DQbcvCj+OzqVkPYdZ+E3xP6onbIN6ZWZCpK8yGBgnYjz2qBa/9pPN/wDbW+N8cbElSVChQQADO+5n2Cssn+Enm/5igHauJC2lPG6KnjY8WIXNYK3WUiIusFWDgd0iw+UjPLZZ2zBRE+ExVfFMMBjlRYYtu2g1BDBRr4iKq8WhdLT5Wi5uEFWtLo7NQDwnFu7NdvIZEQWGXfYKBAp5iSRhCjGXUAHWedQV4nbAjM/TbXZhvPjPsrnGcTRkZVLSRtGmrZvltWejpah0rC5lgCOSqYYHteDY7pTWE1laNbRaNarKyspUqw0NjRDXBFNsl0XBoTUY0N66ycCv/9k="/>
          <p:cNvSpPr>
            <a:spLocks noChangeAspect="1" noChangeArrowheads="1"/>
          </p:cNvSpPr>
          <p:nvPr/>
        </p:nvSpPr>
        <p:spPr bwMode="auto">
          <a:xfrm>
            <a:off x="155575" y="-1181100"/>
            <a:ext cx="190500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data:image/jpeg;base64,/9j/4AAQSkZJRgABAQAAAQABAAD/2wCEAAkGBhQSERUUExQUFBQWGBcUFRgXFRgWFRgVFxUVFRcVFBQYHCYeFxkjGRYVHy8gJCcpLCwsFR4xNTAqNSYrLCkBCQoKDgwOGg8PGiwkHyQwMiwsLS8tLCwsMCosKSwsLCwsKSwuKSwsLCksLCwsLCwsLCwpLC8sLCwsLCosLCwsLP/AABEIAM8AoAMBIgACEQEDEQH/xAAbAAACAgMBAAAAAAAAAAAAAAADBQQGAAECB//EAEEQAAIBAgQDBAcFBwMDBQAAAAECEQADBBIhMQVBUQYiYXETMoGRkqHRFEJSsfAVFiNTYsHhcsLSB2OyJDOCg6L/xAAbAQABBQEBAAAAAAAAAAAAAAAEAQIDBQYAB//EADsRAAEDAgQDBAcGBQUAAAAAAAEAAgMEEQUSITETQVFhcZGhBhQVIjKB4TNCU6LR8BZDcpLBIyQlUmL/2gAMAwEAAhEDEQA/ANXt6EaPjSASTsBNFwvCLjat3BoSq27l24FIkZggyoSNQpM6iho4y4XC38tZFAAH7npr8+5Q6w11cssuUNEsocEeqQeQPVT3T0INcmuc0tNiiYJ2TsD2HRaWmGEH8L/7B/4ml4pxwq1mtkRJ9IIHL1DvUUrgGElJObNuuOJlXuEqNNNh4dK4v2reRcsl92PLy86c/s4DTNbnpk08pqJewMSQsFdWWdI6g9KqIaiN2VrSdPPvQbJm6AcksGEJBMGBueVDNummIxjuMuy9AIFRWt1YRh5F3gBEtefvKE1qti3Uo26wW6lsn51HFutG1Uv0daNuksuzKIbdcG1Uw2616OuypQ9RPRVwbVTDbrXo6aWpc6hG1XD2anm3XDWqSydnXXEiFcFhKg22YdVDgsPcDVgtvak+mti+MjQPSImW41x39P3mHduI1uLgmMsaRSHioi57BUBOJXVBAB0hVOW2xVFzZVUuDlEsTpGpq2pzpba3+VmMUpDIGvFyDbbsv2EW1Tbj91SbeWdWe4snMcnoraFyxgkPcViDzyk86WGol4u8k5izesWaWJ01LcxE1o228TtGvKZMfl7KV8TXW95E0MklO0t4ZN9eza3ToPFSxVj7NGLNw9GH/jVRyGdjlPKddueu30qz9nnK2mjTvj3ZOdAVlNniLGndHSTOmjN222/eysYs6CIyjcROYRUTEpCyd8pB9p7oNZ9sjTIR4BiPlQMRiC2hEAHb6ms3TYdOHjNtv++t0CxjrqPhygHeSfGf7UBkqdcwykSp8wd6jlKv4QxxLm37QUWxwOoUcpWglHy0VMIxAIEiicieZLbqL6Os9HUxcEx+6aKmH0ANsnxB8f17qTImmYBLDbrn0dNRhxv6NiPOtfZR/Lf313DSccJV6Os9HTNcKNAUeeeo8df10rGwq/gf3ik4aXjhKvRVwbdNThRPqPFCxNgAaKw157eVJw08TA6KNxXhN03JFtyIGyk1BPB738q58DfSvQ7W1EFZA+kxv9n5/RAMxGRgy2C82/ZF7+Vc+BvpWjwi9/KufA30r0TEMwjKBzn3UY0v8SEAHh/m+icMWkvbKPNebDhN7+Vc+BvpT/s7gXVGzW39cGCpH3fKrKjtnYEd3kY325++i3CQDG8GPOKV/pFcZDHv/wCuvyUMuJPlYRZJLmDcmcrfCa6xODJMhW8e6acWC2XvQDziub91hGXrrpP9/nXD0gbnbaP4dPi0t4diF9acADZI/sDfhb4T9K19gb8LfCasc0Jbj5yI7usHWeXOfE+6pm+k4N/9L830TjWOHJV84Fvwt8J+lbXBOPut7jVjdjB6xXGHusVBbQ8xqP70v8Ti2bhfm+i71x17WSW3hj95XPvrtsOPw3PnTa/eYRAmTrvoOsUTMetcfSgAA8Lft+ib6wSTokRsdBc8N65ez4XJ9v62p4lxszA7CI3kzWX7xCkiSQJA11rv4nbe3D8/ouFSbXskXoB+G4DtpNZ6IdLtPbF5iJMg66SepoWJxTKVgFpMHfQaa6Uo9JgXZeH5/RKaogXskxsj/u0C/h52D+3WrPnPU++griSWIhgBEHXXr/amj0maf5fmn+tEW0VftcZuwO9/+R9KIvGrv4h8K/SoKJoKIqGdq9O9n0lvsm/2j9F5Gaqpv8Z8SpX7bu/iHwj6Vn7au/iHwj6ULCcPe4YRST8vaauXCuz6JbGdAzn1pg69BQ09NQxDWJpP9IRtKKyoOj3AdblVIcau9R8I+lY3HLvUfCPpVxu9nLBn+GBPSRHl0qlY/h72nKsI5jnInQg0kNNQymwhb/aEtU2tpxcyEjsJRV47d6j4RWHjt3qvwioYQ61r0Z6UT7Novwmf2hA+uVX/AHd4rviXbBrCqz6gmNEB5En5Ci2u1Fw3Db0lQpJyDL3pgT10NRr+CU+uo7oJ7yzAiTpHQULDW7JBZYhO8YSCAA0ETvzHt8ajOGUl/smW/pCmFZUWsXuv3rdn/qCG3YJzAZACRlDSAJ0iKN+/S/zbW8er1HPTSoeHw9m5JW2AVgaqvqkZdI5aAe0VLwnZm3daSiDLrJWRJEerzOnyNQS0FFCwvkjjAG5LQpY6qeV4axzyTtYrf78r/NtDnqsaRPMeI9461Nbj93+j4RULGdmLduP4dsgiBC9NI120Ird2yQdQR7KdBQYfM0PbGwg7ENCZNUVcZLczwRvcqWOP3P6PhFa/eC5/R8NQQlclan9k0P4LfAIY4hVj+Y7xTH94LnRPhrF7QXOifDS8ptWIutd7IofwW+AXDEKu/wBofFMv29c6J8P+a6HHH6J8P+aXBKIE091RnCKH8FvgFM3EKv8AEPih2xoKIq61u0ugoirrViDooCzVSuE8YawTABBiQdNuYNOD2xEaWzP+rT8qruSsyfr3VC+CN5zOGqJiqpom5WnRO/3wuR6ifP8AKk2Pxr3XzOfAcgB0HzrkJUleHPAYCecbmP8AT0NMPApyCbC+guUrn1FQLEkgJbfvpbE3GidgBLHXcDp41MvOUCx3QdCR6089T4EHlvSbi3CCs3Ud2dWztm9YCdCOuX8ukU34Y/2i2DBUsddDAddyOoIPz8Kp8VdJLA9oOU7jt7PmrLA3NirGh7bjuv8AP5IvELP8PPDAejYd4jMYUwxA5Eflzqt27DLazpJD5rbACdoI9/8Atq7YPhYUHfUQSTy8th86lphFEb++OfhQlJjfBgax7bkdqs67Am1FQ6Rj7A9nNVDCcMe3eICtkKCWjQHKG38GBFWvB4b0agHzY7Ak+Pyoxwy66dfzrh8KkAR5a1X4niDq+MRO90Xubc7ImhwllI4vabnlfkonFV7qmNQ408+R9wqgWrl04q6uGuHKCzH0jShM6kyI1YkA76jWvScRhy0iSR56zBAIMSDVZwvZ0YVXyBnnWDEnKO6gI8STOlH4NUxw07YHu1F/C6smkUjaifLmLgAG2uO0lc3byqyqzAOwEATlJ0B1+6C0xNckEHx50ltPeDNiGtyR95xChjoMq6SRsByjwplwe/cuKzXNQdE0gzOsR93++3OtBDVEuykLzaQCRxNrHe3JSDtRLNsswAkkkQKI1qN6tvBODWlC3Ac7bzOgMdKJmnEbbqSmo3TvttbdIz2ZvgTl9mbWo2K4dctDvqRO2vy0q/lwOdQOMC0yEXGAG411nwHPyquZWvJ94aK6kwyJrSWnXtVHsroKKErdhdBRwtWIdoqos1UfJWZaPFdBKXMkEdygKNf186dq4bXUzqPPoaoWN7R4hMS6BAQDC22TUqNiCsEzvoTvVj7M8d9Org2mQqY3lcxBkagHaCR5day/pFR+uU4cNC03H+VuKLBqqg/1HWLXAXsdR0Ti4gYEd1jMeI6z15iKPYsZYAjQAaQBHQDpW7aADnJMnzonMVm2ktYIwSQOpujGxtac1hc9iwVh5UO7OU5YDRpm1E+IGtQLGJxJJnDhgDANtxtO5VtetOYwv+FOJA3TLrVd7YYllW2FYhiXACxnMrl05xruK3f48SpLrdsnfLl3AOxfxGmkedQuLXrN4WspBBzGdmBIEHMdQfpUgjLT7wXXvspfBr90XHkkrlBhiT7QdfGjcX4qwt6QC0xzOnsiuUcSLN7mvcuiAGGndbodvDWptvgdpYMEx11qB0RDvi0/fNSiQE3sqpiMI95B6QuYM9eUbk9BGu3yrjH8QZZtouQKIJHTYZfwrrvuZ8avotAaRp5eFIuP8LZrZW3uWUxAGaJ7s+2QPCtDhFc2OThybHYlZrGcOMrHTRaO52G6S8Kx1vKtqWzEmCQMoJ+6NZievM8qa2XZToWHkSKNbwRRQqrooA9XeOe3M61trTTJB16itVna42WYbC9oF0JrjNuSfMk/nWgtFy1vLXaBPsSucOugo4SuMMugo4WogUSWoeSonGfSiw5sAm5oBHrAfeZRzMaRvrTDLWZK4m6mppBBK2QtvY3sdivObd+7imCXL6h1Pc9IMpnoLgXQzyPOvTOGYa4lpfSHPcAhj1PMzz5CfCluL4Pad1usnfUghhoSeWcfeA8ddN6cPjQkAnkKqqwte8RO71sq3FW1UDTCMoHKw0PYei7t4iYB0J5UeDNKcVxqyIBMzoI1NDxHaBMhKuAR18NTA51SyYeL+6UDHWm3vBOQDFHwbw48f19PhpXw3iiXQYMkAE+RmCPdUxmgqehFBQXjlF0ZJZ7LhOfRg5lOx/I/5moWJ4FZuqc1pC205QGkf1DXcVOJ7w8QR+RH9/fW7e5HkfeP8Gr/AH3VeD0Vcx/YmxcUZS9vWZDnSdNmkUu/ZOLslkW9bcKMyC4plljYMJ10Mj21c1X1h+tdaDetB1AbnIMaEHqDyMionQRu3CkErhzSDhmLa4gLKA3OJj2E0a/blTp8qh8Nu5Lj2XPeViVMQGG+nQ+FMI0rPysyPIVix1wCqzxDD5WDMzZWJkcx1gE6iTXfDLTQxPqmMs7kg6HyiRNMMZhlLjNrAkDlruD4TBjzrTCrTC8NL5hUk2A2Hb+iCxTEw2H1cC5O55AfqhhawrRAtby1ryVkA1Dwi90VJC0PCL3RUoJUN0SWoQWsy0b0dbyV2ZJlUZ1205ijY/haXvXXbY1zfXQeYqaP17qy2LOcJwR0Wjw5o4Nj1Su32ftLqEkjw18qW8S4FaxVnJb/AIbGGiBIO8EctwdOoqb2p4sbFlSJl3CabwQSY90e2q9jbt2+PSLKZBNvKAOmXKSYYAmDsRUMDC9uYuseSIkOuVrbjmuOCY42XyXNLlsxB3ZenieYph277TNYw1s2d7xyh9e6InT+o7D20p4njC72L0TeUOjgCe+m4gb60t4jwvFYm0AW0RmaLjBEJ705BuSJifA1OQ1zmvdp1TGMdle0HbxQeD2cZeZblu5cBVwDfLsxXYksNivUbaivaOFYpnt22uBRcZAXC7BgdQJ8Sa8Uw/D7ttSGYqBBvW0bkDlViR6yEn1hsTBA0r0PshxUDCgBlItlkBLmSCQ4EQTpIHsqwcfdzA6IMOJfltYq14nHhDsWJGoHIDMZPz91QrnaGzbtob7raLt3VJ1JJ0gRJHjHOlPFOJ+ltXPs962LkSC0EaTJyjaBtvqdZrzDD/xQ126TduHcuRz2PePqj3CadEGkXcdE2V7mnK0XK9SxGR8S0QysoYEHmCRKkc6LZvkHI8ZvunkwHPwYcx7dqpHYeywvsUZsuwUnTKRMiN9DV7xOHDqVJjoQYIOsMp5EVRVzWiYgG4VnTOc6MEixUfFeuunI1zlqLhMU5dUuEFgvrcnjQmOTTMj2+TArV/hV2wWPVUeJgGa46IQWt5aKFrWSrS6rsqFg17oqWFoOBXuipgWosyJyrgLWZaMFrMlNzLsqi37UqfKfdrXdl5Hs/tRitJOIcdXD3CjBnY94BdSAdp6az7qpsTgMmVzR2K3w0kkxjvUDt6VOHUG4qMHzIDqWYKRA6RO9VjBYZbuVCLjMuno5JgQBoPu+cxpULtbjLuLxGYIyog9GocjeJY9NyPlUxcW9vB94uty4y2mYAZ1UKzAaanSBvMc6gZA6KIEbnyU7p2l7mOFrKZdwjWr1sZQok5ACpHqHpsZrb8atm69uGNuQsqNT3ADryjly1pVaY27yMRJYC42hX7saSNZmfOaaPxH0lh7SqltvxEgFgeUSJJA68qmlpXmNshGnVQQ1kTZXR316IV7jKs620XYiDtoBJ8dTv5Vu1hAt3QaPoY55SRJ66H5VE4faKa5QTtJgQNzA8anWyc4YsoiYHISZjWg8wYwhSnNNUB7GkNta50unISwiObq6AT/VJ0geMzUHhuNRLThgCo71hYVmCgaENEMw8RWXwLhDMSYJIiQJJJ2G+599Ex14PlFwAgHusV7wOpgEUyOSx3R5aA3UIuF4giXGa0uygkBYJnV2IHPc064TxkXRqInvLylev660hW+juJMuFgBZnKNdh75oXFjCgW2IYysHkCpY6aH7u+2tSy8OQZS0g9bIRudpzBwLel00vXrfpLimWMggA6gnv908oPSpXCnun1zmMQSPV0J129YjeNKDwDgsqHfViBJ5tHInoOQqwiyAIAq7pYuEwBxVJUScZ5LdkILWFaNkrMlFZlFlUfhy90eVTglQ+Ea2kPVQfeBU2/dVFzMYFRXUxAAuV0FrMtc4PELdEqdtwdCPMV0byzE60mt7LgQRcLClJuKdnFuMXWRcOszvAgL0y+FPHgCTtQMNikuTkaY3/RpLXCeyQxuBabFeYcetNbYGQpPLdpHrGNIH0pRex0MQ0tEZhJCgkd0MQNdI2p526tP9sZiDkZQFbr3YKjxnX3VXyy7MQJ0jmdhr8qrXSOzcN9yBy2VpYPaZGkBx59qOrNcaXcgrbKoBqoiDp1HhTfHdi7iYX7U7awsWykPDEDUgwNyY8qL2a4Wtp7d66krnW3YQRNyWUM7/APbQtz3MDwq89v7LNgbgSMxKRJj7450dDO5p9w2b0PJVk1KxwJlALuo0XmvDrBCd8mTrBOg8KY4dJPdE8u6pPjyoHZ/DXUYelFsrHM5m2gb6D31arfER4frT8qAnpc0hc5179NkVFW5Iw1rbW6lKrOGfkjnbl1251G4lZfPbVrb5GJERqX5AQdNJ38asy8RFaxLpdUo4kHxIPgQRqD4iom0jAbpXV8h0sFSuHcAe3fDlLigS4OUkZh3TJHIeXPzqZxq9MKCX0k9ZuMFEbRpm99W6xdVVAkkAbsZMDqeen5VUx/6y87lmVAwykGDC7A+zUjxFEmJ0r267ckOJxGx2m/NXng1uLS1OK1H4TeV1hTqNxsfOKkXboXcxVkb5rIVlsoIWBKwrRAtYUpl1NZI+yuO9JhLbcwoBHiAKgdoMeWDcogDwnc+db7GYf0OFyvoxOaN9IAHltRlwIuM0iVOlGR5GPJ6Krn4ksIbzKH2CvuwuyDl0jz1nf2Uxx7ZrgRSM8zHl49fCu8DhRZBW2AJ1JOpPTU0ptcOufbLdyYQasfYRB8yaUkPkc/ZMAfFCyK19dfFOuIGVCTB5/wBqUdmsE2Ha491oBEAbjTWdP1rTXE2s90Ecq3xHDeqvUa/r3VG19m5Ou6nfFeTi827KpdqcZauso1IBmdvDnUrDf9P8HdRHVbjF1zn+KYOWJAnmSQPCT0qXxPsyLpBnLyOk01S56NEW2GGUFRGUaaTIII3ApZQywMfxc+5MpjKHuE3w8u9JMT2UvtirV0J3VZO7KhURSsJbAOigAmOZk86tPaXANew5RRJJUwDB0adzSheI4nOCXhMyyCqbFgDJyjlTXjfE4tE2bi55UCCrHfXTXlQZjLXAWGqsmStcxxubfvZUYcG6M49orP2S3J29wp5w20rWwXuQ+Yrl7ozQhbcjuy3M6cqNg7VtguZz3mKghkAAVZJII/ECKKcYQbFqAZFO4BzX76qufs25yuH4f81n2K8NrgPsP1qzWcIpRSzEEhixDIApCyoysJM76UK5YhEOss0OZXKmvNPWOnepn+3P3U8RVA+8qtfW8VdG003mAZ036dad4Ts0beGAtEHSQZ36naj8W4QbmdEkRlKlmU5gc0kFdhoNDU7BOtrDrZ7xZRBMSJ3MGnxtZGA+Pe/kopOI9zo5drbjqlfYl7np7isCFA1n8Ujbrp/an3FtjSvCq1rO6gBm5wJ8BJ5fSknGuI4k3BbzzMcgo16kcqnLTLKXhDNkFNAIzclXLhuJi2M3Sp4YHYioGKs5bceFVbAYm79ttgSRPP8ADGsUOIuIC4FHuqTAWsIvewTfhl7uDursP1vTBMTGyr8/rVQ4f2stBB3X26D602wfHBdn0dq60RMAc/bXmbmY0T7pd4hbJ1A1jczmWTm7j8oLECOeh+tbOIn7o+f1pccY3Oxe+Ff+VbOOb+Rf+Ef8q7JjdrAvv3hD+rxX2b5Jjh+Kz6oXTTY/WsvcQBdcyjNGm/t50kxXaBLRi5buITrqokjbrWL2jskBobWQO6J0iefjS/8AMZj8Vu8KX1AlgIYnlzHQJKj589OtdWsUI0Ue2aRN2jskQQxH+kfWsXtJZAjvD/4j604HGcu7r94Xezzf4PJOxjVaRCyNCNZrRyn7i/Okq9obAJIDAnfu/wCamYXii3BKq5G2w39ppJZ8Wj94ucB2kKM0IaPfZ5KaLq219UZR5nc8/CireH4F18PzqE9+d0cjyH1rV/iIRSzK4A3MD61EK7EXWAkJPe1MFKy9g0WUu3jEaYVSRodNfKtXMcisJVcx0HXeN6UDtHY/q137tct2gsEyc2m3d9tFiTFs33rd4T/Z7rfBr3FPPTqoMIBzMf4odm8sSF311J50p/eWz1b4a0O0VmN2+E1GZcZy6Zr/ACTvZ2vweSatiEYxAldxmPzHtoN4Wsys1sFh6p1J69KWjjtgEkEydzlNZc4/YO5On9JpePjAdu+3yTDhgI1j17inV68GEMD8R+lR8M9uO4vhMmfypce0dj8TfCaGvaHDqIDED/QaY2oxkNI96/yTzhoLgeH5FUDB+qPKrh2VxP8ACuqVDLIYnOEI21k8pAqm4I9weQpzwvi/oQ49GHzwDLEaAzAjxraxHK4ErQ18Dp6YxsFzyurWAu3UIsG9bI7gBXQiDpr45vKu7hUgsO7JVsy3rYOgKDXxg+2aQ/vQIH8BdNPXbYBRHl3V9wrlu0qHfDpsB67DQbcvCj+OzqVkPYdZ+E3xP6onbIN6ZWZCpK8yGBgnYjz2qBa/9pPN/wDbW+N8cbElSVChQQADO+5n2Cssn+Enm/5igHauJC2lPG6KnjY8WIXNYK3WUiIusFWDgd0iw+UjPLZZ2zBRE+ExVfFMMBjlRYYtu2g1BDBRr4iKq8WhdLT5Wi5uEFWtLo7NQDwnFu7NdvIZEQWGXfYKBAp5iSRhCjGXUAHWedQV4nbAjM/TbXZhvPjPsrnGcTRkZVLSRtGmrZvltWejpah0rC5lgCOSqYYHteDY7pTWE1laNbRaNarKyspUqw0NjRDXBFNsl0XBoTUY0N66ycCv/9k="/>
          <p:cNvSpPr>
            <a:spLocks noChangeAspect="1" noChangeArrowheads="1"/>
          </p:cNvSpPr>
          <p:nvPr/>
        </p:nvSpPr>
        <p:spPr bwMode="auto">
          <a:xfrm>
            <a:off x="155575" y="-1181100"/>
            <a:ext cx="190500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data:image/jpeg;base64,/9j/4AAQSkZJRgABAQAAAQABAAD/2wCEAAkGBhQSERUUExQUFBQWGBcUFRgXFRgWFRgVFxUVFRcVFBQYHCYeFxkjGRYVHy8gJCcpLCwsFR4xNTAqNSYrLCkBCQoKDgwOGg8PGiwkHyQwMiwsLS8tLCwsMCosKSwsLCwsKSwuKSwsLCksLCwsLCwsLCwpLC8sLCwsLCosLCwsLP/AABEIAM8AoAMBIgACEQEDEQH/xAAbAAACAgMBAAAAAAAAAAAAAAADBQQGAAECB//EAEEQAAIBAgQDBAcFBwMDBQAAAAECEQADBBIhMQVBUQYiYXETMoGRkqHRFEJSsfAVFiNTYsHhcsLSB2OyJDOCg6L/xAAbAQABBQEBAAAAAAAAAAAAAAAEAQIDBQYAB//EADsRAAEDAgQDBAcGBQUAAAAAAAEAAgMEEQUSITETQVFhcZGhBhQVIjKB4TNCU6LR8BZDcpLBIyQlUmL/2gAMAwEAAhEDEQA/ANXt6EaPjSASTsBNFwvCLjat3BoSq27l24FIkZggyoSNQpM6iho4y4XC38tZFAAH7npr8+5Q6w11cssuUNEsocEeqQeQPVT3T0INcmuc0tNiiYJ2TsD2HRaWmGEH8L/7B/4ml4pxwq1mtkRJ9IIHL1DvUUrgGElJObNuuOJlXuEqNNNh4dK4v2reRcsl92PLy86c/s4DTNbnpk08pqJewMSQsFdWWdI6g9KqIaiN2VrSdPPvQbJm6AcksGEJBMGBueVDNummIxjuMuy9AIFRWt1YRh5F3gBEtefvKE1qti3Uo26wW6lsn51HFutG1Uv0daNuksuzKIbdcG1Uw2616OuypQ9RPRVwbVTDbrXo6aWpc6hG1XD2anm3XDWqSydnXXEiFcFhKg22YdVDgsPcDVgtvak+mti+MjQPSImW41x39P3mHduI1uLgmMsaRSHioi57BUBOJXVBAB0hVOW2xVFzZVUuDlEsTpGpq2pzpba3+VmMUpDIGvFyDbbsv2EW1Tbj91SbeWdWe4snMcnoraFyxgkPcViDzyk86WGol4u8k5izesWaWJ01LcxE1o228TtGvKZMfl7KV8TXW95E0MklO0t4ZN9eza3ToPFSxVj7NGLNw9GH/jVRyGdjlPKddueu30qz9nnK2mjTvj3ZOdAVlNniLGndHSTOmjN222/eysYs6CIyjcROYRUTEpCyd8pB9p7oNZ9sjTIR4BiPlQMRiC2hEAHb6ms3TYdOHjNtv++t0CxjrqPhygHeSfGf7UBkqdcwykSp8wd6jlKv4QxxLm37QUWxwOoUcpWglHy0VMIxAIEiicieZLbqL6Os9HUxcEx+6aKmH0ANsnxB8f17qTImmYBLDbrn0dNRhxv6NiPOtfZR/Lf313DSccJV6Os9HTNcKNAUeeeo8df10rGwq/gf3ik4aXjhKvRVwbdNThRPqPFCxNgAaKw157eVJw08TA6KNxXhN03JFtyIGyk1BPB738q58DfSvQ7W1EFZA+kxv9n5/RAMxGRgy2C82/ZF7+Vc+BvpWjwi9/KufA30r0TEMwjKBzn3UY0v8SEAHh/m+icMWkvbKPNebDhN7+Vc+BvpT/s7gXVGzW39cGCpH3fKrKjtnYEd3kY325++i3CQDG8GPOKV/pFcZDHv/wCuvyUMuJPlYRZJLmDcmcrfCa6xODJMhW8e6acWC2XvQDziub91hGXrrpP9/nXD0gbnbaP4dPi0t4diF9acADZI/sDfhb4T9K19gb8LfCasc0Jbj5yI7usHWeXOfE+6pm+k4N/9L830TjWOHJV84Fvwt8J+lbXBOPut7jVjdjB6xXGHusVBbQ8xqP70v8Ti2bhfm+i71x17WSW3hj95XPvrtsOPw3PnTa/eYRAmTrvoOsUTMetcfSgAA8Lft+ib6wSTokRsdBc8N65ez4XJ9v62p4lxszA7CI3kzWX7xCkiSQJA11rv4nbe3D8/ouFSbXskXoB+G4DtpNZ6IdLtPbF5iJMg66SepoWJxTKVgFpMHfQaa6Uo9JgXZeH5/RKaogXskxsj/u0C/h52D+3WrPnPU++griSWIhgBEHXXr/amj0maf5fmn+tEW0VftcZuwO9/+R9KIvGrv4h8K/SoKJoKIqGdq9O9n0lvsm/2j9F5Gaqpv8Z8SpX7bu/iHwj6Vn7au/iHwj6ULCcPe4YRST8vaauXCuz6JbGdAzn1pg69BQ09NQxDWJpP9IRtKKyoOj3AdblVIcau9R8I+lY3HLvUfCPpVxu9nLBn+GBPSRHl0qlY/h72nKsI5jnInQg0kNNQymwhb/aEtU2tpxcyEjsJRV47d6j4RWHjt3qvwioYQ61r0Z6UT7Novwmf2hA+uVX/AHd4rviXbBrCqz6gmNEB5En5Ci2u1Fw3Db0lQpJyDL3pgT10NRr+CU+uo7oJ7yzAiTpHQULDW7JBZYhO8YSCAA0ETvzHt8ajOGUl/smW/pCmFZUWsXuv3rdn/qCG3YJzAZACRlDSAJ0iKN+/S/zbW8er1HPTSoeHw9m5JW2AVgaqvqkZdI5aAe0VLwnZm3daSiDLrJWRJEerzOnyNQS0FFCwvkjjAG5LQpY6qeV4axzyTtYrf78r/NtDnqsaRPMeI9461Nbj93+j4RULGdmLduP4dsgiBC9NI120Ird2yQdQR7KdBQYfM0PbGwg7ENCZNUVcZLczwRvcqWOP3P6PhFa/eC5/R8NQQlclan9k0P4LfAIY4hVj+Y7xTH94LnRPhrF7QXOifDS8ptWIutd7IofwW+AXDEKu/wBofFMv29c6J8P+a6HHH6J8P+aXBKIE091RnCKH8FvgFM3EKv8AEPih2xoKIq61u0ugoirrViDooCzVSuE8YawTABBiQdNuYNOD2xEaWzP+rT8qruSsyfr3VC+CN5zOGqJiqpom5WnRO/3wuR6ifP8AKk2Pxr3XzOfAcgB0HzrkJUleHPAYCecbmP8AT0NMPApyCbC+guUrn1FQLEkgJbfvpbE3GidgBLHXcDp41MvOUCx3QdCR6089T4EHlvSbi3CCs3Ud2dWztm9YCdCOuX8ukU34Y/2i2DBUsddDAddyOoIPz8Kp8VdJLA9oOU7jt7PmrLA3NirGh7bjuv8AP5IvELP8PPDAejYd4jMYUwxA5Eflzqt27DLazpJD5rbACdoI9/8Atq7YPhYUHfUQSTy8th86lphFEb++OfhQlJjfBgax7bkdqs67Am1FQ6Rj7A9nNVDCcMe3eICtkKCWjQHKG38GBFWvB4b0agHzY7Ak+Pyoxwy66dfzrh8KkAR5a1X4niDq+MRO90Xubc7ImhwllI4vabnlfkonFV7qmNQ408+R9wqgWrl04q6uGuHKCzH0jShM6kyI1YkA76jWvScRhy0iSR56zBAIMSDVZwvZ0YVXyBnnWDEnKO6gI8STOlH4NUxw07YHu1F/C6smkUjaifLmLgAG2uO0lc3byqyqzAOwEATlJ0B1+6C0xNckEHx50ltPeDNiGtyR95xChjoMq6SRsByjwplwe/cuKzXNQdE0gzOsR93++3OtBDVEuykLzaQCRxNrHe3JSDtRLNsswAkkkQKI1qN6tvBODWlC3Ac7bzOgMdKJmnEbbqSmo3TvttbdIz2ZvgTl9mbWo2K4dctDvqRO2vy0q/lwOdQOMC0yEXGAG411nwHPyquZWvJ94aK6kwyJrSWnXtVHsroKKErdhdBRwtWIdoqos1UfJWZaPFdBKXMkEdygKNf186dq4bXUzqPPoaoWN7R4hMS6BAQDC22TUqNiCsEzvoTvVj7M8d9Org2mQqY3lcxBkagHaCR5day/pFR+uU4cNC03H+VuKLBqqg/1HWLXAXsdR0Ti4gYEd1jMeI6z15iKPYsZYAjQAaQBHQDpW7aADnJMnzonMVm2ktYIwSQOpujGxtac1hc9iwVh5UO7OU5YDRpm1E+IGtQLGJxJJnDhgDANtxtO5VtetOYwv+FOJA3TLrVd7YYllW2FYhiXACxnMrl05xruK3f48SpLrdsnfLl3AOxfxGmkedQuLXrN4WspBBzGdmBIEHMdQfpUgjLT7wXXvspfBr90XHkkrlBhiT7QdfGjcX4qwt6QC0xzOnsiuUcSLN7mvcuiAGGndbodvDWptvgdpYMEx11qB0RDvi0/fNSiQE3sqpiMI95B6QuYM9eUbk9BGu3yrjH8QZZtouQKIJHTYZfwrrvuZ8avotAaRp5eFIuP8LZrZW3uWUxAGaJ7s+2QPCtDhFc2OThybHYlZrGcOMrHTRaO52G6S8Kx1vKtqWzEmCQMoJ+6NZievM8qa2XZToWHkSKNbwRRQqrooA9XeOe3M61trTTJB16itVna42WYbC9oF0JrjNuSfMk/nWgtFy1vLXaBPsSucOugo4SuMMugo4WogUSWoeSonGfSiw5sAm5oBHrAfeZRzMaRvrTDLWZK4m6mppBBK2QtvY3sdivObd+7imCXL6h1Pc9IMpnoLgXQzyPOvTOGYa4lpfSHPcAhj1PMzz5CfCluL4Pad1usnfUghhoSeWcfeA8ddN6cPjQkAnkKqqwte8RO71sq3FW1UDTCMoHKw0PYei7t4iYB0J5UeDNKcVxqyIBMzoI1NDxHaBMhKuAR18NTA51SyYeL+6UDHWm3vBOQDFHwbw48f19PhpXw3iiXQYMkAE+RmCPdUxmgqehFBQXjlF0ZJZ7LhOfRg5lOx/I/5moWJ4FZuqc1pC205QGkf1DXcVOJ7w8QR+RH9/fW7e5HkfeP8Gr/AH3VeD0Vcx/YmxcUZS9vWZDnSdNmkUu/ZOLslkW9bcKMyC4plljYMJ10Mj21c1X1h+tdaDetB1AbnIMaEHqDyMionQRu3CkErhzSDhmLa4gLKA3OJj2E0a/blTp8qh8Nu5Lj2XPeViVMQGG+nQ+FMI0rPysyPIVix1wCqzxDD5WDMzZWJkcx1gE6iTXfDLTQxPqmMs7kg6HyiRNMMZhlLjNrAkDlruD4TBjzrTCrTC8NL5hUk2A2Hb+iCxTEw2H1cC5O55AfqhhawrRAtby1ryVkA1Dwi90VJC0PCL3RUoJUN0SWoQWsy0b0dbyV2ZJlUZ1205ijY/haXvXXbY1zfXQeYqaP17qy2LOcJwR0Wjw5o4Nj1Su32ftLqEkjw18qW8S4FaxVnJb/AIbGGiBIO8EctwdOoqb2p4sbFlSJl3CabwQSY90e2q9jbt2+PSLKZBNvKAOmXKSYYAmDsRUMDC9uYuseSIkOuVrbjmuOCY42XyXNLlsxB3ZenieYph277TNYw1s2d7xyh9e6InT+o7D20p4njC72L0TeUOjgCe+m4gb60t4jwvFYm0AW0RmaLjBEJ705BuSJifA1OQ1zmvdp1TGMdle0HbxQeD2cZeZblu5cBVwDfLsxXYksNivUbaivaOFYpnt22uBRcZAXC7BgdQJ8Sa8Uw/D7ttSGYqBBvW0bkDlViR6yEn1hsTBA0r0PshxUDCgBlItlkBLmSCQ4EQTpIHsqwcfdzA6IMOJfltYq14nHhDsWJGoHIDMZPz91QrnaGzbtob7raLt3VJ1JJ0gRJHjHOlPFOJ+ltXPs962LkSC0EaTJyjaBtvqdZrzDD/xQ126TduHcuRz2PePqj3CadEGkXcdE2V7mnK0XK9SxGR8S0QysoYEHmCRKkc6LZvkHI8ZvunkwHPwYcx7dqpHYeywvsUZsuwUnTKRMiN9DV7xOHDqVJjoQYIOsMp5EVRVzWiYgG4VnTOc6MEixUfFeuunI1zlqLhMU5dUuEFgvrcnjQmOTTMj2+TArV/hV2wWPVUeJgGa46IQWt5aKFrWSrS6rsqFg17oqWFoOBXuipgWosyJyrgLWZaMFrMlNzLsqi37UqfKfdrXdl5Hs/tRitJOIcdXD3CjBnY94BdSAdp6az7qpsTgMmVzR2K3w0kkxjvUDt6VOHUG4qMHzIDqWYKRA6RO9VjBYZbuVCLjMuno5JgQBoPu+cxpULtbjLuLxGYIyog9GocjeJY9NyPlUxcW9vB94uty4y2mYAZ1UKzAaanSBvMc6gZA6KIEbnyU7p2l7mOFrKZdwjWr1sZQok5ACpHqHpsZrb8atm69uGNuQsqNT3ADryjly1pVaY27yMRJYC42hX7saSNZmfOaaPxH0lh7SqltvxEgFgeUSJJA68qmlpXmNshGnVQQ1kTZXR316IV7jKs620XYiDtoBJ8dTv5Vu1hAt3QaPoY55SRJ66H5VE4faKa5QTtJgQNzA8anWyc4YsoiYHISZjWg8wYwhSnNNUB7GkNta50unISwiObq6AT/VJ0geMzUHhuNRLThgCo71hYVmCgaENEMw8RWXwLhDMSYJIiQJJJ2G+599Ex14PlFwAgHusV7wOpgEUyOSx3R5aA3UIuF4giXGa0uygkBYJnV2IHPc064TxkXRqInvLylev660hW+juJMuFgBZnKNdh75oXFjCgW2IYysHkCpY6aH7u+2tSy8OQZS0g9bIRudpzBwLel00vXrfpLimWMggA6gnv908oPSpXCnun1zmMQSPV0J129YjeNKDwDgsqHfViBJ5tHInoOQqwiyAIAq7pYuEwBxVJUScZ5LdkILWFaNkrMlFZlFlUfhy90eVTglQ+Ea2kPVQfeBU2/dVFzMYFRXUxAAuV0FrMtc4PELdEqdtwdCPMV0byzE60mt7LgQRcLClJuKdnFuMXWRcOszvAgL0y+FPHgCTtQMNikuTkaY3/RpLXCeyQxuBabFeYcetNbYGQpPLdpHrGNIH0pRex0MQ0tEZhJCgkd0MQNdI2p526tP9sZiDkZQFbr3YKjxnX3VXyy7MQJ0jmdhr8qrXSOzcN9yBy2VpYPaZGkBx59qOrNcaXcgrbKoBqoiDp1HhTfHdi7iYX7U7awsWykPDEDUgwNyY8qL2a4Wtp7d66krnW3YQRNyWUM7/APbQtz3MDwq89v7LNgbgSMxKRJj7450dDO5p9w2b0PJVk1KxwJlALuo0XmvDrBCd8mTrBOg8KY4dJPdE8u6pPjyoHZ/DXUYelFsrHM5m2gb6D31arfER4frT8qAnpc0hc5179NkVFW5Iw1rbW6lKrOGfkjnbl1251G4lZfPbVrb5GJERqX5AQdNJ38asy8RFaxLpdUo4kHxIPgQRqD4iom0jAbpXV8h0sFSuHcAe3fDlLigS4OUkZh3TJHIeXPzqZxq9MKCX0k9ZuMFEbRpm99W6xdVVAkkAbsZMDqeen5VUx/6y87lmVAwykGDC7A+zUjxFEmJ0r267ckOJxGx2m/NXng1uLS1OK1H4TeV1hTqNxsfOKkXboXcxVkb5rIVlsoIWBKwrRAtYUpl1NZI+yuO9JhLbcwoBHiAKgdoMeWDcogDwnc+db7GYf0OFyvoxOaN9IAHltRlwIuM0iVOlGR5GPJ6Krn4ksIbzKH2CvuwuyDl0jz1nf2Uxx7ZrgRSM8zHl49fCu8DhRZBW2AJ1JOpPTU0ptcOufbLdyYQasfYRB8yaUkPkc/ZMAfFCyK19dfFOuIGVCTB5/wBqUdmsE2Ha491oBEAbjTWdP1rTXE2s90Ecq3xHDeqvUa/r3VG19m5Ou6nfFeTi827KpdqcZauso1IBmdvDnUrDf9P8HdRHVbjF1zn+KYOWJAnmSQPCT0qXxPsyLpBnLyOk01S56NEW2GGUFRGUaaTIII3ApZQywMfxc+5MpjKHuE3w8u9JMT2UvtirV0J3VZO7KhURSsJbAOigAmOZk86tPaXANew5RRJJUwDB0adzSheI4nOCXhMyyCqbFgDJyjlTXjfE4tE2bi55UCCrHfXTXlQZjLXAWGqsmStcxxubfvZUYcG6M49orP2S3J29wp5w20rWwXuQ+Yrl7ozQhbcjuy3M6cqNg7VtguZz3mKghkAAVZJII/ECKKcYQbFqAZFO4BzX76qufs25yuH4f81n2K8NrgPsP1qzWcIpRSzEEhixDIApCyoysJM76UK5YhEOss0OZXKmvNPWOnepn+3P3U8RVA+8qtfW8VdG003mAZ036dad4Ts0beGAtEHSQZ36naj8W4QbmdEkRlKlmU5gc0kFdhoNDU7BOtrDrZ7xZRBMSJ3MGnxtZGA+Pe/kopOI9zo5drbjqlfYl7np7isCFA1n8Ujbrp/an3FtjSvCq1rO6gBm5wJ8BJ5fSknGuI4k3BbzzMcgo16kcqnLTLKXhDNkFNAIzclXLhuJi2M3Sp4YHYioGKs5bceFVbAYm79ttgSRPP8ADGsUOIuIC4FHuqTAWsIvewTfhl7uDursP1vTBMTGyr8/rVQ4f2stBB3X26D602wfHBdn0dq60RMAc/bXmbmY0T7pd4hbJ1A1jczmWTm7j8oLECOeh+tbOIn7o+f1pccY3Oxe+Ff+VbOOb+Rf+Ef8q7JjdrAvv3hD+rxX2b5Jjh+Kz6oXTTY/WsvcQBdcyjNGm/t50kxXaBLRi5buITrqokjbrWL2jskBobWQO6J0iefjS/8AMZj8Vu8KX1AlgIYnlzHQJKj589OtdWsUI0Ue2aRN2jskQQxH+kfWsXtJZAjvD/4j604HGcu7r94Xezzf4PJOxjVaRCyNCNZrRyn7i/Okq9obAJIDAnfu/wCamYXii3BKq5G2w39ppJZ8Wj94ucB2kKM0IaPfZ5KaLq219UZR5nc8/CireH4F18PzqE9+d0cjyH1rV/iIRSzK4A3MD61EK7EXWAkJPe1MFKy9g0WUu3jEaYVSRodNfKtXMcisJVcx0HXeN6UDtHY/q137tct2gsEyc2m3d9tFiTFs33rd4T/Z7rfBr3FPPTqoMIBzMf4odm8sSF311J50p/eWz1b4a0O0VmN2+E1GZcZy6Zr/ACTvZ2vweSatiEYxAldxmPzHtoN4Wsys1sFh6p1J69KWjjtgEkEydzlNZc4/YO5On9JpePjAdu+3yTDhgI1j17inV68GEMD8R+lR8M9uO4vhMmfypce0dj8TfCaGvaHDqIDED/QaY2oxkNI96/yTzhoLgeH5FUDB+qPKrh2VxP8ACuqVDLIYnOEI21k8pAqm4I9weQpzwvi/oQ49GHzwDLEaAzAjxraxHK4ErQ18Dp6YxsFzyurWAu3UIsG9bI7gBXQiDpr45vKu7hUgsO7JVsy3rYOgKDXxg+2aQ/vQIH8BdNPXbYBRHl3V9wrlu0qHfDpsB67DQbcvCj+OzqVkPYdZ+E3xP6onbIN6ZWZCpK8yGBgnYjz2qBa/9pPN/wDbW+N8cbElSVChQQADO+5n2Cssn+Enm/5igHauJC2lPG6KnjY8WIXNYK3WUiIusFWDgd0iw+UjPLZZ2zBRE+ExVfFMMBjlRYYtu2g1BDBRr4iKq8WhdLT5Wi5uEFWtLo7NQDwnFu7NdvIZEQWGXfYKBAp5iSRhCjGXUAHWedQV4nbAjM/TbXZhvPjPsrnGcTRkZVLSRtGmrZvltWejpah0rC5lgCOSqYYHteDY7pTWE1laNbRaNarKyspUqw0NjRDXBFNsl0XBoTUY0N66ycCv/9k="/>
          <p:cNvSpPr>
            <a:spLocks noChangeAspect="1" noChangeArrowheads="1"/>
          </p:cNvSpPr>
          <p:nvPr/>
        </p:nvSpPr>
        <p:spPr bwMode="auto">
          <a:xfrm>
            <a:off x="155575" y="-1181100"/>
            <a:ext cx="190500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s://encrypted-tbn1.gstatic.com/images?q=tbn:ANd9GcR2uu13uRkX5AVlRMbvCgs9Dw-tDL_7dhfa0KQ-399gV-j0KjXR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1714512" cy="22202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Освоение нового 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857232"/>
            <a:ext cx="735811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СТОЛБЧАТАЯ ДИАГРАММА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«Медали сборной России на зимних Олимпийских играх»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14282" y="1928802"/>
          <a:ext cx="857256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0" name="Picture 2" descr="http://designgu.ru/wp/wp-content/uploads/2009/10/17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00197" cy="112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Освоение нового 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857232"/>
            <a:ext cx="735811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АЛГОРИТМ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ПОСТРОЕНИЯ ЛИНЕЙНОЙ ДИАГРАММЫ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2000240"/>
            <a:ext cx="4714908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 Нарисуй прямой угол.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3214686"/>
            <a:ext cx="4714908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На его горизонтальной стороне отметь на равном расстоянии друг от друга точки по числу величин (название месяцев).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1934" y="4429132"/>
            <a:ext cx="4714908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3. На вертикальной стороне построй шкалу осадков.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1934" y="5572140"/>
            <a:ext cx="4714908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 Изобрази количество осадков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2"/>
            <a:endCxn id="9" idx="0"/>
          </p:cNvCxnSpPr>
          <p:nvPr/>
        </p:nvCxnSpPr>
        <p:spPr>
          <a:xfrm rot="5400000">
            <a:off x="6279365" y="3064663"/>
            <a:ext cx="30004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  <a:endCxn id="14" idx="0"/>
          </p:cNvCxnSpPr>
          <p:nvPr/>
        </p:nvCxnSpPr>
        <p:spPr>
          <a:xfrm rot="5400000">
            <a:off x="6279365" y="4279109"/>
            <a:ext cx="30004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2"/>
            <a:endCxn id="15" idx="0"/>
          </p:cNvCxnSpPr>
          <p:nvPr/>
        </p:nvCxnSpPr>
        <p:spPr>
          <a:xfrm rot="5400000">
            <a:off x="6315084" y="5457836"/>
            <a:ext cx="2286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://gimnaziya32.ru/novosti/november_2013/mat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357554" cy="30572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Освоение нового 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857232"/>
            <a:ext cx="735811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Количество осадков,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выпадающих в г. Сочи за год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8" y="2714620"/>
          <a:ext cx="8786869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2"/>
                <a:gridCol w="571504"/>
                <a:gridCol w="714380"/>
                <a:gridCol w="642942"/>
                <a:gridCol w="593487"/>
                <a:gridCol w="675913"/>
                <a:gridCol w="675913"/>
                <a:gridCol w="675913"/>
                <a:gridCol w="675913"/>
                <a:gridCol w="675913"/>
                <a:gridCol w="675913"/>
                <a:gridCol w="675913"/>
                <a:gridCol w="675913"/>
              </a:tblGrid>
              <a:tr h="12330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месяца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Янв.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Февр.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Апр.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Июль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Авг.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Сент.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Окт.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Нояб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Дек.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</a:tr>
              <a:tr h="9100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Кол-во осадков, мм</a:t>
                      </a:r>
                      <a:endParaRPr lang="ru-RU" sz="1200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184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135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121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110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104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128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121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127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167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185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http://cs304815.vk.me/v304815983/ae986/eQy-bea3r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15975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err="1" smtClean="0">
                <a:solidFill>
                  <a:schemeClr val="tx1"/>
                </a:solidFill>
                <a:cs typeface="Aharoni" pitchFamily="2" charset="-79"/>
              </a:rPr>
              <a:t>Физкульминутка</a:t>
            </a:r>
            <a:endParaRPr lang="ru-RU" b="1" i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857232"/>
            <a:ext cx="7358114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ИГРА «ИЗОБРАЗИ ЗИМНИЙ ВИД СПОРТА»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10" descr="http://static.tonkosti.ru/images/4/4e/%D0%A2%D0%B0%D0%BB%D0%B8%D1%81%D0%BC%D0%B0%D0%BD_%D0%9E%D0%BB%D0%B8%D0%BC%D0%BF%D0%B8%D0%B0%D0%B4%D1%8B_%D0%B2_%D0%A1%D0%BE%D1%87%D0%B8_-_%D0%9C%D0%B8%D1%88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54" y="1857364"/>
            <a:ext cx="3119446" cy="3899307"/>
          </a:xfrm>
          <a:prstGeom prst="rect">
            <a:avLst/>
          </a:prstGeom>
          <a:noFill/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492323" cy="25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2588712" cy="256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23528" y="4725144"/>
            <a:ext cx="244827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Бобслей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5517232"/>
            <a:ext cx="244827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Санный спорт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err="1" smtClean="0">
                <a:solidFill>
                  <a:schemeClr val="tx1"/>
                </a:solidFill>
                <a:cs typeface="Aharoni" pitchFamily="2" charset="-79"/>
              </a:rPr>
              <a:t>Физкульминутка</a:t>
            </a:r>
            <a:endParaRPr lang="ru-RU" b="1" i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857232"/>
            <a:ext cx="7358114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ИГРА «ИЗОБРАЗИ ЗИМНИЙ ВИД СПОРТА»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5733256"/>
            <a:ext cx="244827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Сноуборд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http://img11.nnm.me/c/1/9/1/5/696fe28c38e0fb37d754e2015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8840"/>
            <a:ext cx="2622773" cy="3681398"/>
          </a:xfrm>
          <a:prstGeom prst="rect">
            <a:avLst/>
          </a:prstGeom>
          <a:noFill/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384376" cy="341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err="1" smtClean="0">
                <a:solidFill>
                  <a:schemeClr val="tx1"/>
                </a:solidFill>
                <a:cs typeface="Aharoni" pitchFamily="2" charset="-79"/>
              </a:rPr>
              <a:t>Физкульминутка</a:t>
            </a:r>
            <a:endParaRPr lang="ru-RU" b="1" i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857232"/>
            <a:ext cx="7358114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ИГРА «ИЗОБРАЗИ ЗИМНИЙ ВИД СПОРТА»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5733256"/>
            <a:ext cx="3600400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Фигурное катание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3.bp.blogspot.com/-czFuJZkckfc/UWZx9_GcgAI/AAAAAAAAASY/D-Aa80K2F3Q/s1600/506973_html_2c86f4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00240"/>
            <a:ext cx="2802835" cy="4005259"/>
          </a:xfrm>
          <a:prstGeom prst="rect">
            <a:avLst/>
          </a:prstGeom>
          <a:noFill/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366236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Первичное закрепление 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980728"/>
            <a:ext cx="6192688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Количество медалей, завоеванных сборной России на зимних Олимпийских играх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6" y="1988840"/>
          <a:ext cx="8496943" cy="463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213849"/>
              </a:tblGrid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Золото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Серебро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Бронза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Место (по сумме медалей)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Место (золотые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медали)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im.kommersant.ru/Issues.photo/CORP/2013/05/30/KMO_096855_01716_1_t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376264" cy="13354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Самостоятельное использование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 полученных знаний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980728"/>
            <a:ext cx="849694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Вместимость спортивных сооружений в Олимпийском парке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1700808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i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620688"/>
            <a:ext cx="849694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Домашнее задание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31746" name="Picture 2" descr="http://1bklass1351.ucoz.ru/_si/0/87931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572380" cy="367240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716016" y="1988840"/>
            <a:ext cx="3960440" cy="36724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№ 4, № 6, с. 44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Составить задачу на построение столбчатой или линейной диаграммы, используя информацию об Олимпийских играх (по желанию).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105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ДОБРО ПОЖАЛОВАТЬ В СОЧИ!</a:t>
            </a:r>
          </a:p>
        </p:txBody>
      </p:sp>
      <p:pic>
        <p:nvPicPr>
          <p:cNvPr id="15362" name="Picture 2" descr="&amp;Pcy;&amp;lcy;&amp;acy;&amp;zcy;&amp;mcy;&amp;iecy;&amp;ncy;&amp;ncy;&amp;ycy;&amp;iecy; &amp;pcy;&amp;acy;&amp;ncy;&amp;iecy;&amp;lcy;&amp;icy; &amp;rcy;&amp;acy;&amp;zcy;&amp;vcy;&amp;iecy;&amp;scy;&amp;icy;&amp;lcy;&amp;icy; &amp;pcy;&amp;ocy; &amp;vcy;&amp;scy;&amp;iecy;&amp;mcy;&amp;ucy; &amp;Scy;&amp;ocy;&amp;chcy;&amp;icy;. &amp;Zcy;&amp;acy;&amp;chcy;&amp;iecy;&amp;m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501104" cy="34290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XXII</a:t>
            </a:r>
            <a:r>
              <a:rPr lang="ru-RU" sz="3200" b="1" dirty="0" smtClean="0">
                <a:solidFill>
                  <a:srgbClr val="FF0000"/>
                </a:solidFill>
              </a:rPr>
              <a:t> зимних Олимпийских игр 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XI</a:t>
            </a:r>
            <a:r>
              <a:rPr lang="ru-RU" sz="3200" b="1" dirty="0" smtClean="0">
                <a:solidFill>
                  <a:srgbClr val="FF0000"/>
                </a:solidFill>
              </a:rPr>
              <a:t> зимних </a:t>
            </a:r>
            <a:r>
              <a:rPr lang="ru-RU" sz="3200" b="1" dirty="0" err="1" smtClean="0">
                <a:solidFill>
                  <a:srgbClr val="FF0000"/>
                </a:solidFill>
              </a:rPr>
              <a:t>Паралимпийских</a:t>
            </a:r>
            <a:r>
              <a:rPr lang="ru-RU" sz="3200" b="1" dirty="0" smtClean="0">
                <a:solidFill>
                  <a:srgbClr val="FF0000"/>
                </a:solidFill>
              </a:rPr>
              <a:t> игр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i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620688"/>
            <a:ext cx="849694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Будьте сильными и здоровыми!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4" descr="&amp;Tcy;&amp;acy;&amp;lcy;&amp;icy;&amp;scy;&amp;mcy;&amp;acy;&amp;ncy;&amp;ycy; &amp;Scy;&amp;ocy;&amp;chcy;&amp;icy; 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696744" cy="39008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Проверка домашнего задания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school22.do.am/dom_zad/18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695700" cy="390525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1785926"/>
            <a:ext cx="4143404" cy="40719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№ 7, с. 39 (Ответ: центральные углы больше вписанных в 2 раза.);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№ 13, с. 40 (Ответ: 1317.);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№ 14 (Ответ: по 13 орехов.)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ТАЛИСМАНЫ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http://59travel.ru/public/upload/images/11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185" y="1357297"/>
            <a:ext cx="6502087" cy="485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Устный счет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857232"/>
            <a:ext cx="578647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«БЛИЦ-ТУРНИР»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3.bp.blogspot.com/-czFuJZkckfc/UWZx9_GcgAI/AAAAAAAAASY/D-Aa80K2F3Q/s1600/506973_html_2c86f4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00240"/>
            <a:ext cx="2802835" cy="4005259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596" y="2143116"/>
            <a:ext cx="5143536" cy="20574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Зайка пробежала за 4 часа </a:t>
            </a:r>
            <a:r>
              <a:rPr lang="ru-RU" sz="2400" b="1" i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</a:rPr>
              <a:t> км. Какое расстояние пробежит зайка за 7 часов, если будет бежать с той же скоростью?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5072074"/>
            <a:ext cx="514353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</a:rPr>
              <a:t> : 4 ▪ 7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Устный счет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857232"/>
            <a:ext cx="578647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«БЛИЦ-ТУРНИР»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143116"/>
            <a:ext cx="5143536" cy="20574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Леопард прошел по долине</a:t>
            </a:r>
            <a:r>
              <a:rPr lang="en-US" sz="2400" b="1" dirty="0" smtClean="0">
                <a:solidFill>
                  <a:schemeClr val="tx1"/>
                </a:solidFill>
              </a:rPr>
              <a:t> b</a:t>
            </a:r>
            <a:r>
              <a:rPr lang="ru-RU" sz="2400" b="1" dirty="0" smtClean="0">
                <a:solidFill>
                  <a:schemeClr val="tx1"/>
                </a:solidFill>
              </a:rPr>
              <a:t> км, а по горной дороге – лишь 24 % этого пути. С какой скоростью шел Леопард , если прошел ее за 3 ч?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5072074"/>
            <a:ext cx="514353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</a:rPr>
              <a:t>b</a:t>
            </a:r>
            <a:r>
              <a:rPr lang="ru-RU" sz="3600" b="1" i="1" dirty="0" smtClean="0">
                <a:solidFill>
                  <a:schemeClr val="tx1"/>
                </a:solidFill>
              </a:rPr>
              <a:t> : 100 ▪ 24) : 3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Picture 12" descr="http://img11.nnm.me/c/1/9/1/5/696fe28c38e0fb37d754e2015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14554"/>
            <a:ext cx="2622773" cy="36813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Устный счет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857232"/>
            <a:ext cx="578647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«БЛИЦ-ТУРНИР»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143116"/>
            <a:ext cx="5143536" cy="20574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Белому Мишке 5 лет назад исполнилось с лет. Сколько лет ему исполнится через 4 года?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5072074"/>
            <a:ext cx="5143536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(с + 5) + 4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10" descr="http://static.tonkosti.ru/images/4/4e/%D0%A2%D0%B0%D0%BB%D0%B8%D1%81%D0%BC%D0%B0%D0%BD_%D0%9E%D0%BB%D0%B8%D0%BC%D0%BF%D0%B8%D0%B0%D0%B4%D1%8B_%D0%B2_%D0%A1%D0%BE%D1%87%D0%B8_-_%D0%9C%D0%B8%D1%88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3116"/>
            <a:ext cx="2971821" cy="3714776"/>
          </a:xfrm>
          <a:prstGeom prst="rect">
            <a:avLst/>
          </a:prstGeom>
          <a:noFill/>
        </p:spPr>
      </p:pic>
      <p:pic>
        <p:nvPicPr>
          <p:cNvPr id="14" name="Picture 10" descr="http://static.tonkosti.ru/images/4/4e/%D0%A2%D0%B0%D0%BB%D0%B8%D1%81%D0%BC%D0%B0%D0%BD_%D0%9E%D0%BB%D0%B8%D0%BC%D0%BF%D0%B8%D0%B0%D0%B4%D1%8B_%D0%B2_%D0%A1%D0%BE%D1%87%D0%B8_-_%D0%9C%D0%B8%D1%88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971821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Устный счет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857232"/>
            <a:ext cx="578647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Задача на смекалку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2143116"/>
            <a:ext cx="4143404" cy="2654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У Леопарда столько сестер, сколько братьев. А у сестры вдвое меньше сестер, чем братьев. Сколько братьев и сколько сестер в семье Леопарда?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5072074"/>
            <a:ext cx="4215982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4 брата, 3 сестры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namonitore.ru/uploads/catalog/leopards/derushiesya_detenishi_leopard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56384" cy="2592288"/>
          </a:xfrm>
          <a:prstGeom prst="rect">
            <a:avLst/>
          </a:prstGeom>
          <a:noFill/>
        </p:spPr>
      </p:pic>
      <p:pic>
        <p:nvPicPr>
          <p:cNvPr id="35844" name="Picture 4" descr="https://encrypted-tbn3.gstatic.com/images?q=tbn:ANd9GcQZd2lWjmwo7u11FwKYIwhoFUWITvAqETKdskso5MmqQwERK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2835399" cy="18868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cs typeface="Aharoni" pitchFamily="2" charset="-79"/>
              </a:rPr>
              <a:t>Самоопределение к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143512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857232"/>
            <a:ext cx="5786478" cy="1000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Виды диаграмм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shkola.ostriv.in.ua/images/publications/4/13465/13500295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631234" cy="364333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910" y="5943600"/>
            <a:ext cx="3643338" cy="4857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Круговая диаграмма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://englishon-line.ru/images/img12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3"/>
            <a:ext cx="3000396" cy="3604134"/>
          </a:xfrm>
          <a:prstGeom prst="rect">
            <a:avLst/>
          </a:prstGeom>
          <a:noFill/>
        </p:spPr>
      </p:pic>
      <p:pic>
        <p:nvPicPr>
          <p:cNvPr id="17416" name="Picture 8" descr="http://igor-grek.ucoz.ru/_ph/3/2/432144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01008"/>
            <a:ext cx="2748274" cy="27482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507</Words>
  <Application>Microsoft Office PowerPoint</Application>
  <PresentationFormat>Экран (4:3)</PresentationFormat>
  <Paragraphs>157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Столбчатые и линейные диаграммы  4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ЗСЮ</dc:creator>
  <cp:lastModifiedBy>user</cp:lastModifiedBy>
  <cp:revision>32</cp:revision>
  <dcterms:created xsi:type="dcterms:W3CDTF">2014-01-21T06:38:01Z</dcterms:created>
  <dcterms:modified xsi:type="dcterms:W3CDTF">2014-01-23T02:39:45Z</dcterms:modified>
</cp:coreProperties>
</file>