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6"/>
  </p:notesMasterIdLst>
  <p:sldIdLst>
    <p:sldId id="256" r:id="rId3"/>
    <p:sldId id="266" r:id="rId4"/>
    <p:sldId id="265" r:id="rId5"/>
    <p:sldId id="259" r:id="rId6"/>
    <p:sldId id="268" r:id="rId7"/>
    <p:sldId id="257" r:id="rId8"/>
    <p:sldId id="260" r:id="rId9"/>
    <p:sldId id="261" r:id="rId10"/>
    <p:sldId id="262" r:id="rId11"/>
    <p:sldId id="263" r:id="rId12"/>
    <p:sldId id="264" r:id="rId13"/>
    <p:sldId id="25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21" autoAdjust="0"/>
  </p:normalViewPr>
  <p:slideViewPr>
    <p:cSldViewPr>
      <p:cViewPr>
        <p:scale>
          <a:sx n="98" d="100"/>
          <a:sy n="98" d="100"/>
        </p:scale>
        <p:origin x="-1128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18C5D-BD08-4FEC-B1B4-87EAF37EEAE9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0236-AC32-43EA-BD41-845AD26A6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21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30236-AC32-43EA-BD41-845AD26A652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88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Элегантный абстрактный\Elegant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5327576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5013176"/>
            <a:ext cx="3643278" cy="115212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11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40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Элегантный абстрактный\ElegantSlid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331913" y="260350"/>
            <a:ext cx="74882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331913" y="1557338"/>
            <a:ext cx="749935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-31750" y="6638925"/>
            <a:ext cx="13350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chemeClr val="bg1"/>
                </a:solidFill>
                <a:latin typeface="Baskerville Old Face" pitchFamily="18" charset="0"/>
              </a:rPr>
              <a:t>ProPowerPoint.Ru</a:t>
            </a:r>
            <a:endParaRPr lang="ru-RU" sz="12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3/6/2015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460375" y="3933056"/>
            <a:ext cx="7784033" cy="2016224"/>
          </a:xfrm>
        </p:spPr>
        <p:txBody>
          <a:bodyPr/>
          <a:lstStyle/>
          <a:p>
            <a:r>
              <a:rPr lang="ru-RU" altLang="ru-RU" sz="4800" dirty="0" smtClean="0">
                <a:solidFill>
                  <a:srgbClr val="FF0000"/>
                </a:solidFill>
              </a:rPr>
              <a:t>ГОТОВНОСТЬ ДЕТЕЙ </a:t>
            </a:r>
            <a:br>
              <a:rPr lang="ru-RU" altLang="ru-RU" sz="4800" dirty="0" smtClean="0">
                <a:solidFill>
                  <a:srgbClr val="FF0000"/>
                </a:solidFill>
              </a:rPr>
            </a:br>
            <a:r>
              <a:rPr lang="ru-RU" altLang="ru-RU" sz="4800" dirty="0" smtClean="0">
                <a:solidFill>
                  <a:srgbClr val="FF0000"/>
                </a:solidFill>
              </a:rPr>
              <a:t>К ОБУЧЕНИЮ В ШКОЛЕ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4679" y="1243053"/>
            <a:ext cx="3751585" cy="2016224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latin typeface="+mj-lt"/>
              </a:rPr>
              <a:t>КОМПЕТЕНТНОСТНЫЙ ПОДХОД</a:t>
            </a:r>
          </a:p>
        </p:txBody>
      </p:sp>
      <p:sp>
        <p:nvSpPr>
          <p:cNvPr id="2" name="AutoShape 2" descr="data:image/jpeg;base64,/9j/4AAQSkZJRgABAQAAAQABAAD/2wCEAAkGBxQTEhQUExQWFhUWGB0VFxYWGB4ZGxoXFxQWHRgXIBgaHCggHB0lHBcXITEtJSk3Li8uFx8zODMtNygtLisBCgoKDg0OGxAQGy0lICYuLC0sLDAsLDUvNCwvLCwsLCwsNCwsLCwsNC4sLCwsLDQsLCwsLCwsLCwsLCwsLCwsLP/AABEIAKwA/QMBIgACEQEDEQH/xAAcAAABBQEBAQAAAAAAAAAAAAAGAAMEBQcBAgj/xABGEAACAQIEBAMFBAgFAgQHAAABAgMAEQQSITEFE0FRBiJhMnGBkaEUI0JSBzNicoKSorEVQ3OywVODY5Ph8DREVKPD0tP/xAAbAQACAwEBAQAAAAAAAAAAAAAABAIDBQEGB//EADIRAAEEAQIEBAUDBAMAAAAAAAEAAgMRBCExBRITQSJRYXEykaHR8BSB4RUjscFCcqL/2gAMAwEAAhEDEQA/ANxpUqVCEqVKlQhKlXKqm49GMPJiDcJGzqRuS0blLAA6ksLD3ihCm4/GpCheQ2UfMk7ADqT2pYHFrKgdCCD2Iax6i6ki4rPocbJPiJHxEazSo2WDDMRyoLDzzO1jc3bIDa5KNYAE2suJYzJG0mKxDsFFykN4kvfRVVTnYkkAAsb+lUSZEbDROqsbG52yN70iaydcA0/maCHDqdlyB5LH8zaMT/EoHZt6kQ+GcEBZoc4uTqABruPKBpS7+IwM0LlY3FkdsFqANKs4GAjv5bxL0EZfN6XdnI+S/GpGELw35eKxbdhIqzJc+hAcj0DVJnEIHmg5DsWRu4R/XaGuC+LYpJBBKyxzkXVTdRIB1UOA1/2Tt3O9El6cBB2S5FLtKlSrqFyu0EeLMdNgcXDizK7YR7QzxWusdx5ZBbXe16M4ZQyhlNwRcEdQdjUi2gChOUqh8U4pFh0Mk0ixoOrG3wHc+6pEEoZQw2YAjpoR2qKE5SpVy9CF2lXL12hC4aVKqbxfxk4TCySqMz6JGp/FI7BUHzP0roFmghXNdrMeOcOmwiYSX7VNJjpZ0Vl5jct8x+8UQ3yhVHpfT1rTVrrmVraF2lSpVFCVKlSoQlSpUqEJVGxePjitzJES+2dgt7drmpBNBXiTxbCBlCwsoP62c/d3DD2EHmlswG1he3mqD3hgsrrWlxoK7bxZgr5ftcF/9RTv6g2FZ/g5+Ulh97AuL5z5SGyOrtmcgH2DeOXTYgnrT0qDEHNJnudMyQiC3qGAEg/mr3FhYoGzmTKTpdiAWAGzfnt0J1131rKyeIt2Zd+26dixDu5TMLFlkmZcuWd+cSBZsxVRY/mFluDpa50607LAGy3/AAsGHvF7X+f0r2jAi4IIOxGopvGYkRqSRrYkX0W/Yvay+86V510kkkl91phrWNrsnbU3MxAuFLegtf6kVyKZZUDRsQD1FrgjcEG9iOoqNiZ5YhmYCSMC5KCzqBuclyHHXy2PZTXGRku5e/kumTS16TGozZL5XOoRxlYjuoPtDXpevMsTXur2PZhmX3aWI+B+dN8W4dHi4ApIIIEkUg1ytujqfl7xUHguMkyRiW5Dlowx1KTR3DxMbeYHKSrdRoehLbIOZhfHuNwVDqU4Ndsdip7Y0ODBPEpzA2jezo9hqVYga26WBH1pyLjMmDXMhYRDeKds8duyzgloj2zgrsNKh+I0vhpjezIjSo3VZI1LKw+I+teIeIm0WcC5lGGnj3UmQW2I28yt7mp3Dme0B7droj7KjIia62nfcLTOEcTTEQpLGbqw+RBsVPqCCKm1l3A2PCpzFGhOElPNYD/LUixlH7mUBxsVKtvcNo+OlcRO0Kh3ykopbKGa2gLWNge9eha4OAIWQ4EGivHFoYnhkSbLymUq+cgCx7k6VmXAvFGJhCYGLI6tIYsNjZcwjKDUC2W0hAFhY/OiPhnhN8UVxHFQJJQTy8OP1UQvp5fxMd7n3UQ+IeBR4rDtA3lGmRl0KMvssvaxphpa3wnX8+q4q7CeEk5oxGLkbEzqPKzgLGlt8kQ0X43PrpUSDxfiJFaeLBF8IrMOYJRzWVCQzrDk1AIP4rkCoXBPEjxS/wCGY8/fkZIZhtMrA5Tbodx8KZ8PSY/C4RcEmCd5ULos7Oiw5Wdir3BLGwO2XW29d5T31+yFeYnxRnkwC4Uq6Yt2u7XsI40ZmAH5vLbWn/EvFpY5cLBBlEk8nmLC4WKNS0ht3sLD301wnwdCmDiw04EpjLSF9VPNdmZmUg3XVjbXaqzE+D0/xDDkxNLh1jcsZXMoEl15Ys7EjrsKiAy/mhTeMeL5I3jigwksjyScpTIeUpIuWIuCxAAJvlt60QJxKPncjOvOCcwoDchb2v8AOoHGfDceIljlMksbRqyKYny+V7Zh9NxrVJwPhcWH4rJHCth9lDOSSzM7TGzMxJLGwO/auU0jRCKuMYaSSGRIZeTIwssmXNlPfKSL1nfjCPHXwcOJnw9mmzLIkbXDRKWDMhIB9wO9ajQ/4y4C2KhURuEmicTRMds69D6EXFET+U6oQlwziiQH7dNhsZOCLfbJAlljPVIQ144z6C/fvWk4aZXRXU3VgGUjqCLg/KgviU/E8TA2HODjiaRTG8xnzIAdGZUCXOnS/wA6LOEYEQQRQg3EUaxg9wigX+lD6q+6FMpUqVVoSpUqVCEqVKlQhUfjOS2Dl87JmAQlPbIYgZE1Fna+UHpe/SgHA4RUfKqrmW2ci5WPTyopOrPbqdQD0uBRX+kiV0ghdBmInUAdMzqyR39A7KfhVFhcMI1CA3tqzHdmOrMfUm5+NY3FZiwBt7rRwIg42o+PxbecIcixi8stsxBtcRovVyCNToLjQ30jcK4WvPkaYZ5OXGRzDzMmZpbhc17eyoJFrlasnwwa3TziQ2G5Wx1+IHypxohmD6hgLG3VTrlPx1FY4nDWcrdLC0HREusqRGoGwA9ALa/ClHiBmK3sw1sdLjuO46e+uBqj8QhZkvHpInmjP7Q/Cf2WHlPv9KUY0F1E/upPFDRU/EME+GmSbDEKkriOWA6Ru7aRsD/lsTZLgEarcaVeYTFiRA63F7gg6FWUkMp7EEEGq3jOJEmCeVLjyLKt9wUdWHxBW1S8c6wYnFGxIflSBV1LTSIylFHVmEafOtLoOmx+YjxtNe6VDxHJXY6qBwycJi8RhwLJcSp2DMqmVAOmrB/4jUn7Nbh7SHebGpNGPfiYlS3vVM3uansL4bkaSON7KWV8Riyu952VVhU/uQlCewuNTpP4zgZsTPBCGGHijVpSFAaQgDItjfKh1NtG6nTQVswYfTJd3IA/dKPmuh6qGmC+0yckfqwQZz+yCCIve+l+yk9xXF8NyYiXFS35Q5xlw4O7SJEiB2HRLo2nUNftV9w7w6kCgQyTLrfWVnBJNzcPcanfrVzCbG/pVuPisijDN1yWVzzzIX4TLzpcC4G6y5weiGMBlP8AHlHwoxwGFEUaxgkhdBfe19B8Bp8KGf0e4EmEYh95A3KG+WJpGa9+7E39wUdKLqviZyN5UrI7mda7SpUqtUF5K12u0qEJVB41hWlgljjkaN2QhXU2KtbQj40x4p4qcLhZZ1QOYwCFJsDdlG9j3qu8R+K1wxwyBQ8s7oMl7ZUYgM+3S9h3qTWk7ITXhvxZE0JTEyLDiIPJOkjAHMo9sXtdWHmFu9evCh58+IxoBEc2SKG+haKIH7z3MzMR6Wrz4k4rg1xMEE8AlkcgBiisI87EJmLagMQbW7VZ4/jHKxOGwwS/Pz+bNbII0J9m2t9txUiPIboVxSqml8RxfaVwyB5JfxiNcwiFt3bZfdv6VF4/x6VJ4sLhokkmkVpCZGKokakAsbAkkkgAVDlJ0QiKu3oe4L4gdpjhcVGIsSFLgKc0ciA2zoxAOlxcHUetS/EnGRhYc+XO7MsccYNs8jmyrfp1JPYGjlN0hW1Kh/wtx2TEicSxLHJBKYmVHzgkAG4JVe9V+I8T4psTDh4sJk5l2LTuARGhAd+Wl9NRa53O1d5DdIRhSquwfGYZZpYY3zPDbmAbLmvYX2vobjpVjUdt0JUqVKhCEvHq5vssZ9lpixHflxOR8Q2U/CqV96vvHMWmGk6JOA3ulVkH9TLQi07NHA5Ng0tm6aXcKvzyivP8Vjc6YHtX3Wtw+QNYV6MAmL5xdAciC5FiPakuPxXNh2y6b09w2UmNcxuy3Rj3KMVJ+Nr/ABprAHRh1Ej/AO8n+xFSlsPTr8TWZK7dh9KWixn/ACT4NINUTFzFQpHV0U+5nAP96edyqlrDKoLMzaKiqLlm6kAdBvtpvVTIXPIA7oe4NBJUDhWG5xfCDb7Sxk62hDrKb9szNkHx7Grvw94fSQvi5XkeWV3ZTzCojS+UKAlrEqi369NhUvwdw8xQZn/WTOZnJUK3nPkBA6qmUelqvcuhCnKdbG17E9bdda9fDEI218/dYbzzG1xMqALmsACfM1zYbm7G5A01rw+NjAY5gclg1gSQWAIFhrqCDQk+Exk+IeOLJaCRWaZ2JQPlVrImrgmNyrrmy2K2PmIFtwXDPgisc4BEhSNZ0JykooSONlYXQm2mpBLHUGwq+lTzdlAx/jiJJERSl2F8rHUWkjBPlJBUo7G42KG/arHEcRaTh+ImQqSYZmjKm4yhXyG4J1sAT61M8JxqFxDEASnES82w1uGvHf8A7ZQj96/Wg/hHjeDEY5RAsacyaSCSMyfeSBImImMITKNVy3zXIOvQV2lzmOyKvBbzx4aCCWJjkUIsoZWVowvlc63Bta4t/wChNQzg2fDeWP77DjaP/NiHZTtIg0spsR0LaCr/AAWLSVA8bBlOxHobEehBuCDsRQFAgjdSKVcNQP8AGYebyuYM5YoBY2LgXKBrZSwGtgb11cVhSryW716oQqjxXwtsThJoUIDOvlJ2zKwYX9CRb40MSeEJ5IJJZXQY13jkBueXGsDApCDvlsDc92NHpqm4t4Yw2JkWTEJzMosqMxMe978u+Un1tU2vLdEIK4ng4jDOJsZh/t88qTjK2YK0JUxxAAlsoVSu34ibVYYzhnEsVLh8RaDDtFcKMxlNpEs8hOVRtstvjRtg8DHEMsUaIOyKFH0qRau9UoQHwfhOPwBljgjhxMckhkEkkpicM1r5gEObXsRXifhnEIcZHjmVMSxjaJ4YiIwikgqFL3zgEak2rQK5ajqm7pCEOGcLxUuJONxCxxyLE0WHw4bMEzEEs7gC5NhsNNa94LhuLxE8M2NWKNcPdkiiYvnlItzSSBlAF7LrvvRZalUecoQdgOHY3DYrE8qOGSHETc4yPIVZAQAy5ApzHQ21FWvE/C2HxE3Ok5gfLyzkldAyA3ykKRcXNP8Aijhz4jDSRxSNFIRdHVipDqQV1GtrixHUVT8N8dYbkk4l1w88flmhc+cONPKDqwJ1BA1BFStx1G6E14TwKQ8Qx0cKKkSJAgVRYBgrk/RhRlQ94Pwz5ZsTIpR8VJzch3WMKqxg9myKCR0JNEVRebKEqVKlUUKDxrh4xEEkLGwdSt+oP4WHqDY/Csy4QOYmIwsptLG5z23UuxZXF+zg29w71rRoZ8T+G+a32mAKMUi5RckLKm/Kcj6N+E9xcUpmY5mjobjUK+CXpu12QZDEebmY5XHtJbQsQF5infKQBp3A7azr1Fg4qJZOWQUdGCvGfaUujWDDuGUjTQ3U9RUhGBFwbjv7jY/I3rzOQ14d4xS38d7S3QpvGqGRlY5Qwtm/KT7LfA2NTOHEYqRIfwRBZsSP/EDfdwn0zIzkdgvQ1Bw+Iu7I1gwuQPzJ0YDqNbHsatvB6LG+LjAAvKsygf8ATeFFW3oGjcaaVo8MY0PIduNQlc0kgVsii9egaZZ7VElx1tq3LSTYy7Ze+EYsQyywy+XmymSFz7LhwCUv+cEHTqLEdbZR4x8YY7/EMXg2hdgcqYdFcoqeYFZjZTzLm1rncaa1qDYpXUpIqsraFWAIPvB0NTMFBGi2jREF72RQova19BvXQ5Uvxy06rr4PMyyB2hlygOyZTmAHssGUhrEmxtehPgHhuDD4nFzBVafPYzAWBEiK5smyP5vNbfQ6XtRPjYidTM0a6AhcouSbDzFbgkkDQ9q9RYVEXIosNT3uSbkknUkncmgnRDGAOtV2bW9euFYgpjVA0XERsXH/AIsWWz+9kNj+4tSXwvahHivEimMzo/Ljw6NC8pTMDLKUJjVj5VZQqam+r2teoA8upTMwD20N+y0bifEFhUEgszHIiDd3Oyj5Ek9ACTtQp4gwpTBhWuW56TyugzGM/aBK8ii1zltl22oTxHHpTKkizMkkZJXmAz3DCxvGpUID3BP/ABRt4f40MVGXK5JFOWWO98rWvcHqrA3B9bHUGutla/ZUuxJIj4wqziWBGIVxGqZWXz42cZzltf7u5BOn4syqu4uRaifwxj3mRy2Uqr5Y3FwXQKvmKkkjXMN9QAetUE/DlTDpGyLKI9ldskftXuwIIsvS4NraU74HUmaeQZGQqirJCuSIZS141FyJCL3Lj81rC1TBVUjKFozrtcrtSVCVKlXKELtKuXqLjuJRQgGWREvtmYAn0A3J91CFLpUN47xjCnsq7epGQfN7H5CvfBfFUcxCOBG5Nls2ZGPQK9h5vQgHtep9N9XWirE0ZdyhwtEFNSYVGIZkUsvskgEj3E7U7elUFYkK7SpUIXKhScXgV+W08Qk2yGRQ2u3lJvXOM4p4omeNQzC2+wW4zOe4UXNhva1xQhwsuwc4ebCYiNiWaIKUAZySxzB5CLkk2ZTXLUmt5lcnic4lmYedIpArQovm5TRqwlXqzXJ02IBA1FX2FxKSIrxsGVhcMNQaEOB4NUxE0scaRAKsBSMABnU5mc2AGhbKNPzdxTfifGNhWjxEDCMSyCOZSuZGLA5HK6ea4CkggkNvoK5zBT6ROytvFfhKPGDOGMOIUWSdRcixuoZfxqCAbH4EUJY6OXDNeZVQsbMdoZTtnSQ/q3Onlbfb9qrVPHEyhneGKRFGZlhkbmWAJJCyIqt7sw95ohj42HUEwSlWFwQEcFSN/KxuCKVmjinbqVaOrjuoiln8PC3xjuImMMcTgOZVznmMobLGtxlIVlOYNbzbGn14by5FVOJPzIj5y8ILZLjMvNVcqja+YEbbHWr2RkgZ2w8EgjkId4VhKWdVAzplXLcgKCDb2QQehjw4+JmEqpjIyrFyv2aQXJtmsDGTZsuoBsffU44o2AAdkOkL9bVtBhWQNmkMjE3zEW06DKDl+QHuqI4ppvEyglpIJoofKBLKhXMzmyjJYsNbb2Ou1em45gzvOi9811/3AVM6pmGQALoFQfEzYmJY8RhhcxXEqlS+aJiumQEHQ63GoANTF43gh/8AMxH3Nm/tevTeIcK5ESlpWbZUjc3y2N72Fraa37VywNypSvDhsoPhvFz45RNiFVIUcNEiKQJGXUSEsSSoNrdCRfWwopoWk8Q8rNFDhspRhnWVwjZX15oVczSdeoJKkXuKlRQDExhpJedG1xlUZIjqQVKXJPYh2O21L5WdFjsD3G/KlSBeoC5ieN89zDhXA/PPa4ADWYRdHe+l9lJ1udKkR4dVjESqOWAVynUEH2r39okkk33vXXgihUu5VFzFruQoUlQCFvoL22Hc12KWR/8A4eBn/bl+6j33uQXOnZde4rz0+Tk5zwIWnl/O6kCyPV26zjxHhWwc3LAvE68yIk2yqDZkJsfZ0IPZh2q58AYPEySvNDGDGUC55HaNGa5IK2Rs4AJ9Nd+xovg1JXjlxjc6SPVVUFIluQbZLktsurE6rfTaioCvR4uO5jQZPirVSm4k58PRr90N4XwyWdXxUgmynMsSpliDdCVJYuw6FjbrYEURgV6pU7SzSSd1ykTSNAn6RuI4qFo8hy4dhlYqcrGQnRS4Pl027k2uNKk1vMaVb3cjS5FvEOMQwkCSRVY7Je7n3IPMfgKH+J+NgukUeveVsg9+RQzn3ED3is7jxBs2Ty3PmA8t2/btqT771XNI5NmOU75V0uO4bUn6e4VpMwGiuY37LHfxN7yQwVXn9kVcT8XSt+smIB0AT7lTtsATIf5qoG4mQWMaWLbkDIW/ec+dvjeoccQBJAAJ3PU+87n414+0Dy5db/muptYWIuNf/e1ONgji7AJR0kk25J+g+if5sh1ut+2Uke4sTf4i3uqThcRfykZWI1RtQR1t0Zf/AE0FQ2kXYmxJAsdCCdj8+o717SDSzai916WPcdj7v+bVb/11VDmNrxaHtX5qj7w34saOyS5nTYH2nX/l1/qH7XQ9wuIWRFdGDKwurA3BHvrDUxeS3NOh0V+t+gI6n1HyFEPBeNSQPdDo2rI18rE9TpdW/aA94PTOyMMG3R/uE/jcTMdMn2OzvutXpVWcH41HiB5DZwAWjb2lvsfUeo0NWVZZFGluggiwonE8As8bRuPKbfMG4PzA3oEXENGUbGGFGTU8yAgqeuWYvlt6ga9h00euEVwi1Yx5ahuGcEXFiDrcag+txQX+kXi6uIcMqsX5izEt5Qqxnr1ux0Gnc9K0c8Bw1y32eLMdyEUE39QKHpf0aYG7FFeLMSfu3IAJ62Nx86rcw1om4siPnBeDQ8lmx4ny/Ocy5fNt0G+1HvhrDSR4TDobqRGtx2uL2+G1RcJ+ilVkzPiSyqwZEESrqpuM92KuNtlWr7isMuHieaXFQCNBdi0DXt20n1J20FYudgZD2BsI72dU7l8RjleC3Yei6JX7mvYnfuaF+C+Kp8Qs7rDEEhYLmeRkLErm9gI+U2I0zHcU2fGU/wD9ND/57f8A8Kzf6VxLYD/0FGNjpRbGWpvjmVjBHcm32iL/AHafW1C2JjuFQAfeSxx2Ox5kyBr+hBN6f8SeJppolUwRqoliY5ZWdtJV0AMai523prhUZbEYNL3AlDMd7tGrPoewK7+tbWJFNjYpE24s7pmO4ontcKKKsV4KwzMShkhub2jbT3BWBAHutXeH+FkhmDDM/wCISPZiLNfIQRYDqCoB0NEYFdNeTGdkEEF1jZZ7nEgNJ0VD4t4aZIuYgvLDdgBu6fjj95AuPUChDh/E+VMpV2SKQx84pbVJDkWUXBAKm1zuV9wrTGcAXJAHc+u1ZbxvhxTFTYf8DAMv+jIzsw/mzJ7hW5wOcSMOPIL7i1fCedpiPfb3WvYPgcMbBwmaQbSOc7j3M23wtVlVF4H4jz8FCx9pQYn/AH4iUb6rf41fV6YNAFBY7gQaKVKlSrq4lSpUqELhoM/SPxPlpHFLGpw0zBJXJ8wIdWCqh0YkA7nT1tYmhoH/AEhcLYWxiljkURMq7hHcC6g6MLkZlO4AO6i/Ca1pRddaKo4t4SWRftHD3Dod4xqRb8IvvbqjajoRtQro/wB3ILMDa2osw7dVbrY2PvGtT+HYiXDyZ4GysTlZPwsV/CFbcj8jEMvQkUSjEYTigCTKIcT7IYbMVJOUE2vY38reYa2707jZhA8x/hZc2KyU6eFyB5YSmp1X83Ue8D+4+XWm5IFy65eWdSG9nXqD0/8Ae1XHEsBNg5BHOMynRJFHtencm1zb2h+1a9V/NhU5kXMSSQVFxqdcpPlGt9q1GyNkFhZb2yxO5XA36fmibw8ZygKGYDYnb08zbj1F6kLhm3ZgB2Xp73O/wAplsZI2wC/1H/gD600YCxu12O/m11722Hyq0NP5olzzE2SB9T9k+uKiXVBmO111v/GTr86bkxbnayD08x+Z0HyPvrsEWckIC7DcJ5re8jRfjVph+AStq2WJdyzeYgdfKCAPeW+FLTZ2PBpI8ewV0eI55trSfU/n+lE4bOyCV1J5qKGje5zB2dQqA/lYkC2xrcY72F97a1m3hKPBxS3cGU5wUxOpizklVFvZRxfLcXGu4JtWlCsmeZkruZg0XosSJ0cdONrtKlSqlNJUqVKhCVZx+meZhFhUB8rzEsO+RGK/JiD8K0es/wD0xYIthoZR/kygt+66lb/MrU4q5xakzRwQ7wgiHhSuxCiVnmZulmeyk/whR8Kqo8WhFwwt3sbfO1qh+I5k/wAP4YuZuasBkUAgKqmwztoSbWsALE3NQuHcLZ1WTn2Y7+QkggkHzGS+4NXAHdb2DkvA6bG33VtxCzRHZlLJ2II5qUSeGYc2Mv0iiJ9LyNlX3aI3zoRgRlR1ZzIROgBPYtCbak9z1op4Pw+SaGUK2VZ58rv1EEKhSgHdm5g7C5OuxyuLuAgIJq9L/wA/RW5sxLLrU1p805xzjrTEpGSsI0uDYyHqbjZOw67nTSvfgfEwwLi2Z0jXmqMlwu0EZuFG5bN0GuWqvxBho4sVy4gQqwIWBJN2aSSx162X+1QWe1j19kdNe1+g6k7AAk7U3DwvFyuFtbH4GnUnua+6+fS5c0GcebxHYDtqiiXiZxWIUluXhcMRM99M7C/LzdhmsQN/LruBTfix0kEGKiYMpLQMRpufKDfW4dSPTMajYPg0soWMeSFWztKw80spHmdUPQCyIW2tfXSrXxLg0j4fKiCwjAkUbkusgcepZm09S1eZc7GgyYxCe9V6eZPmV6bCfM1we8et/nZTv0Wv93ik/LiM388MR/vf50bisw8Dca5CYhuVI6ySAi2VbZI1Uhg7AqQR17irSf8ASDrZI4R+9PmI/gjja/8AMK9GZWA7qnKlj6riDpaPK5es0m8cym/3nwigI/qlYj6Cq3EeJpn/AOq378/L+kKH+4qBnHYFIPzoGbuC1qaZUBZiFA3LGw+ZqrPifC3ss6P/AKd5P9gNZU+MJbNy4A35jGZHH/ckYn6V3E8UmO8sh2AVbLck2VRlA1JIA99Q6zzsPqqTxSC6bZPotiwGPjmTPGwZbkdrEGxBB1BHY0B/pD46I8TFGrtmjUO8Z/VsGYFLi/na6Hy9r6g7kXgrgBwsLGQkzzESSksWscoCoCxJOVQFv1sTptVX+kPAQYgwwB1XFuyiMWuWiLjm3GgKhMzb7rpTTdd1pxcpI59kykuF4moJtDiGGX8yuV1ym9s9rbGzr0tvQ3xvg7wtlnUjNoJR5wSPZHTmCwGhs4toW3FPxbhk+AkyyLoxsDbMkmXUe8jfo620vRX4f8YrIghxC82NhYo3ncAb5Tb75R8HFtj0rfGQeYfP7ruRiUOYat81Gw/iSRYmw2JQYmN0PKOYEm3slXbRwNDqc62/FQ/hz91yweY/O2QZiAIgJWsNlMo3Ol70VcW8PAI0+GKz4V/MyHzgEHUkbm2ouPOttc+1V8WNk5f3EUcMasUIHnINgfZUKq3BDA+a4I22rv6yWH4W6+d6LLnh8P8AcPhUbDcDmfosY7v5j/Ipt82FOCHCx6MxnbYgeZb9rLZB8TTcuFeXSVmcdmPl3/ILL9K5M0UWjuAQPZGrW/dGopWbMyMg0959m6fyko+UGoI7PmVIbjEhAWNEiUbfiNv3RZE/qqJLh2lI5hZ7agNqAe4X2QfhUWfjgH6uPT88hsP5RqfiRVdJxKWT8TMOyeRD8RuPialFgSbgBvvutKPhGdk/GaHkiGJ7piIFzu7gREIrOVL2u7BQcoUa67mw3rUF4rYACGdrC18lv7kUBeEOOSwR3+75ClVbDqCOXnkAMiSE92uVy23sa1GmWx8mibGGcT+05dpV5dwBcmw7nSoL8cw4v99GSNCqsHb+Vbn6VJdVhSqrTj8JIBLKGOUM6Milriy3YCxN9L79Ks70IIpI1h3jDA4ufi2Hw+MbOkkymJQCIzCHBcqL6MEBB669iK3Km3hUkEgEr7JI1F9DY9NKk11IWM8Vw0f2fD4cgnlc1FYnzDkzZDr63BPTaq7BYcRoEBJAubnckkkn60TeLMBeTEoR7EwmW2hCzRrqCP2lkH0oYCsPx3HXMov8xamYvhXpuG8vTDq181GxUmXO3aZW9+SNG/4rTOEQiGOODXMkal/e173PcnMay7iKgNFcBlEhmdXNlYLYZCRqATb5daP/AAzHjZgzPEsCsE+9di7nIMuYRlVvdcurW1BNiNKweNwOnAY3slsslr7Oyk8X4BHO4kLOjhchZbHMoJIBDAjQk2O+tOcM4HDCcwGd/wA7gEjXoALL8BUzH4SGBC7yzEra9pRmJO1k0Fz0AGvQUL8b4tIhAimcHRuTKqtKUJ1ZgiXgUDW73JtsN6y/0mc6HoiXweWqy3fp2vMpZ4vNGOag/jnFRIc+8SG0ajeWTXz+4ahfi3aqn7VJO1nnPKC8yUqzACMdLh7eYgjbYNTeIlMj57WAGWNfyr3t3P0FhU8LhYhfzONlZfEeKtMPg7/VRmhDEs6qzsbkkX6AAC+wAAFOhq8SyKvtMq/vED+9e4gW9lXa/UIbfzEW+tbXMAF44tmmN0SuGvSin04fKR+rt+8wH9rmn04PKd3iT3BpD/dKqdMwblXR8Pmd2pQ6KPBvh+Z2TFZYwuph5hYkE3HO5YAvcXy+YaG/XSml4NHlIkkkbMCLAWB07It/rWmeEMU0uBwsj+00KFumuUX0qzHc15sLc4dgCN3O/U9k59jxB9rEgf6UIX/ez0A/pIwRWWHOZWUKSs2YFzJe+RVsFsLBiLg21BGU0f8AHuNx4WIySXJscqLqzkdAP+dhWaeMuMM9kYgyyeU5fZii0LovckWQt1zHYaU1u4NG5W8y2gydmiyveA8ZyCBYcfCuJR1BNiOYoIuFZWGVmGhuGBHrvVbj/D0c2aTh0nM/E2FkFpVt1AOrW6Eaju21UbuWNktc/iP/AAOvW3e2ncWeB4YZzo3LjjNnxA3jbosdtTKSQBba/XatLIihgjL+aq+pWZi8RyOpQG/b09ey7wTxK6F1Z3QuCruqhm0GU54z7ZA0DjzA2BBtXG40AtooiBzQ/wB42UBIoOVENLkmwzm9ugvvVzxPB4fFQSc1xDxDDJmfPZTMijySMOpZLXI1UkjUC1DuGwUZw0crAmTmNGc3muVXNmtsvlI2G9IRxRSeLz7dl6CDHgyH04VfyTUvFZZdA7EdovIv8wN/6qZiwjbaIOyi5999gfgakHEAnKNW7DUj3gbfGnVw8jb2Qdz5j8gbfM/CrnSQY4qwPbf7rehw8aAU0X7fn+0ymFQHUZj3bU/XavayZmyr522sNT8eg+NPYXCK/sBpvUar6i4slW0HB3IAZliUfhQZm+eir8Aaz5uLsZ8I+f23V5yGs0ZQ9tVbeDPDjzLeR0WPmKzxg5pboVZY2A0j8wDHU3Gg0N602szgVYFM0RImVokz5iSytKqiJr6ZTmNhbS9xWmipw5HXbzheTzC8ykvNlY48WIdieVh1NzYv94w+JVj9adGBxLWz4prflSPLb5uf7V54jA7N5QGU75iTqDoAhIXvqb+6m8NgzGwZcOpaxswa1gelkhyisg507xo8A+QAWzQYaDdFXYtmSXIkxbMSriZhr00VV9m/lNwb+m5JeA+JZ8PZW5ckWxQy6qP2GI6flOnqtVuIGGY5pWWN73KiXW40Gg1+m+tR5zhbECSa9tCoJt6+YWrTxM6JzA2RryfMBZOZDnymouUj13Wgr42i/I388X/715n8cxhbrDK57Boh9WkArJ0L63dtNjZRcd7a2PpVt4fwkMzGKQ4nnAXAhCMHHc3T7vX8xy+vStV0cAHNZpIy4PEYWc7mtr3RPxfiIxRDZBBIFyiVXMjhTqVMaqquL62LH0qAvh+E8tftLTSyarlRMNG22t3DE/wXPpU2D9Hq2LTTunZV5Zyj9p2jsx9wAG2u9SMTwbCRCPDFJcQ4QhBcPlBIN2XRFBIB8wsbUnJPE3SIkruNLks309ipfBvCuGwriRysmIPsu51FukasTlAvvvrvS4hx8sjck8sq2UzPlMQY6W0vzWvplTUnS4phYZMUOW2TEAHVAAuHS3R5APvWHZQB0IG9EvDOBrGQ8h5koFlYqFVBbaNNQg+vc0q2NzzzOVzn9zuhOXhOId1n5TE2sZiFGIy9kjOkKH0Jc+m9eII4COSFW6+YxsLOCfxlW82Y/m3PetGqNj8BFMuWVFcDUZhex7g7g+oqGRidUCnEUqXeJZHxPhEQxQULIRJEHZVewLJKcpYnU7ncnapUXC0PtQrb1kaQ/EEBfqaJsRwnACZjz5GfKEMaStIwUMTbKt2Grdad/wAPw1tMJNKBr962/wAJXAPyql0LmtAc8D1VD4C8oYLwQHeKI9PZQn+xNS4ld/YilfrpG1v5mAH1q54f4kiTliHAOrSi4SIQhgA+VswV9LG976eU7mjMVNuC06lxKj+mHcrP4uDYptoMv+pIq/7cx+lS4/CWJb2poY/RY2lP85dB/TRtauGrhhwjsrBCwdkMReDl/HPM3cDIgP8AKt/rTmP4nDgIFhiGZo4/JGW9lBezuxuQuh9TbS9R/Ffijks0KHK4UMztrlVr2yL+NjlI7Dc3tYgeBc4rEJHqIs3OlJNywSxu7fiLHKNel7bWpsQNihdMRTQPn6KBla14jbuVL8ScQkWKASkPiZvv5WtYKiteGIC5yqpynfUoTQrhjmZ5WOnsgnsvtH3Zrj+Gn+N41sRPLIgLvK2SFF1JVRlQAe67ntc0TcJ8OiEDnZGdAGyNrFAFFw8h/G/4rbX92akcXNZjHrTaurQev8LX4pA4YjMWPd3icfTsFSQ8MACyyI+WU2jjS/NnbKPZ/wCnHYXLb2GneijgjSS5cPH9njxEatlIBMcCEmyql/vJQNGIOmY37GVDFNi4pBh5CEDWcsxWaW41y3FoltYqSPMNsoIaqLGYFLhCBh5UIswUot9lLKDeJjsGUkE7E+zS800uQRJkN0vYdglcbGjjHK06+aoeO8IkjmK4nyynzmVhzFktpnI0vbQZltYWuF2pzC4UMiRgvMFzEZRZMzm7kkWW59SdqIcV4jd4ZcJjYTJIEvE4tnD2srdARe3nXuQQOsPhmP5eHijJuTJLkUXZuUo/Co1y8wkDS1vdVkz3dP8Atu08lrQPLaD2j3XIOEvYAlIVH4VGY/IWVfr7qlpw6FbXXmHvJ5te+X2fpXW5pBOVY1G7ymwA75R/yRTmF4eZB5Vkn9f1UR+Olx8W+NYrnPOrjXt9/wCU5JOwDxG16k4gL5QbsPwqMxA6aDYe+mZnktclIV25kxvr08ikX/mHxq8wnAXAszpEn/ThX/8AIw1+CD31Y4Xh8MRzKozW/WN5mt18zXIHu0pU5EDDp4j8/wA+qVflkimBQvB+Cw5cGQSfaLmRRNcIxUAGSIZVDAA2BIzAH11OaC8Fi/ts2EaG5SGR5nkHsgcuSNIw2zM2e5A2C62NGletxnF0QJbXosWQkuJJXz/iuOyAnNKV1OoQIN/2hp86irMZ9kln7byj4AEj5Cts4ZwyGMKywxBi24jRSNOhVR9avaYY2KP4GAfstH+puGzQsKwnAcaw+7wbKPUFf6SFqwbwdjVQySmKJFGZmZguVRuT7dbBi5SqOw3VSRf0FY0f0iYzENJG3KVCMpCpuGBBBzlulXCR50C63iOTIeVppO8B8KDEP95ikyD/AC4pPvZP2bXXlg+q316b0f8ADlXB4d/uI4FD2VQ+rjQKWYrcuTcW1vYd6xhfF+LM8OHeUSRl1jtKiSeUsB+NTrarvinGGw3FIsPCkSDmJEHWNVYLMQGICgJcdDl0pSVrnnUpSeSRzqkNo+xWPlnZRaSFXX/4eyNNIL7karEnS5Ov7NtZ3CfC4VMjqkcW4w8Oim+5kfQyE9dh796u+HcOjhBCDVjdmJuzHuzHUn+3SplDIw0Kgu8l4jiCgKoAAFgALADsANqE/FfjL7LMIQi3spZ3Y6B+ZbLGB94QI2JGZfS50ovqv4jweGexljDaFdyLqd1NiLg9jpVh2UFQYrirKAZcSFB2y5IVN9rZizH+ao/Ljl/yZJ+vnV5F/wDunJ8hRXgeFww/qokT1VQCfedzVJ4+8QS4LDc2IIWvbzgkfQis84cr/jlNeQ0V3Ub2avUGGxNgscUcSdM72t/2ohY/zCpUXBJD+sxDH0iQRj65m/qoQ4V4kxOIwyStKVLC5CKoH1Un61WY/js9zeVzbpnYf7WFQ/TYsZsts+uv+UzFjSzbEI/hxeCwTcnPHC7nM2c2LsQTdpG3awJ1N7CpB4/Gf1aySX2KL5T7mawb4VkM3FGYnMASwykkuSQCbC5YnS5+dR5JQpj8kR5kEMrF40c52zqxBYGwIRTba9z1p/Gd+of02ae6o4hjuwo+pJr7LcsBjllBK3BU5WVgQymwNiD6EH1BFSq+deMcckw5heIKt3IZVGRWAQ6MIyuYa317Ct74ApGGhuzMeWpLMbk3F9T1pmaIxP5DukoZRKznCEf0p8NBWLEjdG5Tn9iQgL8nyj+I0NcDwryYaVICBNPoWI8sUIOUMxGt2XOwG/nHQXrWOJ4FJ4nhkF0kUow20Pr0NZhh/ueINw5dcNBAJ0Vt8/QsRbPaw9oE9b3pLiEj3Y3Tb2NqcMLRP1e9UnE4QcNaONzGpIVpgA085sDyolF+WnTTXQ/vUYcP4E0pEmKGgN0w+4FtmkOztoDbYepF6d8JYNTFHiWGaaWMMznoGAORfyrtoN7C9zRAKXxcOqkl1cmZZi4lDHE/DGVubhTkcX8gOUam5Cn8OuuUgqT0B1qtk4nFMDDj0CMnlE1spXNp5gf1d9tyjd9bA5qs43wqOdfOPMoOV10Zb72PY9QdD1FOOZWrVWHdis84/wAHkwwAlQYiC/3R2IJGihvwNa4tfK3Qr7NWXCuCfdIyvFDE6hlXDpe6kAgmRgAdP2PjQ9hce5TCw3+6kDzGP8IbDksgXqq5lBIGmmlqlYnir4fAJNHbMmFw1s1yPvWbMbXrGy4+dp6Wh+m9JxrnNoEoqg4bAhDZM7jZ5DnI9RfRfhXscUDkiINKdjyxmAI6F/ZB95qbw7gETxo8uaUsASJDdNdf1YAU/EVdiy2VQAALAAWAHa1VR8DLvFO+/QKt2QL8IQ/Hw3EyblIV9fvXPwBCqfi3uqZD4ah0MuaYjX703X/ywAn0q05prvMNa0GFjw/A39+6pc97tynFFtK7emeaaXNNN8yrp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МЕТОДИСТ\Desktop\424008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767261"/>
            <a:ext cx="3672826" cy="249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7"/>
            <a:ext cx="5112568" cy="453650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ДЕЯТЕЛЬНОСТНАЯ КОМПЕТЕНТНОСТЬ –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УМЕНИЕ  САМОСТОЯТЕЛЬНО ВЫБИРАТЬ, ПЛАНИРОВАТЬ, ОСУЩЕСТВЛЯТЬ, ОЦЕНИВАТЬ И КОРРЕКТИРОВАТЬ РЕЗУЛЬТАТЫ СВОИХ ДЕЙСТВИЙ В РАЗЛИЧНЫХ ВИДАХ ДЕЯТЕЛЬНОСТИ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6056" y="4941168"/>
            <a:ext cx="3024336" cy="145963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ru-RU" b="1" dirty="0" smtClean="0">
              <a:solidFill>
                <a:srgbClr val="0000FF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ТРУДОВОЙ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УЧЕБНОЙ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ТВОРЧЕСКОЙ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ДВИГАТЕЛЬНОЙ, ИГРОВОЙ И Т.Д. </a:t>
            </a:r>
          </a:p>
        </p:txBody>
      </p:sp>
      <p:pic>
        <p:nvPicPr>
          <p:cNvPr id="5122" name="Picture 2" descr="C:\Users\МЕТОДИСТ\Desktop\child-labo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36354" y="620688"/>
            <a:ext cx="2286000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МЕТОДИСТ\Desktop\скачанные файл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8119" y="4509120"/>
            <a:ext cx="2831753" cy="188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09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3600400" cy="223224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ИНФОРМАЦИОННАЯ КОМПЕТЕНТНОСТЬ – УМЕНИЕ ИСПОЛЬЗОВАТЬ РАЗНООБРАЗНЫЕ ИСТОЧНИКИ ЗНАНИЙ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3848404"/>
            <a:ext cx="3816424" cy="246091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ОБЩЕНИЕ</a:t>
            </a:r>
          </a:p>
          <a:p>
            <a:pPr>
              <a:buFont typeface="Wingdings" panose="05000000000000000000" pitchFamily="2" charset="2"/>
              <a:buChar char="q"/>
            </a:pPr>
            <a:endParaRPr lang="ru-RU" b="1" dirty="0" smtClean="0">
              <a:solidFill>
                <a:srgbClr val="0000FF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КНИГИ</a:t>
            </a:r>
          </a:p>
          <a:p>
            <a:pPr>
              <a:buFont typeface="Wingdings" panose="05000000000000000000" pitchFamily="2" charset="2"/>
              <a:buChar char="q"/>
            </a:pPr>
            <a:endParaRPr lang="ru-RU" b="1" dirty="0" smtClean="0">
              <a:solidFill>
                <a:srgbClr val="0000FF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ПЕРИОДИЧЕСКИЕ ПЕЧАТНЫЕ ИЗДАНИЯ</a:t>
            </a:r>
          </a:p>
          <a:p>
            <a:pPr>
              <a:buFont typeface="Wingdings" panose="05000000000000000000" pitchFamily="2" charset="2"/>
              <a:buChar char="q"/>
            </a:pPr>
            <a:endParaRPr lang="ru-RU" b="1" dirty="0" smtClean="0">
              <a:solidFill>
                <a:srgbClr val="0000FF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ИНТЕРНЕТ- РЕСУРСЫ</a:t>
            </a:r>
          </a:p>
        </p:txBody>
      </p:sp>
      <p:pic>
        <p:nvPicPr>
          <p:cNvPr id="6146" name="Picture 2" descr="C:\Users\МЕТОДИСТ\Desktop\1390229363_1384866855_1293704196_kid_komp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548680"/>
            <a:ext cx="3801988" cy="318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МЕТОДИСТ\Desktop\скачанные файлы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841" y="3789040"/>
            <a:ext cx="3671788" cy="2443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14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В работе\Элегантный абстрактный\ElegantPrin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7848600" cy="4464496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solidFill>
                  <a:srgbClr val="0000FF"/>
                </a:solidFill>
              </a:rPr>
              <a:t>БАЗА КОМПЕНТНОСТИ БУДУЩЕГО ШКОЛЬНИКА – ЕГО ПСИХИЧЕСКОЕ РАЗВИТИЕ: РАЗВИТИЕ МЫШЛЕНИЯ, ВНИМАНИЯ, ПАМЯТИ, ВООБРАЖЕНИЯ, ЭМОЦИЙ И ВОЛИ, СПОСОБНОСТЬ К ПРОИЗВОЛЬНОСТИ И САМОРЕГУЛЯЦИИ ПОВЕДЕНИЯ, АДЕКВАТНАЯ САМООЦЕНКА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4000" b="1" dirty="0" smtClean="0">
                <a:solidFill>
                  <a:srgbClr val="0000FF"/>
                </a:solidFill>
                <a:latin typeface="+mj-lt"/>
              </a:rPr>
              <a:t>ФУНДАМЕНТ УСПЕШНОСТИ РЕБЕНКА В НОВОЙ ДЛЯ НЕГО СОЦИАЛЬНОЙ РОЛИ УЧЕНИКА – ЕГО СЕМЬЯ!</a:t>
            </a:r>
          </a:p>
          <a:p>
            <a:pPr marL="114300" indent="0">
              <a:buNone/>
            </a:pPr>
            <a:endParaRPr lang="ru-RU" sz="4000" b="1" dirty="0" smtClean="0">
              <a:solidFill>
                <a:srgbClr val="0000FF"/>
              </a:solidFill>
              <a:latin typeface="+mj-lt"/>
            </a:endParaRPr>
          </a:p>
        </p:txBody>
      </p:sp>
      <p:pic>
        <p:nvPicPr>
          <p:cNvPr id="8194" name="Picture 2" descr="C:\Users\МЕТОДИСТ\Desktop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3011660"/>
            <a:ext cx="4634790" cy="344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69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7620000" cy="554461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5400" b="1" dirty="0" smtClean="0">
                <a:solidFill>
                  <a:srgbClr val="0000FF"/>
                </a:solidFill>
                <a:latin typeface="+mj-lt"/>
              </a:rPr>
              <a:t>Компетенции – это знания, умения, навыки в определенной сфере деятельности</a:t>
            </a:r>
            <a:endParaRPr lang="ru-RU" sz="5400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1415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7249616" cy="58326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5400" b="1" dirty="0">
                <a:solidFill>
                  <a:srgbClr val="0000FF"/>
                </a:solidFill>
                <a:latin typeface="+mj-lt"/>
              </a:rPr>
              <a:t>Компетентность </a:t>
            </a:r>
            <a:r>
              <a:rPr lang="ru-RU" sz="5400" b="1" dirty="0" smtClean="0">
                <a:solidFill>
                  <a:srgbClr val="0000FF"/>
                </a:solidFill>
                <a:latin typeface="+mj-lt"/>
              </a:rPr>
              <a:t>–уровень владения знаниями, умениями, навыками в определенной сфере деятельности</a:t>
            </a:r>
            <a:endParaRPr lang="ru-RU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596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620688"/>
            <a:ext cx="6768752" cy="91449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 eaLnBrk="1"/>
            <a:r>
              <a:rPr lang="ru-RU" altLang="ru-RU" sz="2500" b="1" dirty="0" smtClean="0">
                <a:solidFill>
                  <a:srgbClr val="003399"/>
                </a:solidFill>
              </a:rPr>
              <a:t>ОСОБЕННОСТИ СОВРЕМЕННОГО СТАНДАРТА </a:t>
            </a:r>
            <a:br>
              <a:rPr lang="ru-RU" altLang="ru-RU" sz="2500" b="1" dirty="0" smtClean="0">
                <a:solidFill>
                  <a:srgbClr val="003399"/>
                </a:solidFill>
              </a:rPr>
            </a:br>
            <a:r>
              <a:rPr lang="ru-RU" altLang="ru-RU" sz="2500" b="1" dirty="0" smtClean="0">
                <a:solidFill>
                  <a:srgbClr val="003399"/>
                </a:solidFill>
              </a:rPr>
              <a:t>НАЧАЛЬНОГО ШКОЛЬНОГО ОБРАЗОВАНИЯ</a:t>
            </a:r>
            <a:endParaRPr lang="ru-RU" altLang="ru-RU" sz="2500" b="1" dirty="0">
              <a:solidFill>
                <a:srgbClr val="0033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700808"/>
            <a:ext cx="7564444" cy="3544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3200" b="1" dirty="0" smtClean="0">
                <a:solidFill>
                  <a:srgbClr val="FF0000"/>
                </a:solidFill>
                <a:latin typeface="+mj-lt"/>
              </a:rPr>
              <a:t>           ЦЕЛЬЮ ШКОЛЫ СТАНОВЯТСЯ УМЕНИЯ:</a:t>
            </a:r>
          </a:p>
          <a:p>
            <a:pPr marL="0" indent="0">
              <a:lnSpc>
                <a:spcPct val="73000"/>
              </a:lnSpc>
              <a:buNone/>
            </a:pPr>
            <a:endParaRPr lang="ru-RU" altLang="ru-RU" sz="2000" b="1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73000"/>
              </a:lnSpc>
              <a:buFont typeface="Wingdings" panose="05000000000000000000" pitchFamily="2" charset="2"/>
              <a:buChar char="q"/>
            </a:pPr>
            <a:r>
              <a:rPr lang="ru-RU" altLang="ru-RU" sz="2000" b="1" dirty="0" smtClean="0">
                <a:latin typeface="+mj-lt"/>
              </a:rPr>
              <a:t>ставить </a:t>
            </a:r>
            <a:r>
              <a:rPr lang="ru-RU" altLang="ru-RU" sz="2000" b="1" dirty="0">
                <a:latin typeface="+mj-lt"/>
              </a:rPr>
              <a:t>цель </a:t>
            </a:r>
            <a:r>
              <a:rPr lang="ru-RU" altLang="ru-RU" sz="2000" b="1" dirty="0" smtClean="0">
                <a:latin typeface="+mj-lt"/>
              </a:rPr>
              <a:t>и достигать ее;</a:t>
            </a:r>
            <a:endParaRPr lang="ru-RU" altLang="ru-RU" sz="2000" b="1" dirty="0">
              <a:latin typeface="+mj-lt"/>
            </a:endParaRPr>
          </a:p>
          <a:p>
            <a:pPr>
              <a:lnSpc>
                <a:spcPct val="73000"/>
              </a:lnSpc>
              <a:buFont typeface="Wingdings" panose="05000000000000000000" pitchFamily="2" charset="2"/>
              <a:buChar char="q"/>
            </a:pPr>
            <a:r>
              <a:rPr lang="ru-RU" altLang="ru-RU" sz="2000" b="1" dirty="0">
                <a:latin typeface="+mj-lt"/>
              </a:rPr>
              <a:t>самостоятельно добывать и применять знания;</a:t>
            </a:r>
          </a:p>
          <a:p>
            <a:pPr>
              <a:lnSpc>
                <a:spcPct val="73000"/>
              </a:lnSpc>
              <a:buFont typeface="Wingdings" panose="05000000000000000000" pitchFamily="2" charset="2"/>
              <a:buChar char="q"/>
            </a:pPr>
            <a:r>
              <a:rPr lang="ru-RU" altLang="ru-RU" sz="2000" b="1" dirty="0">
                <a:latin typeface="+mj-lt"/>
              </a:rPr>
              <a:t>составлять план своих действий и самостоятельно оценивать их последствия;</a:t>
            </a:r>
          </a:p>
          <a:p>
            <a:pPr>
              <a:lnSpc>
                <a:spcPct val="73000"/>
              </a:lnSpc>
              <a:buFont typeface="Wingdings" panose="05000000000000000000" pitchFamily="2" charset="2"/>
              <a:buChar char="q"/>
            </a:pPr>
            <a:r>
              <a:rPr lang="ru-RU" altLang="ru-RU" sz="2000" b="1" dirty="0">
                <a:latin typeface="+mj-lt"/>
              </a:rPr>
              <a:t>задавать вопросы; </a:t>
            </a:r>
          </a:p>
          <a:p>
            <a:pPr>
              <a:lnSpc>
                <a:spcPct val="73000"/>
              </a:lnSpc>
              <a:buFont typeface="Wingdings" panose="05000000000000000000" pitchFamily="2" charset="2"/>
              <a:buChar char="q"/>
            </a:pPr>
            <a:r>
              <a:rPr lang="ru-RU" altLang="ru-RU" sz="2000" b="1" dirty="0">
                <a:latin typeface="+mj-lt"/>
              </a:rPr>
              <a:t>ясно выражать свои мысли; </a:t>
            </a:r>
          </a:p>
          <a:p>
            <a:pPr>
              <a:lnSpc>
                <a:spcPct val="73000"/>
              </a:lnSpc>
              <a:buFont typeface="Wingdings" panose="05000000000000000000" pitchFamily="2" charset="2"/>
              <a:buChar char="q"/>
            </a:pPr>
            <a:r>
              <a:rPr lang="ru-RU" altLang="ru-RU" sz="2000" b="1" dirty="0">
                <a:latin typeface="+mj-lt"/>
              </a:rPr>
              <a:t>заботиться о других, быть нравственным человеком</a:t>
            </a:r>
          </a:p>
          <a:p>
            <a:pPr>
              <a:lnSpc>
                <a:spcPct val="73000"/>
              </a:lnSpc>
              <a:buFont typeface="Wingdings" panose="05000000000000000000" pitchFamily="2" charset="2"/>
              <a:buChar char="q"/>
            </a:pPr>
            <a:r>
              <a:rPr lang="ru-RU" altLang="ru-RU" sz="2000" b="1" dirty="0">
                <a:latin typeface="+mj-lt"/>
              </a:rPr>
              <a:t>сохранять и укреплять своё здоровье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altLang="ru-RU" sz="2000" b="1" dirty="0" smtClean="0">
                <a:latin typeface="+mj-lt"/>
              </a:rPr>
              <a:t>         </a:t>
            </a:r>
            <a:r>
              <a:rPr lang="ru-RU" altLang="ru-RU" sz="2000" b="1" dirty="0" smtClean="0">
                <a:solidFill>
                  <a:srgbClr val="FF0000"/>
                </a:solidFill>
                <a:latin typeface="+mj-lt"/>
              </a:rPr>
              <a:t>В ИНФОРМАЦИОННОМ ОБЩЕСТВЕ ВОСТРЕБОВАНЫ НЕ ТОЛЬКО ЗНАНИЯ, А УМЕНИЕ ИМИ ПОЛЬЗОВАТЬСЯ!</a:t>
            </a:r>
            <a:endParaRPr lang="ru-RU" altLang="ru-RU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91681" y="3755915"/>
            <a:ext cx="8425440" cy="360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/>
          <a:p>
            <a:endParaRPr lang="ru-RU" altLang="ru-RU" b="1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03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39552" y="3933056"/>
            <a:ext cx="3657600" cy="254088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sz="3200" b="1" dirty="0" smtClean="0">
                <a:solidFill>
                  <a:srgbClr val="0000FF"/>
                </a:solidFill>
                <a:latin typeface="+mj-lt"/>
              </a:rPr>
              <a:t>РАНЬШЕ: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b="1" dirty="0" smtClean="0">
                <a:solidFill>
                  <a:srgbClr val="0000FF"/>
                </a:solidFill>
                <a:latin typeface="+mj-lt"/>
              </a:rPr>
              <a:t>СЛУШАЙ!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b="1" dirty="0" smtClean="0">
                <a:solidFill>
                  <a:srgbClr val="0000FF"/>
                </a:solidFill>
                <a:latin typeface="+mj-lt"/>
              </a:rPr>
              <a:t>ЗАПОМИНАЙ!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b="1" dirty="0" smtClean="0">
                <a:solidFill>
                  <a:srgbClr val="0000FF"/>
                </a:solidFill>
                <a:latin typeface="+mj-lt"/>
              </a:rPr>
              <a:t>ДЕЛАЙ, КАК Я!</a:t>
            </a:r>
            <a:endParaRPr lang="ru-RU" sz="32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499992" y="3861048"/>
            <a:ext cx="3657600" cy="2612888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СЕЙЧАС: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ДУМАЙ!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ИЩИ ВАРИАНТЫ!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СРАВНИВАЙ!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ИЗОБРЕТАЙ!</a:t>
            </a:r>
            <a:endParaRPr lang="ru-RU" b="1" dirty="0">
              <a:solidFill>
                <a:srgbClr val="0000FF"/>
              </a:solidFill>
              <a:latin typeface="+mj-lt"/>
            </a:endParaRPr>
          </a:p>
        </p:txBody>
      </p:sp>
      <p:pic>
        <p:nvPicPr>
          <p:cNvPr id="7170" name="Picture 2" descr="C:\Users\МЕТОДИСТ\Desktop\nsdw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993071"/>
            <a:ext cx="3405189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МЕТОДИСТ\Desktop\4020712_lar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3469289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28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400" b="1" dirty="0" smtClean="0">
                <a:solidFill>
                  <a:srgbClr val="FF0000"/>
                </a:solidFill>
              </a:rPr>
              <a:t>Ключевые компетентности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altLang="ru-RU" sz="3200" b="1" dirty="0" smtClean="0">
                <a:solidFill>
                  <a:srgbClr val="0000FF"/>
                </a:solidFill>
                <a:latin typeface="+mj-lt"/>
              </a:rPr>
              <a:t>СОЦИАЛЬНАЯ КОМПЕТЕНТНОСТЬ</a:t>
            </a:r>
          </a:p>
          <a:p>
            <a:pPr marL="114300" indent="0">
              <a:buNone/>
            </a:pPr>
            <a:endParaRPr lang="ru-RU" altLang="ru-RU" sz="3200" b="1" dirty="0" smtClean="0">
              <a:solidFill>
                <a:srgbClr val="0000FF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3200" b="1" dirty="0" smtClean="0">
                <a:solidFill>
                  <a:srgbClr val="0000FF"/>
                </a:solidFill>
                <a:latin typeface="+mj-lt"/>
              </a:rPr>
              <a:t>КОММУНИКАТИВНАЯ КОМПЕТЕНТНОСТЬ</a:t>
            </a:r>
          </a:p>
          <a:p>
            <a:pPr marL="114300" indent="0">
              <a:buNone/>
            </a:pPr>
            <a:endParaRPr lang="ru-RU" altLang="ru-RU" sz="3200" b="1" dirty="0" smtClean="0">
              <a:solidFill>
                <a:srgbClr val="0000FF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3200" b="1" dirty="0" smtClean="0">
                <a:solidFill>
                  <a:srgbClr val="0000FF"/>
                </a:solidFill>
                <a:latin typeface="+mj-lt"/>
              </a:rPr>
              <a:t>ЗДОРОВЬЕСБЕРЕГАЮЩАЯ КОМПЕТЕНТНОСТЬ</a:t>
            </a:r>
          </a:p>
          <a:p>
            <a:pPr marL="114300" indent="0">
              <a:buNone/>
            </a:pPr>
            <a:endParaRPr lang="ru-RU" altLang="ru-RU" sz="3200" b="1" dirty="0" smtClean="0">
              <a:solidFill>
                <a:srgbClr val="0000FF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3200" b="1" dirty="0" smtClean="0">
                <a:solidFill>
                  <a:srgbClr val="0000FF"/>
                </a:solidFill>
                <a:latin typeface="+mj-lt"/>
              </a:rPr>
              <a:t>ДЕЯТЕЛЬНОСТНАЯ КОМПЕТЕНТНОСТЬ</a:t>
            </a:r>
          </a:p>
          <a:p>
            <a:pPr>
              <a:buFont typeface="Wingdings" panose="05000000000000000000" pitchFamily="2" charset="2"/>
              <a:buChar char="q"/>
            </a:pPr>
            <a:endParaRPr lang="ru-RU" altLang="ru-RU" sz="3200" b="1" dirty="0" smtClean="0">
              <a:solidFill>
                <a:srgbClr val="0000FF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3200" b="1" dirty="0" smtClean="0">
                <a:solidFill>
                  <a:srgbClr val="0000FF"/>
                </a:solidFill>
                <a:latin typeface="+mj-lt"/>
              </a:rPr>
              <a:t>ИНФОРМАЦИОННАЯ КОМПЕТЕНТНОСТЬ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962672" cy="32599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СОЦИАЛЬНАЯ КОМПЕТЕНТНОСТЬ  ПОЗВОЛИТ РЕБЕНКУ УСПЕШНО АДАПТИРОВАТЬСЯ В ШКОЛЬНОМ СООБЩЕСТВЕ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89040"/>
            <a:ext cx="7643192" cy="261176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Способность устанавливать контакты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Взаимодействовать в больших и малых группах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Брать на себя ответственность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Участвовать в решении проблем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Проявлять нравственное отношение к другим людям: СОЧУВСТВИЕ, МИЛОСЕРДИЕ, СПОСОБНОСТЬ ПРИЙТИ НА ПОМОЩЬ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Учитывать интересы других людей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Регулировать возникающие конфликты ненасильственным путем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FF"/>
                </a:solidFill>
                <a:latin typeface="+mj-lt"/>
              </a:rPr>
              <a:t>Иметь представления о себе, своей новой социальной роли и окружающем мире</a:t>
            </a:r>
          </a:p>
          <a:p>
            <a:pPr>
              <a:buFont typeface="Wingdings" panose="05000000000000000000" pitchFamily="2" charset="2"/>
              <a:buChar char="q"/>
            </a:pPr>
            <a:endParaRPr lang="ru-RU" b="1" dirty="0" smtClean="0">
              <a:solidFill>
                <a:srgbClr val="0000FF"/>
              </a:solidFill>
              <a:latin typeface="+mj-lt"/>
            </a:endParaRPr>
          </a:p>
        </p:txBody>
      </p:sp>
      <p:pic>
        <p:nvPicPr>
          <p:cNvPr id="2050" name="Picture 2" descr="C:\Users\МЕТОДИСТ\Desktop\1318_01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404664"/>
            <a:ext cx="4458246" cy="327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9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36711"/>
            <a:ext cx="3312368" cy="32599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КОММУНИКАТИВНАЯ КОМПЕТЕНТНОСТЬ СПОСОБСТВУЕТ ЭФФЕКТИВНОМУ ОБЩЕНИЮ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И СОТРУДНИЧЕСТВУ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05064"/>
            <a:ext cx="7643192" cy="239573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200" b="1" dirty="0" smtClean="0">
                <a:solidFill>
                  <a:srgbClr val="0000FF"/>
                </a:solidFill>
                <a:latin typeface="+mj-lt"/>
              </a:rPr>
              <a:t>ПОНИМАНИЕ РЕЧИ ДРУГОГО ЧЕЛОВЕКА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b="1" dirty="0" smtClean="0">
                <a:solidFill>
                  <a:srgbClr val="0000FF"/>
                </a:solidFill>
                <a:latin typeface="+mj-lt"/>
              </a:rPr>
              <a:t>СПОСОБНОСТЬ ВЫРАЖАТЬ СВОИ МЫСЛИ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b="1" dirty="0" smtClean="0">
                <a:solidFill>
                  <a:srgbClr val="0000FF"/>
                </a:solidFill>
                <a:latin typeface="+mj-lt"/>
              </a:rPr>
              <a:t>УМЕНИЕ ВЕСТИ ДИАЛОГ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b="1" dirty="0" smtClean="0">
                <a:solidFill>
                  <a:srgbClr val="0000FF"/>
                </a:solidFill>
                <a:latin typeface="+mj-lt"/>
              </a:rPr>
              <a:t>ВЛАДЕНИЕ НОРМАМИ СОВРЕМЕННОГО РУССКОГО ЯЗЫКА</a:t>
            </a:r>
          </a:p>
          <a:p>
            <a:pPr>
              <a:buFont typeface="Wingdings" panose="05000000000000000000" pitchFamily="2" charset="2"/>
              <a:buChar char="q"/>
            </a:pPr>
            <a:endParaRPr lang="ru-RU" b="1" dirty="0" smtClean="0">
              <a:solidFill>
                <a:srgbClr val="0000FF"/>
              </a:solidFill>
              <a:latin typeface="+mj-lt"/>
            </a:endParaRPr>
          </a:p>
        </p:txBody>
      </p:sp>
      <p:pic>
        <p:nvPicPr>
          <p:cNvPr id="3074" name="Picture 2" descr="C:\Users\МЕТОДИСТ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570866"/>
            <a:ext cx="3250601" cy="333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3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36711"/>
            <a:ext cx="3816424" cy="32599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ЗДОРОВЬЕСБЕРЕГАЮЩАЯ КОМПЕТЕНТНОСТЬ – ГОТОВНОСТЬ РЕБЕНКА САМОСТОЯТЕЛЬНО РЕШАТЬ ЗАДАЧИ, СВЯЗАННЫЕ С ПОДДЕРЖАНИЕМ И УКРЕПЛЕНИЕМ ЗДОРОВЬЯ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05064"/>
            <a:ext cx="7643192" cy="239573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FF"/>
                </a:solidFill>
                <a:latin typeface="+mj-lt"/>
              </a:rPr>
              <a:t>ЭЛЕМЕНТАРНЫЕ ЗНАНИЯ ОБ ОРГАНИЗМЕ ЧЕЛОВЕКА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000" b="1" dirty="0" smtClean="0">
              <a:solidFill>
                <a:srgbClr val="0000FF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FF"/>
                </a:solidFill>
                <a:latin typeface="+mj-lt"/>
              </a:rPr>
              <a:t>СТРЕМЛЕНИЕ К АКТИВНОМУ И ЗДОРОВОМУ ОБРАЗУ ЖИЗНИ (СОБЛЮДЕНИЕ ПРАВИЛ ГИГИЕНЫ ТЕЛА, ОДЕЖДЫ, ЖИЛИЩА, ДВИГАТЕЛЬНАЯ АКТИВНОСТЬ)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000" b="1" dirty="0" smtClean="0">
              <a:solidFill>
                <a:srgbClr val="0000FF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FF"/>
                </a:solidFill>
                <a:latin typeface="+mj-lt"/>
              </a:rPr>
              <a:t>СОБЛЮДЕНИЕ ТРЕБОВАНИЙ БЕЗОПАСНОСТИ В БЫТУ,  НА УЛИЦЕ, В ОБЩЕСТВЕННЫХ МЕСТАХ, В ПРИРОДЕ</a:t>
            </a:r>
          </a:p>
          <a:p>
            <a:pPr>
              <a:buFont typeface="Wingdings" panose="05000000000000000000" pitchFamily="2" charset="2"/>
              <a:buChar char="q"/>
            </a:pPr>
            <a:endParaRPr lang="ru-RU" b="1" dirty="0" smtClean="0">
              <a:solidFill>
                <a:srgbClr val="0000FF"/>
              </a:solidFill>
              <a:latin typeface="+mj-lt"/>
            </a:endParaRPr>
          </a:p>
        </p:txBody>
      </p:sp>
      <p:pic>
        <p:nvPicPr>
          <p:cNvPr id="4098" name="Picture 2" descr="C:\Users\МЕТОДИСТ\Desktop\4dd3bb0e47bdcSchulsportpreis20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836712"/>
            <a:ext cx="3624064" cy="279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85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Elega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седство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Elegant</Template>
  <TotalTime>179</TotalTime>
  <Words>329</Words>
  <Application>Microsoft Office PowerPoint</Application>
  <PresentationFormat>Экран (4:3)</PresentationFormat>
  <Paragraphs>71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Elegant</vt:lpstr>
      <vt:lpstr>Соседство</vt:lpstr>
      <vt:lpstr>ГОТОВНОСТЬ ДЕТЕЙ  К ОБУЧЕНИЮ В ШКОЛЕ </vt:lpstr>
      <vt:lpstr>Презентация PowerPoint</vt:lpstr>
      <vt:lpstr>Презентация PowerPoint</vt:lpstr>
      <vt:lpstr>ОСОБЕННОСТИ СОВРЕМЕННОГО СТАНДАРТА  НАЧАЛЬНОГО ШКОЛЬНОГО ОБРАЗОВАНИЯ</vt:lpstr>
      <vt:lpstr>Презентация PowerPoint</vt:lpstr>
      <vt:lpstr>Ключевые компетентности</vt:lpstr>
      <vt:lpstr>СОЦИАЛЬНАЯ КОМПЕТЕНТНОСТЬ  ПОЗВОЛИТ РЕБЕНКУ УСПЕШНО АДАПТИРОВАТЬСЯ В ШКОЛЬНОМ СООБЩЕСТВЕ</vt:lpstr>
      <vt:lpstr>КОММУНИКАТИВНАЯ КОМПЕТЕНТНОСТЬ СПОСОБСТВУЕТ ЭФФЕКТИВНОМУ ОБЩЕНИЮ И СОТРУДНИЧЕСТВУ</vt:lpstr>
      <vt:lpstr>ЗДОРОВЬЕСБЕРЕГАЮЩАЯ КОМПЕТЕНТНОСТЬ – ГОТОВНОСТЬ РЕБЕНКА САМОСТОЯТЕЛЬНО РЕШАТЬ ЗАДАЧИ, СВЯЗАННЫЕ С ПОДДЕРЖАНИЕМ И УКРЕПЛЕНИЕМ ЗДОРОВЬЯ</vt:lpstr>
      <vt:lpstr>ДЕЯТЕЛЬНОСТНАЯ КОМПЕТЕНТНОСТЬ –  УМЕНИЕ  САМОСТОЯТЕЛЬНО ВЫБИРАТЬ, ПЛАНИРОВАТЬ, ОСУЩЕСТВЛЯТЬ, ОЦЕНИВАТЬ И КОРРЕКТИРОВАТЬ РЕЗУЛЬТАТЫ СВОИХ ДЕЙСТВИЙ В РАЗЛИЧНЫХ ВИДАХ ДЕЯТЕЛЬНОСТИ</vt:lpstr>
      <vt:lpstr>ИНФОРМАЦИОННАЯ КОМПЕТЕНТНОСТЬ – УМЕНИЕ ИСПОЛЬЗОВАТЬ РАЗНООБРАЗНЫЕ ИСТОЧНИКИ ЗНАНИЙ</vt:lpstr>
      <vt:lpstr>БАЗА КОМПЕНТНОСТИ БУДУЩЕГО ШКОЛЬНИКА – ЕГО ПСИХИЧЕСКОЕ РАЗВИТИЕ: РАЗВИТИЕ МЫШЛЕНИЯ, ВНИМАНИЯ, ПАМЯТИ, ВООБРАЖЕНИЯ, ЭМОЦИЙ И ВОЛИ, СПОСОБНОСТЬ К ПРОИЗВОЛЬНОСТИ И САМОРЕГУЛЯЦИИ ПОВЕДЕНИЯ, АДЕКВАТНАЯ САМООЦЕНКА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Абстрактный</dc:subject>
  <dc:creator>МЕТОДИСТ</dc:creator>
  <dc:description>http://propowerpoint.ru - Бесплатные шаблоны для презентаций. Полезные советы и уроки PowerPoint .</dc:description>
  <cp:lastModifiedBy>МЕТОДИСТ</cp:lastModifiedBy>
  <cp:revision>16</cp:revision>
  <dcterms:created xsi:type="dcterms:W3CDTF">2015-02-04T08:28:00Z</dcterms:created>
  <dcterms:modified xsi:type="dcterms:W3CDTF">2015-03-06T11:59:04Z</dcterms:modified>
</cp:coreProperties>
</file>