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67" r:id="rId2"/>
    <p:sldId id="257" r:id="rId3"/>
    <p:sldId id="258" r:id="rId4"/>
    <p:sldId id="259" r:id="rId5"/>
    <p:sldId id="260" r:id="rId6"/>
    <p:sldId id="262" r:id="rId7"/>
    <p:sldId id="265" r:id="rId8"/>
    <p:sldId id="26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496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pos="3839">
          <p15:clr>
            <a:srgbClr val="A4A3A4"/>
          </p15:clr>
        </p15:guide>
        <p15:guide id="7" pos="959">
          <p15:clr>
            <a:srgbClr val="A4A3A4"/>
          </p15:clr>
        </p15:guide>
        <p15:guide id="8" pos="6719">
          <p15:clr>
            <a:srgbClr val="A4A3A4"/>
          </p15:clr>
        </p15:guide>
        <p15:guide id="9" pos="383">
          <p15:clr>
            <a:srgbClr val="A4A3A4"/>
          </p15:clr>
        </p15:guide>
        <p15:guide id="10" pos="4703">
          <p15:clr>
            <a:srgbClr val="A4A3A4"/>
          </p15:clr>
        </p15:guide>
        <p15:guide id="11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 autoAdjust="0"/>
    <p:restoredTop sz="84862" autoAdjust="0"/>
  </p:normalViewPr>
  <p:slideViewPr>
    <p:cSldViewPr>
      <p:cViewPr varScale="1">
        <p:scale>
          <a:sx n="29" d="100"/>
          <a:sy n="29" d="100"/>
        </p:scale>
        <p:origin x="96" y="504"/>
      </p:cViewPr>
      <p:guideLst>
        <p:guide orient="horz" pos="2160"/>
        <p:guide orient="horz" pos="864"/>
        <p:guide orient="horz" pos="2496"/>
        <p:guide orient="horz" pos="1200"/>
        <p:guide orient="horz" pos="3888"/>
        <p:guide pos="3839"/>
        <p:guide pos="959"/>
        <p:guide pos="6719"/>
        <p:guide pos="383"/>
        <p:guide pos="4703"/>
        <p:guide pos="10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E53BB-F993-49A1-9E37-CA3E5BE0709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3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00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2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08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36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029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17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91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49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14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17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ru-RU" smtClean="0"/>
              <a:t>04.05.2013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97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ru-RU" smtClean="0"/>
              <a:pPr/>
              <a:t>04.05.2013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269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85000"/>
              </a:lnSpc>
              <a:spcBef>
                <a:spcPts val="0"/>
              </a:spcBef>
              <a:buNone/>
            </a:pPr>
            <a:r>
              <a:rPr lang="ru-RU" sz="6600" b="0" i="0" dirty="0" smtClean="0">
                <a:solidFill>
                  <a:schemeClr val="bg1"/>
                </a:solidFill>
                <a:latin typeface="Euphemia"/>
                <a:ea typeface="+mj-ea"/>
                <a:cs typeface="+mj-cs"/>
              </a:rPr>
              <a:t>    Музыкальный               руководитель</a:t>
            </a:r>
            <a:endParaRPr lang="ru-RU" sz="6600" b="0" i="0" dirty="0">
              <a:solidFill>
                <a:schemeClr val="bg1"/>
              </a:solidFill>
              <a:latin typeface="Euphemia"/>
              <a:ea typeface="+mj-ea"/>
              <a:cs typeface="+mj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b="0" i="0" dirty="0" smtClean="0">
                <a:solidFill>
                  <a:srgbClr val="96D2DA"/>
                </a:solidFill>
              </a:rPr>
              <a:t>             Прокопьева  Ольга  Васильевна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ru-RU" dirty="0" smtClean="0">
                <a:solidFill>
                  <a:srgbClr val="96D2DA"/>
                </a:solidFill>
              </a:rPr>
              <a:t>Муниципальное дошкольное образовательное учреждение детский сад № 15  </a:t>
            </a:r>
            <a:r>
              <a:rPr lang="ru-RU" dirty="0" err="1" smtClean="0">
                <a:solidFill>
                  <a:srgbClr val="96D2DA"/>
                </a:solidFill>
              </a:rPr>
              <a:t>г.Шимановск</a:t>
            </a:r>
            <a:r>
              <a:rPr lang="ru-RU" dirty="0" smtClean="0">
                <a:solidFill>
                  <a:srgbClr val="96D2DA"/>
                </a:solidFill>
              </a:rPr>
              <a:t>,  Амурской области</a:t>
            </a:r>
            <a:endParaRPr lang="ru-RU" b="0" i="0" dirty="0">
              <a:solidFill>
                <a:srgbClr val="96D2DA"/>
              </a:solidFill>
            </a:endParaRPr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Немного о себе: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13176"/>
            <a:ext cx="11711037" cy="1515616"/>
          </a:xfrm>
        </p:spPr>
        <p:txBody>
          <a:bodyPr>
            <a:noAutofit/>
          </a:bodyPr>
          <a:lstStyle/>
          <a:p>
            <a:r>
              <a:rPr lang="ru-RU" dirty="0" smtClean="0"/>
              <a:t>          Образование: средне – специальное педагогическое</a:t>
            </a:r>
          </a:p>
          <a:p>
            <a:endParaRPr lang="ru-RU" dirty="0" smtClean="0"/>
          </a:p>
          <a:p>
            <a:r>
              <a:rPr lang="ru-RU" dirty="0" smtClean="0"/>
              <a:t>          1  квалификационная категория</a:t>
            </a:r>
          </a:p>
          <a:p>
            <a:endParaRPr lang="ru-RU" dirty="0" smtClean="0"/>
          </a:p>
          <a:p>
            <a:r>
              <a:rPr lang="ru-RU" dirty="0" smtClean="0"/>
              <a:t>           стаж работы: 35 лет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1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Исследовательская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у детей дошкольного возраста музыкального восприятия </a:t>
            </a:r>
          </a:p>
          <a:p>
            <a:pPr marL="0" indent="0">
              <a:buNone/>
            </a:pPr>
            <a:r>
              <a:rPr lang="ru-RU" dirty="0" smtClean="0"/>
              <a:t>            на основе синтеза искусств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Цель исследования: развитие у детей эстетического восприятия, интереса и любви к музыке, потребности в творческом самовыражении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49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Предмет исследования: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Методы и приемы формирования нравственно –      эстетических представлений, личностного отношения к музыкальным образам.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0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Творческие аспекты восприятия музыки у детей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70" y="4241393"/>
            <a:ext cx="1819656" cy="1576426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854052" y="1988840"/>
            <a:ext cx="8088960" cy="4505106"/>
          </a:xfrm>
        </p:spPr>
        <p:txBody>
          <a:bodyPr/>
          <a:lstStyle/>
          <a:p>
            <a:r>
              <a:rPr lang="ru-RU" sz="4000" dirty="0" smtClean="0"/>
              <a:t>Приобщение к музыкальному искусству начинается раньше, чем к любому другому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1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2" y="0"/>
            <a:ext cx="12040072" cy="1718970"/>
          </a:xfrm>
        </p:spPr>
        <p:txBody>
          <a:bodyPr/>
          <a:lstStyle/>
          <a:p>
            <a:r>
              <a:rPr lang="ru-RU" dirty="0" smtClean="0"/>
              <a:t>ЗНАКОМСТВО С ЖАНРОВЫМ РАЗНООБРАЗИЕМ         ИСКУССТВ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09" y="2130636"/>
            <a:ext cx="5400601" cy="42950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МУЗЫКА</a:t>
            </a:r>
          </a:p>
          <a:p>
            <a:r>
              <a:rPr lang="ru-RU" dirty="0" smtClean="0"/>
              <a:t>ЛИТЕРАТУРА</a:t>
            </a:r>
          </a:p>
          <a:p>
            <a:r>
              <a:rPr lang="ru-RU" dirty="0" smtClean="0"/>
              <a:t>ЖИВОПИСЬ</a:t>
            </a:r>
          </a:p>
          <a:p>
            <a:r>
              <a:rPr lang="ru-RU" dirty="0" smtClean="0"/>
              <a:t>ТЕАТР</a:t>
            </a:r>
          </a:p>
          <a:p>
            <a:r>
              <a:rPr lang="ru-RU" dirty="0" smtClean="0"/>
              <a:t>ТАНЕЦ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0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1764" y="284176"/>
            <a:ext cx="10722374" cy="1416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СОДЕРЖАНИЕ,  ФОРМЫ  И  МЕТОДЫ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РАБОТЫ С ДЕТЬМИ ДОШКОЛЬНОГО ВОЗРАСТА</a:t>
            </a:r>
            <a:endParaRPr lang="ru-RU" dirty="0"/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7" b="7197"/>
          <a:stretch>
            <a:fillRect/>
          </a:stretch>
        </p:blipFill>
        <p:spPr/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mtClean="0"/>
              <a:t>ФИЗИЧЕСКОЕ ЗДОРОВЬЕ, ОХРАНА ЖИЗНИ И ЗДОРОВЬЯ ДЕТЕЙ</a:t>
            </a:r>
          </a:p>
          <a:p>
            <a:r>
              <a:rPr lang="ru-RU" smtClean="0"/>
              <a:t>ИНТЕЛЛЕКТУАЛЬНОЕ РАЗВИТИЕ</a:t>
            </a:r>
          </a:p>
          <a:p>
            <a:r>
              <a:rPr lang="ru-RU" smtClean="0"/>
              <a:t>ХУДОЖЕСТВЕННО- ЭСТЕТИЧЕСКОЕ РАЗВИТИЕ</a:t>
            </a:r>
          </a:p>
          <a:p>
            <a:r>
              <a:rPr lang="ru-RU" smtClean="0"/>
              <a:t>СОЦИАЛЬНО- НРАВСТВЕННОЕ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35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 Спасибо за внимание !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2044" y="1876547"/>
            <a:ext cx="6048672" cy="6858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РАДОСТИ ВАМ ВСЕМ !</a:t>
            </a:r>
            <a:endParaRPr lang="ru-RU" sz="4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81" y="3604419"/>
            <a:ext cx="1828800" cy="16700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endParaRPr lang="ru-RU" sz="4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1425">
            <a:off x="6116561" y="3220055"/>
            <a:ext cx="4465845" cy="2699815"/>
          </a:xfrm>
        </p:spPr>
      </p:pic>
    </p:spTree>
    <p:extLst>
      <p:ext uri="{BB962C8B-B14F-4D97-AF65-F5344CB8AC3E}">
        <p14:creationId xmlns:p14="http://schemas.microsoft.com/office/powerpoint/2010/main" val="2920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Curves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TC103090430[[fn=Объединенный]]</Template>
  <TotalTime>0</TotalTime>
  <Words>158</Words>
  <Application>Microsoft Office PowerPoint</Application>
  <PresentationFormat>Произвольный</PresentationFormat>
  <Paragraphs>41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Euphemia</vt:lpstr>
      <vt:lpstr>Wingdings</vt:lpstr>
      <vt:lpstr>Полосы</vt:lpstr>
      <vt:lpstr>    Музыкальный               руководитель</vt:lpstr>
      <vt:lpstr>  Немного о себе:</vt:lpstr>
      <vt:lpstr>      Исследовательская работа</vt:lpstr>
      <vt:lpstr> Предмет исследования:</vt:lpstr>
      <vt:lpstr>Творческие аспекты восприятия музыки у детей</vt:lpstr>
      <vt:lpstr>ЗНАКОМСТВО С ЖАНРОВЫМ РАЗНООБРАЗИЕМ         ИСКУССТВ</vt:lpstr>
      <vt:lpstr>       СОДЕРЖАНИЕ,  ФОРМЫ  И  МЕТОДЫ   РАБОТЫ С ДЕТЬМИ ДОШКОЛЬНОГО ВОЗРАСТА</vt:lpstr>
      <vt:lpstr> Спасибо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2013-05-03T22:55:26Z</dcterms:created>
  <dcterms:modified xsi:type="dcterms:W3CDTF">2013-05-04T01:02:27Z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TC028010949991</vt:lpwstr>
  </property>
</Properties>
</file>