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0" r:id="rId3"/>
    <p:sldId id="261" r:id="rId4"/>
    <p:sldId id="263" r:id="rId5"/>
    <p:sldId id="262" r:id="rId6"/>
    <p:sldId id="259" r:id="rId7"/>
    <p:sldId id="266" r:id="rId8"/>
    <p:sldId id="265" r:id="rId9"/>
    <p:sldId id="269" r:id="rId10"/>
    <p:sldId id="267" r:id="rId11"/>
    <p:sldId id="268" r:id="rId12"/>
    <p:sldId id="271" r:id="rId13"/>
    <p:sldId id="272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60"/>
  </p:normalViewPr>
  <p:slideViewPr>
    <p:cSldViewPr>
      <p:cViewPr>
        <p:scale>
          <a:sx n="66" d="100"/>
          <a:sy n="66" d="100"/>
        </p:scale>
        <p:origin x="-139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5D65B-7402-4DF8-B2B1-6B766754CE29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10E3A-B2A3-47B8-936B-E11D990ABB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5A94A-C883-4CD4-93EC-2EBAB10408D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0D8C-6216-4760-8FF3-1DE47C405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4&amp;text=%D0%BC%D0%B0%D1%82%D0%B5%D0%BC%D0%B0%D1%82%D0%B8%D0%BA%D0%B0&amp;fp=4&amp;pos=139&amp;uinfo=ww-1173-wh-585-fw-948-fh-448-pd-1&amp;rpt=simage&amp;img_url=http://photoshop-ramki.ru/patterns/School/Jpg/School2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images.yandex.ru/yandsearch?text=%D1%81%D0%BE%D0%BB%D0%BD%D1%8B%D1%88%D0%BA%D0%BE&amp;fp=0&amp;pos=23&amp;rpt=simage&amp;uinfo=ww-1173-wh-585-fw-948-fh-448-pd-1&amp;img_url=http://74322d002.edusite.ru/images/125578168763235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old.inforotor.ru/id/persons/Mark_Berdzhes" TargetMode="External"/><Relationship Id="rId3" Type="http://schemas.openxmlformats.org/officeDocument/2006/relationships/hyperlink" Target="http://sasa.at.ua/news/1/2010-10-14-957" TargetMode="External"/><Relationship Id="rId7" Type="http://schemas.openxmlformats.org/officeDocument/2006/relationships/hyperlink" Target="http://child-trade.ru/81-parovozik_chaggington_bruster.html" TargetMode="External"/><Relationship Id="rId2" Type="http://schemas.openxmlformats.org/officeDocument/2006/relationships/hyperlink" Target="http://900igr.net/kartinki/matematika/Zadachi-po-matematike/069-Prezentatsiju-podgotovil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rain.ucoz.org/publ/poleznye_sovety/samye_poleznye_produkty_dlja_mozga/2-1-0-103" TargetMode="External"/><Relationship Id="rId5" Type="http://schemas.openxmlformats.org/officeDocument/2006/relationships/hyperlink" Target="http://900igr.net/kartinki/tekhnologija/Zanimatelnaja-kulinarija/008-Zanimatelnaja-kulinarija.html" TargetMode="External"/><Relationship Id="rId4" Type="http://schemas.openxmlformats.org/officeDocument/2006/relationships/hyperlink" Target="http://learning.9151394.ru/mod/glossary/print.php?id=759048&amp;mode=letter&amp;hook=ALL&amp;sortkey=&amp;sortorder=asc&amp;offset=20" TargetMode="External"/><Relationship Id="rId9" Type="http://schemas.openxmlformats.org/officeDocument/2006/relationships/hyperlink" Target="http://www.liveinternet.ru/users/4752823/post21516020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&amp;text=%D1%88%D0%B0%D1%80%D1%8B&amp;fp=1&amp;pos=35&amp;uinfo=ww-1173-wh-559-fw-948-fh-448-pd-1&amp;rpt=simage&amp;img_url=http://www.grovit.cz/ZABAVNY_majka57/GIF/balonky/balonky1/b18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p=11&amp;text=%D0%B2%D0%BE%D0%B7%D0%B4%D1%83%D1%88%D0%BD%D1%8B%D0%B5%20%D1%88%D0%B0%D1%80%D1%8B&amp;fp=11&amp;pos=346&amp;uinfo=ww-1173-wh-559-fw-948-fh-448-pd-1&amp;rpt=simage&amp;img_url=http://i038.radikal.ru/1012/ca/9bc9d7ef7b7e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p=1&amp;text=%D1%8F%D0%B9%D1%86%D0%BE&amp;fp=1&amp;pos=45&amp;uinfo=ww-1173-wh-559-fw-948-fh-448-pd-1&amp;rpt=simage&amp;img_url=http://www.timeboil.ru/img/site/1249228451142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yandex.ru/yandsearch?p=9&amp;text=%D1%8F%D0%B9%D1%86%D0%BE&amp;fp=9&amp;pos=287&amp;uinfo=ww-1173-wh-559-fw-948-fh-448-pd-1&amp;rpt=simage&amp;img_url=http://s3.hubimg.com/u/237322_f260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mages.yandex.ru/yandsearch?p=7&amp;text=%D0%BF%D0%B0%D1%80%D0%BE%D0%B2%D0%BE%D0%B7%D0%B8%D0%BA%D0%B8&amp;fp=7&amp;pos=237&amp;uinfo=ww-1173-wh-559-fw-948-fh-448-pd-1&amp;rpt=simage&amp;img_url=http://www.kids-price.ru/contentimg/pic680/size0/2727449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p=3&amp;text=%D0%B2%D0%B8%D0%BD%D0%BD%D0%B8%20%D0%BF%D1%83%D1%85%20%D0%BA%D0%B0%D1%80%D1%82%D0%B8%D0%BD%D0%BA%D0%B8&amp;fp=3&amp;pos=104&amp;iorient=square&amp;uinfo=ww-1173-wh-585-fw-948-fh-448-pd-1&amp;rpt=simage&amp;img_url=http://www.pooh4kids.com/img/winnie_the_pooh_log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900igr.net/datai/matematika/Zadachi-po-matematike/0026-043-Prezentatsiju-podgotovil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026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700808"/>
            <a:ext cx="4104456" cy="208823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Вычитание. </a:t>
            </a:r>
            <a:br>
              <a:rPr lang="ru-RU" sz="3200" dirty="0" smtClean="0"/>
            </a:br>
            <a:r>
              <a:rPr lang="ru-RU" sz="3200" dirty="0" smtClean="0"/>
              <a:t>Название компонентов и результата действия.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Математика</a:t>
            </a:r>
            <a:br>
              <a:rPr lang="ru-RU" sz="2200" dirty="0" smtClean="0"/>
            </a:br>
            <a:r>
              <a:rPr lang="ru-RU" sz="2200" dirty="0" smtClean="0"/>
              <a:t> 1 класс 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5517232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Ималова</a:t>
            </a:r>
            <a:r>
              <a:rPr lang="ru-RU" dirty="0" smtClean="0"/>
              <a:t> </a:t>
            </a:r>
            <a:r>
              <a:rPr lang="ru-RU" dirty="0" err="1" smtClean="0"/>
              <a:t>Кадрия</a:t>
            </a:r>
            <a:r>
              <a:rPr lang="ru-RU" dirty="0" smtClean="0"/>
              <a:t> </a:t>
            </a:r>
            <a:r>
              <a:rPr lang="ru-RU" dirty="0" err="1" smtClean="0"/>
              <a:t>Мавлидиновна</a:t>
            </a:r>
            <a:endParaRPr lang="ru-RU" dirty="0" smtClean="0"/>
          </a:p>
          <a:p>
            <a:r>
              <a:rPr lang="ru-RU" dirty="0" smtClean="0"/>
              <a:t>учитель начальных классов </a:t>
            </a:r>
            <a:br>
              <a:rPr lang="ru-RU" dirty="0" smtClean="0"/>
            </a:br>
            <a:r>
              <a:rPr lang="ru-RU" dirty="0" smtClean="0"/>
              <a:t>МБОУ «Прогимназия»  г. Сургута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3-2=				6-1=</a:t>
            </a:r>
          </a:p>
          <a:p>
            <a:pPr>
              <a:buNone/>
            </a:pPr>
            <a:r>
              <a:rPr lang="ru-RU" sz="4400" dirty="0" smtClean="0"/>
              <a:t>6-3=				3-1=</a:t>
            </a:r>
          </a:p>
          <a:p>
            <a:pPr>
              <a:buNone/>
            </a:pPr>
            <a:r>
              <a:rPr lang="ru-RU" sz="4400" dirty="0" smtClean="0"/>
              <a:t>7-4=				5-3=</a:t>
            </a:r>
          </a:p>
          <a:p>
            <a:pPr>
              <a:buNone/>
            </a:pPr>
            <a:r>
              <a:rPr lang="ru-RU" sz="4400" dirty="0" smtClean="0"/>
              <a:t>9-1=				8-5=</a:t>
            </a:r>
          </a:p>
          <a:p>
            <a:pPr>
              <a:buNone/>
            </a:pPr>
            <a:r>
              <a:rPr lang="ru-RU" sz="4400" dirty="0" smtClean="0"/>
              <a:t>5-4=				7-5=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19675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198884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835696" y="278092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364502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443711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516216" y="119675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</a:t>
            </a:r>
            <a:endParaRPr lang="ru-RU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198884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278092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3573016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516216" y="443711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6408712" cy="7200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Соедини разности и их вычисления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060848"/>
            <a:ext cx="12241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206084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4 - 3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3212976"/>
            <a:ext cx="12241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5517232"/>
            <a:ext cx="12241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3568" y="321297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5 - 2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51723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7 - 1</a:t>
            </a:r>
            <a:endParaRPr lang="ru-RU" sz="3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4365104"/>
            <a:ext cx="12241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83568" y="436510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6 - 4</a:t>
            </a:r>
            <a:endParaRPr lang="ru-RU" sz="3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43808" y="2060848"/>
            <a:ext cx="48965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084168" y="2132856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915816" y="2060848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   2    3    4    5    6    7… </a:t>
            </a:r>
            <a:endParaRPr lang="ru-RU" sz="3600" dirty="0"/>
          </a:p>
        </p:txBody>
      </p:sp>
      <p:sp>
        <p:nvSpPr>
          <p:cNvPr id="17" name="Дуга 16"/>
          <p:cNvSpPr/>
          <p:nvPr/>
        </p:nvSpPr>
        <p:spPr>
          <a:xfrm rot="19336810">
            <a:off x="5415206" y="2125767"/>
            <a:ext cx="928896" cy="719812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9336810">
            <a:off x="4839143" y="2125765"/>
            <a:ext cx="928896" cy="719812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9336810">
            <a:off x="4196220" y="2110691"/>
            <a:ext cx="990605" cy="757724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9336810">
            <a:off x="3615006" y="2125765"/>
            <a:ext cx="928896" cy="719812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3851920" y="2132856"/>
            <a:ext cx="1440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491880" y="2132856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3491880" y="206084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843808" y="5517232"/>
            <a:ext cx="48965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843808" y="4365104"/>
            <a:ext cx="48965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843808" y="3212976"/>
            <a:ext cx="48965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915816" y="3284984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   2    3    4    5    6    7… </a:t>
            </a:r>
            <a:endParaRPr lang="ru-RU" sz="3600" dirty="0"/>
          </a:p>
        </p:txBody>
      </p:sp>
      <p:sp>
        <p:nvSpPr>
          <p:cNvPr id="39" name="TextBox 38"/>
          <p:cNvSpPr txBox="1"/>
          <p:nvPr/>
        </p:nvSpPr>
        <p:spPr>
          <a:xfrm>
            <a:off x="2915816" y="443711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   2    3    4    5    6    7…. </a:t>
            </a:r>
            <a:endParaRPr lang="ru-RU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2915816" y="5589240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   2    3    4    5    6    7… </a:t>
            </a:r>
            <a:endParaRPr lang="ru-RU" sz="3600" dirty="0"/>
          </a:p>
        </p:txBody>
      </p:sp>
      <p:sp>
        <p:nvSpPr>
          <p:cNvPr id="41" name="Овал 40"/>
          <p:cNvSpPr/>
          <p:nvPr/>
        </p:nvSpPr>
        <p:spPr>
          <a:xfrm>
            <a:off x="4139952" y="5661248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5436096" y="5661248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084168" y="4509120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788024" y="3356992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4788024" y="3284984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46" name="Дуга 45"/>
          <p:cNvSpPr/>
          <p:nvPr/>
        </p:nvSpPr>
        <p:spPr>
          <a:xfrm rot="19336810">
            <a:off x="3038943" y="3277894"/>
            <a:ext cx="928896" cy="719812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19336810">
            <a:off x="4844292" y="5597064"/>
            <a:ext cx="990606" cy="757725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уга 48"/>
          <p:cNvSpPr/>
          <p:nvPr/>
        </p:nvSpPr>
        <p:spPr>
          <a:xfrm rot="19336810">
            <a:off x="3615007" y="3277894"/>
            <a:ext cx="928896" cy="719812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19336810">
            <a:off x="4191071" y="3277894"/>
            <a:ext cx="928896" cy="719812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2915816" y="3356992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915816" y="3284984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</a:t>
            </a:r>
            <a:endParaRPr lang="ru-RU" sz="3600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3275856" y="3284984"/>
            <a:ext cx="1440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Дуга 52"/>
          <p:cNvSpPr/>
          <p:nvPr/>
        </p:nvSpPr>
        <p:spPr>
          <a:xfrm rot="19336810">
            <a:off x="6135288" y="4430022"/>
            <a:ext cx="928896" cy="719812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4499992" y="5661248"/>
            <a:ext cx="72008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43" idx="0"/>
          </p:cNvCxnSpPr>
          <p:nvPr/>
        </p:nvCxnSpPr>
        <p:spPr>
          <a:xfrm flipH="1">
            <a:off x="6336196" y="4437112"/>
            <a:ext cx="180020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6732240" y="4509120"/>
            <a:ext cx="504056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6804248" y="4437112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</a:t>
            </a:r>
            <a:endParaRPr lang="ru-RU" sz="3600" dirty="0"/>
          </a:p>
        </p:txBody>
      </p:sp>
      <p:sp>
        <p:nvSpPr>
          <p:cNvPr id="60" name="Дуга 59"/>
          <p:cNvSpPr/>
          <p:nvPr/>
        </p:nvSpPr>
        <p:spPr>
          <a:xfrm rot="19336810">
            <a:off x="4345671" y="5593530"/>
            <a:ext cx="907726" cy="747182"/>
          </a:xfrm>
          <a:prstGeom prst="arc">
            <a:avLst>
              <a:gd name="adj1" fmla="val 162000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 flipH="1">
            <a:off x="4211960" y="558924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62" name="TextBox 61"/>
          <p:cNvSpPr txBox="1"/>
          <p:nvPr/>
        </p:nvSpPr>
        <p:spPr>
          <a:xfrm>
            <a:off x="5508104" y="558924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</a:t>
            </a:r>
            <a:endParaRPr lang="ru-RU" sz="3600" dirty="0"/>
          </a:p>
        </p:txBody>
      </p:sp>
      <p:sp>
        <p:nvSpPr>
          <p:cNvPr id="64" name="TextBox 63"/>
          <p:cNvSpPr txBox="1"/>
          <p:nvPr/>
        </p:nvSpPr>
        <p:spPr>
          <a:xfrm>
            <a:off x="6804248" y="18864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Проверь!</a:t>
            </a:r>
            <a:endParaRPr lang="ru-RU" sz="3600" dirty="0">
              <a:solidFill>
                <a:srgbClr val="C00000"/>
              </a:solidFill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1835696" y="2564904"/>
            <a:ext cx="936104" cy="972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1835696" y="3717032"/>
            <a:ext cx="1008112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1835696" y="2636912"/>
            <a:ext cx="93610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flipV="1">
            <a:off x="1835696" y="4869160"/>
            <a:ext cx="9361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6084168" y="4437112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Игра «цепочка»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043608" y="24208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184482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+4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07704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91880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76056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206084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7380312" y="24208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796136" y="24208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211960" y="24208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627784" y="24208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660232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244408" y="2060848"/>
            <a:ext cx="720080" cy="648072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3968" y="184482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+1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2320" y="184482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+5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68144" y="184482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-3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71800" y="184482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-2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51720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</a:t>
            </a:r>
            <a:endParaRPr lang="ru-RU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8388424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</a:t>
            </a:r>
            <a:endParaRPr lang="ru-RU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6804248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5220072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38" name="TextBox 37"/>
          <p:cNvSpPr txBox="1"/>
          <p:nvPr/>
        </p:nvSpPr>
        <p:spPr>
          <a:xfrm>
            <a:off x="3635896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</a:t>
            </a:r>
            <a:endParaRPr lang="ru-RU" sz="3600" dirty="0"/>
          </a:p>
        </p:txBody>
      </p:sp>
      <p:sp>
        <p:nvSpPr>
          <p:cNvPr id="39" name="TextBox 38"/>
          <p:cNvSpPr txBox="1"/>
          <p:nvPr/>
        </p:nvSpPr>
        <p:spPr>
          <a:xfrm>
            <a:off x="8388424" y="20608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5013176"/>
            <a:ext cx="4258816" cy="113813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2"/>
                </a:solidFill>
              </a:rPr>
              <a:t>Молодцы!</a:t>
            </a:r>
            <a:endParaRPr lang="ru-RU" sz="60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s61.radikal.ru/i171/1301/57/c74dadfaebd0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836712"/>
            <a:ext cx="3960440" cy="3569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04664"/>
            <a:ext cx="3970784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Интернет-ресурсы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hlinkClick r:id="rId2"/>
              </a:rPr>
              <a:t>http://900igr.net/kartinki/matematika/Zadachi-po-matematike/069-Prezentatsiju-podgotovila.html</a:t>
            </a:r>
            <a:r>
              <a:rPr lang="en-US" sz="1400" dirty="0" smtClean="0"/>
              <a:t> -</a:t>
            </a:r>
            <a:r>
              <a:rPr lang="ru-RU" sz="1400" dirty="0" smtClean="0"/>
              <a:t>цифры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3"/>
              </a:rPr>
              <a:t>http://sasa.at.ua/news/1/2010-10-14-957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/>
              <a:t>- 6 шаров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4"/>
              </a:rPr>
              <a:t>http://learning.9151394.ru/mod/glossary/print.php?id=759048&amp;mode=letter&amp;hook=ALL&amp;sortkey=&amp;sortorder=asc&amp;offset=20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/>
              <a:t>– 3 шара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5"/>
              </a:rPr>
              <a:t>http://900igr.net/kartinki/tekhnologija/Zanimatelnaja-kulinarija/008-Zanimatelnaja-kulinarija.html</a:t>
            </a:r>
            <a:r>
              <a:rPr lang="ru-RU" sz="1400" dirty="0" smtClean="0"/>
              <a:t> - яйцо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6"/>
              </a:rPr>
              <a:t>http://brain.ucoz.org/publ/poleznye_sovety/samye_poleznye_produkty_dlja_mozga/2-1-0-103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/>
              <a:t>- 3 яйца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7"/>
              </a:rPr>
              <a:t>http://child-trade.ru/81-parovozik_chaggington_bruster.html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/>
              <a:t>- паровозик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2"/>
                </a:solidFill>
                <a:hlinkClick r:id="rId8"/>
              </a:rPr>
              <a:t>http://old.inforotor.ru/id/persons/Mark_Berdzhes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/>
              <a:t>- </a:t>
            </a:r>
            <a:r>
              <a:rPr lang="ru-RU" sz="1400" dirty="0" err="1" smtClean="0"/>
              <a:t>Винни-пух</a:t>
            </a:r>
            <a:r>
              <a:rPr lang="ru-RU" sz="1400" dirty="0" smtClean="0"/>
              <a:t> и его друзья</a:t>
            </a:r>
          </a:p>
          <a:p>
            <a:pPr>
              <a:buNone/>
            </a:pPr>
            <a:r>
              <a:rPr lang="en-US" sz="1400" dirty="0" smtClean="0">
                <a:hlinkClick r:id="rId9"/>
              </a:rPr>
              <a:t>http://www.liveinternet.ru/users/4752823/post215160207</a:t>
            </a:r>
            <a:r>
              <a:rPr lang="ru-RU" sz="1400" dirty="0" smtClean="0"/>
              <a:t> - солнышко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2890664" cy="5620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Устный счёт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4114800" cy="82068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rgbClr val="C00000"/>
                </a:solidFill>
              </a:rPr>
              <a:t>Заполни пропуски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24328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9</a:t>
            </a:r>
            <a:endParaRPr lang="ru-RU" sz="4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60232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96136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28184" y="18864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Проверь!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5656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2276872"/>
            <a:ext cx="86409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691680" y="227687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283968" y="227687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227687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5328592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Найди значение суммы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8224" y="33265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Проверь!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7170" name="Picture 2" descr="http://www.img3.imgbb.ru/8/a/0/8a06f113aa233f2ab2d86c6d0eb3fbd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84784"/>
            <a:ext cx="2314575" cy="4824536"/>
          </a:xfrm>
          <a:prstGeom prst="rect">
            <a:avLst/>
          </a:prstGeom>
          <a:noFill/>
        </p:spPr>
      </p:pic>
      <p:pic>
        <p:nvPicPr>
          <p:cNvPr id="7174" name="Picture 6" descr="http://s015.radikal.ru/i330/1101/1b/4a9fce681dc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3305175" cy="496855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63888" y="5517232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chemeClr val="tx2"/>
                </a:solidFill>
              </a:rPr>
              <a:t>6+3=9</a:t>
            </a:r>
            <a:endParaRPr lang="ru-RU" sz="6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375476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Засели домики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060848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187624" y="1340768"/>
            <a:ext cx="1728192" cy="720080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060848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708920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708920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3356992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3356992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2708920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52120" y="2708920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3356992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4005064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652120" y="3356992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652120" y="2060848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2060848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788024" y="1340768"/>
            <a:ext cx="1728192" cy="720080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835696" y="1412776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</a:t>
            </a:r>
            <a:endParaRPr lang="ru-RU" sz="4400" dirty="0"/>
          </a:p>
        </p:txBody>
      </p:sp>
      <p:sp>
        <p:nvSpPr>
          <p:cNvPr id="20" name="TextBox 19"/>
          <p:cNvSpPr txBox="1"/>
          <p:nvPr/>
        </p:nvSpPr>
        <p:spPr>
          <a:xfrm>
            <a:off x="5436096" y="1412776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</a:t>
            </a:r>
            <a:endParaRPr lang="ru-RU" sz="4400" dirty="0"/>
          </a:p>
        </p:txBody>
      </p:sp>
      <p:sp>
        <p:nvSpPr>
          <p:cNvPr id="21" name="TextBox 20"/>
          <p:cNvSpPr txBox="1"/>
          <p:nvPr/>
        </p:nvSpPr>
        <p:spPr>
          <a:xfrm>
            <a:off x="1403648" y="206084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</a:t>
            </a:r>
            <a:endParaRPr lang="ru-RU" sz="4400" dirty="0"/>
          </a:p>
        </p:txBody>
      </p:sp>
      <p:sp>
        <p:nvSpPr>
          <p:cNvPr id="22" name="TextBox 21"/>
          <p:cNvSpPr txBox="1"/>
          <p:nvPr/>
        </p:nvSpPr>
        <p:spPr>
          <a:xfrm>
            <a:off x="2267744" y="270892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23" name="TextBox 22"/>
          <p:cNvSpPr txBox="1"/>
          <p:nvPr/>
        </p:nvSpPr>
        <p:spPr>
          <a:xfrm>
            <a:off x="5868144" y="335699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  <p:sp>
        <p:nvSpPr>
          <p:cNvPr id="24" name="TextBox 23"/>
          <p:cNvSpPr txBox="1"/>
          <p:nvPr/>
        </p:nvSpPr>
        <p:spPr>
          <a:xfrm>
            <a:off x="4932040" y="270892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32040" y="206084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</a:t>
            </a:r>
            <a:endParaRPr lang="ru-RU" sz="4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051720" y="4005064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788024" y="4005064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652120" y="4005064"/>
            <a:ext cx="86409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267744" y="400506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</a:t>
            </a:r>
            <a:endParaRPr lang="ru-RU" sz="4400" dirty="0"/>
          </a:p>
        </p:txBody>
      </p:sp>
      <p:sp>
        <p:nvSpPr>
          <p:cNvPr id="30" name="TextBox 29"/>
          <p:cNvSpPr txBox="1"/>
          <p:nvPr/>
        </p:nvSpPr>
        <p:spPr>
          <a:xfrm>
            <a:off x="1403648" y="335699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  <p:sp>
        <p:nvSpPr>
          <p:cNvPr id="31" name="TextBox 30"/>
          <p:cNvSpPr txBox="1"/>
          <p:nvPr/>
        </p:nvSpPr>
        <p:spPr>
          <a:xfrm>
            <a:off x="4932040" y="400506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2267744" y="206084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5868144" y="206084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2267744" y="335699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1403648" y="400506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0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8144" y="270892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38" name="TextBox 37"/>
          <p:cNvSpPr txBox="1"/>
          <p:nvPr/>
        </p:nvSpPr>
        <p:spPr>
          <a:xfrm>
            <a:off x="4932040" y="335699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</a:t>
            </a:r>
            <a:endParaRPr lang="ru-RU" sz="4400" dirty="0"/>
          </a:p>
        </p:txBody>
      </p:sp>
      <p:sp>
        <p:nvSpPr>
          <p:cNvPr id="39" name="TextBox 38"/>
          <p:cNvSpPr txBox="1"/>
          <p:nvPr/>
        </p:nvSpPr>
        <p:spPr>
          <a:xfrm>
            <a:off x="5868144" y="400506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  <p:sp>
        <p:nvSpPr>
          <p:cNvPr id="40" name="TextBox 39"/>
          <p:cNvSpPr txBox="1"/>
          <p:nvPr/>
        </p:nvSpPr>
        <p:spPr>
          <a:xfrm>
            <a:off x="1403648" y="270892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35" grpId="0"/>
      <p:bldP spid="36" grpId="0"/>
      <p:bldP spid="37" grpId="0"/>
      <p:bldP spid="38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4618856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Задача на смекалку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4104" name="Picture 8" descr="http://cf.ltkcdn.net/gluten/images/slide/142598-600x485-4-fresh-egg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6992"/>
            <a:ext cx="3562340" cy="2878089"/>
          </a:xfrm>
          <a:prstGeom prst="rect">
            <a:avLst/>
          </a:prstGeom>
          <a:noFill/>
        </p:spPr>
      </p:pic>
      <p:pic>
        <p:nvPicPr>
          <p:cNvPr id="4106" name="Picture 10" descr="http://portal.radioiasi.ro/public/photos/large/1/_4575547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2041939" cy="194198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03848" y="1196752"/>
            <a:ext cx="9361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chemeClr val="tx2"/>
                </a:solidFill>
              </a:rPr>
              <a:t>-</a:t>
            </a:r>
            <a:endParaRPr lang="ru-RU" sz="138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1960" y="1268760"/>
            <a:ext cx="38164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chemeClr val="tx2"/>
                </a:solidFill>
              </a:rPr>
              <a:t>3 </a:t>
            </a:r>
            <a:r>
              <a:rPr lang="ru-RU" sz="9600" dirty="0" smtClean="0">
                <a:solidFill>
                  <a:schemeClr val="tx2"/>
                </a:solidFill>
              </a:rPr>
              <a:t>мин</a:t>
            </a:r>
            <a:endParaRPr lang="ru-RU" sz="138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35896" y="3645024"/>
            <a:ext cx="9361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chemeClr val="tx2"/>
                </a:solidFill>
              </a:rPr>
              <a:t>-</a:t>
            </a:r>
            <a:endParaRPr lang="ru-RU" sz="138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3645024"/>
            <a:ext cx="9361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chemeClr val="tx2"/>
                </a:solidFill>
              </a:rPr>
              <a:t>?</a:t>
            </a:r>
            <a:endParaRPr lang="ru-RU" sz="138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6216" y="260648"/>
            <a:ext cx="2411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Проверь!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645024"/>
            <a:ext cx="48600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chemeClr val="tx2"/>
                </a:solidFill>
              </a:rPr>
              <a:t>3 </a:t>
            </a:r>
            <a:r>
              <a:rPr lang="ru-RU" sz="9600" dirty="0" smtClean="0">
                <a:solidFill>
                  <a:schemeClr val="tx2"/>
                </a:solidFill>
              </a:rPr>
              <a:t>мин</a:t>
            </a:r>
            <a:endParaRPr lang="ru-RU" sz="13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.meloman.kz/upload/images/78758_969742_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80928"/>
            <a:ext cx="2448272" cy="168930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115616" y="260648"/>
            <a:ext cx="10801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C00000"/>
                </a:solidFill>
              </a:rPr>
              <a:t>5</a:t>
            </a:r>
            <a:endParaRPr lang="ru-RU" sz="13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3768" y="188640"/>
            <a:ext cx="6480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FF0000"/>
                </a:solidFill>
              </a:rPr>
              <a:t>-</a:t>
            </a:r>
            <a:endParaRPr lang="ru-RU" sz="13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3888" y="260648"/>
            <a:ext cx="10801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C00000"/>
                </a:solidFill>
              </a:rPr>
              <a:t>2</a:t>
            </a:r>
            <a:endParaRPr lang="ru-RU" sz="138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4048" y="188640"/>
            <a:ext cx="10801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FF0000"/>
                </a:solidFill>
              </a:rPr>
              <a:t>=</a:t>
            </a:r>
            <a:endParaRPr lang="ru-RU" sz="13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0192" y="188640"/>
            <a:ext cx="10801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C00000"/>
                </a:solidFill>
              </a:rPr>
              <a:t>3</a:t>
            </a:r>
            <a:endParaRPr lang="ru-RU" sz="13800" dirty="0">
              <a:solidFill>
                <a:srgbClr val="C00000"/>
              </a:solidFill>
            </a:endParaRPr>
          </a:p>
        </p:txBody>
      </p:sp>
      <p:pic>
        <p:nvPicPr>
          <p:cNvPr id="18" name="Picture 6" descr="http://www.meloman.kz/upload/images/78758_969742_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780928"/>
            <a:ext cx="2448272" cy="1689308"/>
          </a:xfrm>
          <a:prstGeom prst="rect">
            <a:avLst/>
          </a:prstGeom>
          <a:noFill/>
        </p:spPr>
      </p:pic>
      <p:pic>
        <p:nvPicPr>
          <p:cNvPr id="19" name="Picture 6" descr="http://www.meloman.kz/upload/images/78758_969742_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97152"/>
            <a:ext cx="2448272" cy="1689308"/>
          </a:xfrm>
          <a:prstGeom prst="rect">
            <a:avLst/>
          </a:prstGeom>
          <a:noFill/>
        </p:spPr>
      </p:pic>
      <p:pic>
        <p:nvPicPr>
          <p:cNvPr id="20" name="Picture 6" descr="http://www.meloman.kz/upload/images/78758_969742_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293096"/>
            <a:ext cx="2448272" cy="1689308"/>
          </a:xfrm>
          <a:prstGeom prst="rect">
            <a:avLst/>
          </a:prstGeom>
          <a:noFill/>
        </p:spPr>
      </p:pic>
      <p:pic>
        <p:nvPicPr>
          <p:cNvPr id="21" name="Picture 6" descr="http://www.meloman.kz/upload/images/78758_969742_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2448272" cy="1689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5.2729E-7 L 0.30712 0.0027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09 0.00278 L 0.37309 0.0027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72816"/>
            <a:ext cx="7488832" cy="21931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600" dirty="0" smtClean="0">
                <a:solidFill>
                  <a:srgbClr val="C00000"/>
                </a:solidFill>
              </a:rPr>
              <a:t>5 – 2 = 3</a:t>
            </a:r>
            <a:endParaRPr lang="ru-RU" sz="16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8478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уменьшаемое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148478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вычитаемое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414908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разность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393305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значение разности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3851920" y="1268760"/>
            <a:ext cx="64807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644008" y="1268760"/>
            <a:ext cx="64807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27584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1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3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2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5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4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6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7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176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8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6256" y="119675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9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3284984"/>
            <a:ext cx="35283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C00000"/>
                </a:solidFill>
              </a:rPr>
              <a:t>6 - 1</a:t>
            </a:r>
            <a:endParaRPr lang="ru-RU" sz="138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3284984"/>
            <a:ext cx="28083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solidFill>
                  <a:srgbClr val="C00000"/>
                </a:solidFill>
              </a:rPr>
              <a:t>= 5</a:t>
            </a:r>
            <a:endParaRPr lang="ru-RU" sz="13800" dirty="0">
              <a:solidFill>
                <a:srgbClr val="C00000"/>
              </a:solidFill>
            </a:endParaRPr>
          </a:p>
        </p:txBody>
      </p:sp>
      <p:sp>
        <p:nvSpPr>
          <p:cNvPr id="18" name="Дуга 17"/>
          <p:cNvSpPr/>
          <p:nvPr/>
        </p:nvSpPr>
        <p:spPr>
          <a:xfrm rot="18905277">
            <a:off x="3916209" y="1034396"/>
            <a:ext cx="1332047" cy="1344622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4067944" y="1124744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13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media.realitatea.ro/multimedia/image/200906/w728/image_124402619743551900_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4464496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233</Words>
  <Application>Microsoft Office PowerPoint</Application>
  <PresentationFormat>Экран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Вычитание.  Название компонентов и результата действия. Математика  1 класс </vt:lpstr>
      <vt:lpstr>Устный счёт</vt:lpstr>
      <vt:lpstr>Найди значение суммы</vt:lpstr>
      <vt:lpstr>Засели домики</vt:lpstr>
      <vt:lpstr>Задача на смекалку</vt:lpstr>
      <vt:lpstr>Слайд 6</vt:lpstr>
      <vt:lpstr>Слайд 7</vt:lpstr>
      <vt:lpstr>Слайд 8</vt:lpstr>
      <vt:lpstr>Физкультминутка</vt:lpstr>
      <vt:lpstr>Слайд 10</vt:lpstr>
      <vt:lpstr>Самостоятельная работа</vt:lpstr>
      <vt:lpstr>Игра «цепочка»</vt:lpstr>
      <vt:lpstr>Молодцы!</vt:lpstr>
      <vt:lpstr>Интернет-ресурсы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МБОУ «Прогимназия» Математика 1 класс Тема: «Вычитание»</dc:title>
  <dc:creator>1</dc:creator>
  <cp:lastModifiedBy>1</cp:lastModifiedBy>
  <cp:revision>75</cp:revision>
  <dcterms:created xsi:type="dcterms:W3CDTF">2013-12-01T08:50:48Z</dcterms:created>
  <dcterms:modified xsi:type="dcterms:W3CDTF">2013-12-26T15:27:11Z</dcterms:modified>
</cp:coreProperties>
</file>