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4" r:id="rId4"/>
    <p:sldId id="279" r:id="rId5"/>
    <p:sldId id="275" r:id="rId6"/>
    <p:sldId id="276" r:id="rId7"/>
    <p:sldId id="280" r:id="rId8"/>
    <p:sldId id="257" r:id="rId9"/>
    <p:sldId id="270" r:id="rId10"/>
    <p:sldId id="272" r:id="rId11"/>
    <p:sldId id="256" r:id="rId12"/>
    <p:sldId id="281" r:id="rId13"/>
    <p:sldId id="282" r:id="rId14"/>
    <p:sldId id="283" r:id="rId15"/>
    <p:sldId id="267" r:id="rId16"/>
    <p:sldId id="268" r:id="rId17"/>
    <p:sldId id="263" r:id="rId18"/>
    <p:sldId id="262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A01A-9137-4600-9956-4F7557CCAB8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86;&#1091;&#1090;&#1073;&#1091;&#1082;\Desktop\bukva_p\bukva_p.wmv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3;&#1086;&#1091;&#1090;&#1073;&#1091;&#1082;\Desktop\bukva_p\pauchok.wmv" TargetMode="External"/><Relationship Id="rId5" Type="http://schemas.openxmlformats.org/officeDocument/2006/relationships/image" Target="../media/image21.png"/><Relationship Id="rId4" Type="http://schemas.openxmlformats.org/officeDocument/2006/relationships/hyperlink" Target="Doc1.doc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1-tub-ru.yandex.net/i?id=fcd2051db6096a1b686a26295c3a33e5-11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2237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.xn--80aa3aiwo.xn--p1ai/wp-content/uploads/2012/02/71316536-300x225.jpg"/>
          <p:cNvPicPr>
            <a:picLocks noChangeAspect="1" noChangeArrowheads="1"/>
          </p:cNvPicPr>
          <p:nvPr/>
        </p:nvPicPr>
        <p:blipFill>
          <a:blip r:embed="rId2" cstate="print"/>
          <a:srcRect l="12209" t="13953" r="19767" b="4651"/>
          <a:stretch>
            <a:fillRect/>
          </a:stretch>
        </p:blipFill>
        <p:spPr bwMode="auto">
          <a:xfrm>
            <a:off x="323528" y="2996952"/>
            <a:ext cx="4092112" cy="3672408"/>
          </a:xfrm>
          <a:prstGeom prst="roundRect">
            <a:avLst/>
          </a:prstGeom>
          <a:noFill/>
        </p:spPr>
      </p:pic>
      <p:pic>
        <p:nvPicPr>
          <p:cNvPr id="27652" name="Picture 4" descr="http://cdn.xn--80aa3aiwo.xn--p1ai/wp-content/uploads/2012/02/e7acc4b57590-300x225.jpg"/>
          <p:cNvPicPr>
            <a:picLocks noChangeAspect="1" noChangeArrowheads="1"/>
          </p:cNvPicPr>
          <p:nvPr/>
        </p:nvPicPr>
        <p:blipFill>
          <a:blip r:embed="rId3" cstate="print"/>
          <a:srcRect l="19780" r="27472" b="36264"/>
          <a:stretch>
            <a:fillRect/>
          </a:stretch>
        </p:blipFill>
        <p:spPr bwMode="auto">
          <a:xfrm>
            <a:off x="4499992" y="2708920"/>
            <a:ext cx="4449598" cy="4032448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1772816"/>
            <a:ext cx="5080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Николая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3200" b="1" dirty="0" err="1" smtClean="0">
                <a:latin typeface="Arial Black" pitchFamily="34" charset="0"/>
              </a:rPr>
              <a:t>олисского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0"/>
            <a:ext cx="39148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8000" b="1" dirty="0" smtClean="0">
                <a:solidFill>
                  <a:srgbClr val="002060"/>
                </a:solidFill>
                <a:latin typeface="Arial Black" pitchFamily="34" charset="0"/>
              </a:rPr>
              <a:t>ермь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80728"/>
            <a:ext cx="6482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ермские ворота»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3848" y="1628800"/>
            <a:ext cx="27223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П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6550223"/>
            <a:ext cx="651960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err="1" smtClean="0"/>
              <a:t>Бойкова</a:t>
            </a:r>
            <a:r>
              <a:rPr lang="ru-RU" sz="1400" dirty="0" smtClean="0"/>
              <a:t> О. В., учитель начальных классов МОУ СОШ №1 г. Конаково Тверской обл.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3928" y="188640"/>
            <a:ext cx="20649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Arial Black" pitchFamily="34" charset="0"/>
              </a:rPr>
              <a:t>П </a:t>
            </a:r>
            <a:r>
              <a:rPr lang="ru-RU" sz="8000" b="1" dirty="0" err="1" smtClean="0">
                <a:latin typeface="Arial Black" pitchFamily="34" charset="0"/>
              </a:rPr>
              <a:t>п</a:t>
            </a:r>
            <a:endParaRPr lang="ru-RU" sz="80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276872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b="1" dirty="0" smtClean="0">
                <a:solidFill>
                  <a:schemeClr val="tx2"/>
                </a:solidFill>
                <a:latin typeface="Arial Black" pitchFamily="34" charset="0"/>
              </a:rPr>
              <a:t>П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492896"/>
            <a:ext cx="23727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b="1" dirty="0" smtClean="0">
                <a:solidFill>
                  <a:srgbClr val="00B050"/>
                </a:solidFill>
                <a:latin typeface="Arial Black" pitchFamily="34" charset="0"/>
              </a:rPr>
              <a:t>П</a:t>
            </a:r>
            <a:r>
              <a:rPr lang="en-US" sz="9600" b="1" dirty="0" smtClean="0">
                <a:solidFill>
                  <a:srgbClr val="00B050"/>
                </a:solidFill>
                <a:latin typeface="Arial Black" pitchFamily="34" charset="0"/>
              </a:rPr>
              <a:t>'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0-tub-ru.yandex.net/i?id=0006cb816e6f2f5c08a224c3fe3e172c-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1512168" cy="1692725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3203848" y="5661248"/>
            <a:ext cx="2930624" cy="914400"/>
            <a:chOff x="3347864" y="5301208"/>
            <a:chExt cx="2930624" cy="914400"/>
          </a:xfrm>
        </p:grpSpPr>
        <p:sp>
          <p:nvSpPr>
            <p:cNvPr id="9" name="Овал 8"/>
            <p:cNvSpPr/>
            <p:nvPr/>
          </p:nvSpPr>
          <p:spPr>
            <a:xfrm>
              <a:off x="3347864" y="530120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364088" y="5301208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3968" y="5661248"/>
              <a:ext cx="1080120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трелка влево 12"/>
          <p:cNvSpPr/>
          <p:nvPr/>
        </p:nvSpPr>
        <p:spPr>
          <a:xfrm rot="19981861">
            <a:off x="2759713" y="1836696"/>
            <a:ext cx="1296144" cy="2575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783421">
            <a:off x="5977488" y="1889457"/>
            <a:ext cx="1296144" cy="2575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77281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такую позу, чтоб стать буквой П,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 улечься на любой тропе.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Найди-ка букву П, мой ученик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словах: ПЛАНЕТА, ПАПА, ПЕНЬ, ПАРНИК.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92696"/>
            <a:ext cx="3516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в словах букву П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Красивые буквы изображение - мои рисунки при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35740"/>
            <a:ext cx="3456384" cy="372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ukva_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3839265" cy="5429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43042" y="6143644"/>
            <a:ext cx="1524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4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28604"/>
            <a:ext cx="40005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 ПАУКОМ такой был случай: </a:t>
            </a:r>
            <a:br>
              <a:rPr lang="ru-RU" sz="2400" dirty="0" smtClean="0"/>
            </a:br>
            <a:r>
              <a:rPr lang="ru-RU" sz="2400" dirty="0" smtClean="0"/>
              <a:t>Как-то плёл он сеть паучью. </a:t>
            </a:r>
            <a:br>
              <a:rPr lang="ru-RU" sz="2400" dirty="0" smtClean="0"/>
            </a:br>
            <a:r>
              <a:rPr lang="ru-RU" sz="2400" dirty="0" smtClean="0"/>
              <a:t>Нет истории смешней - </a:t>
            </a:r>
            <a:br>
              <a:rPr lang="ru-RU" sz="2400" dirty="0" smtClean="0"/>
            </a:br>
            <a:r>
              <a:rPr lang="ru-RU" sz="2400" dirty="0" smtClean="0"/>
              <a:t>Сам запутался он в ней!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857892"/>
            <a:ext cx="32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Отрывок из мультфильма </a:t>
            </a:r>
          </a:p>
          <a:p>
            <a:pPr algn="ctr"/>
            <a:r>
              <a:rPr lang="ru-RU" dirty="0" smtClean="0"/>
              <a:t>«Паучок </a:t>
            </a:r>
            <a:r>
              <a:rPr lang="ru-RU" dirty="0" err="1" smtClean="0"/>
              <a:t>Ананси</a:t>
            </a:r>
            <a:r>
              <a:rPr lang="ru-RU" dirty="0" smtClean="0"/>
              <a:t>. Три желания»</a:t>
            </a:r>
            <a:endParaRPr lang="ru-RU" dirty="0"/>
          </a:p>
        </p:txBody>
      </p:sp>
      <p:pic>
        <p:nvPicPr>
          <p:cNvPr id="10" name="pauch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16016" y="2636912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20721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8358214" y="5857892"/>
            <a:ext cx="571504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5573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14223 C -0.26666 -0.10546 -0.2776 -0.06869 -0.2941 -0.02012 C -0.31059 0.02845 -0.34149 0.11101 -0.35451 0.14963 C -0.36753 0.18825 -0.375 0.21785 -0.37222 0.21161 C -0.36944 0.20536 -0.35017 0.145 -0.33802 0.11124 C -0.32587 0.07747 -0.31476 0.03746 -0.29965 0.00902 C -0.28455 -0.01943 -0.26441 -0.03955 -0.24757 -0.06013 C -0.23073 -0.08071 -0.21215 -0.10407 -0.19826 -0.11494 C -0.18437 -0.12581 -0.1743 -0.12512 -0.16406 -0.12581 C -0.15382 -0.1265 -0.14271 -0.12674 -0.13663 -0.11864 C -0.13055 -0.11055 -0.12569 -0.09482 -0.12708 -0.07655 C -0.12847 -0.05828 -0.13541 -0.0377 -0.14479 -0.00902 C -0.15416 0.01966 -0.17309 0.06545 -0.18316 0.09482 C -0.19323 0.12419 -0.20382 0.1494 -0.20521 0.1679 C -0.2066 0.1864 -0.20035 0.20236 -0.19149 0.20629 C -0.18264 0.21022 -0.16423 0.20028 -0.15173 0.19172 C -0.13923 0.18316 -0.12465 0.16374 -0.11614 0.15518 C -0.10764 0.14662 -0.10434 0.14362 -0.10104 0.1406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804025" y="4221163"/>
            <a:ext cx="1296988" cy="2087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36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86535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884368" y="5733256"/>
            <a:ext cx="936104" cy="89840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07 -0.4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-0.47779 C -0.20937 -0.4475 -0.21805 -0.41697 -0.22951 -0.38113 C -0.24097 -0.34528 -0.25399 -0.30966 -0.26927 -0.26249 C -0.28455 -0.21531 -0.30382 -0.1494 -0.32118 -0.09829 C -0.33854 -0.04718 -0.35816 0.00856 -0.37326 0.04418 C -0.38837 0.07979 -0.39618 0.0939 -0.41163 0.11517 C -0.42708 0.13645 -0.45 0.1612 -0.46649 0.17183 C -0.48298 0.18247 -0.49739 0.1797 -0.51024 0.179 C -0.52309 0.17831 -0.53455 0.1753 -0.54323 0.16813 C -0.55191 0.16097 -0.55659 0.14501 -0.56232 0.13529 C -0.56805 0.12558 -0.57274 0.11772 -0.57743 0.10986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743 0.10985 C -0.33854 -0.13506 -0.09948 -0.37998 -0.00382 -0.4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4778 C -0.01875 -0.43941 -0.03368 -0.40102 -0.05034 -0.35384 C -0.06701 -0.30666 -0.08784 -0.24283 -0.10382 -0.19496 C -0.11979 -0.14709 -0.13316 -0.10616 -0.14618 -0.0673 C -0.1592 -0.02845 -0.17187 0.0067 -0.18194 0.03862 C -0.19201 0.07053 -0.20347 0.10407 -0.20659 0.12442 C -0.20972 0.14477 -0.20607 0.15263 -0.20104 0.1605 C -0.196 0.16882 -0.18732 0.17668 -0.17639 0.17368 C -0.16545 0.17067 -0.14861 0.15471 -0.13524 0.14223 C -0.12187 0.1302 -0.10885 0.1154 -0.09566 0.1006 " pathEditMode="relative" rAng="0" ptsTypes="aaaaaaaaaA">
                                      <p:cBhvr>
                                        <p:cTn id="16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6 0.1006 C -0.09566 0.1006 -0.22309 -0.13645 -0.35035 -0.373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5 -0.37304 C -0.35729 -0.38368 -0.36407 -0.39408 -0.36684 -0.40588 C -0.36962 -0.41767 -0.36997 -0.43039 -0.36684 -0.44427 C -0.36372 -0.45814 -0.35608 -0.47711 -0.34757 -0.48983 C -0.33907 -0.50255 -0.33073 -0.51296 -0.31615 -0.52082 C -0.30157 -0.52868 -0.2882 -0.53516 -0.2599 -0.53724 C -0.2316 -0.53932 -0.18455 -0.53423 -0.14618 -0.53354 C -0.10782 -0.53284 -0.07257 -0.53354 -0.02986 -0.53354 C 0.01284 -0.53354 0.08437 -0.53354 0.10989 -0.53354 C 0.13541 -0.53354 0.12951 -0.53354 0.12361 -0.53354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а: лето, опушка леса, длинные тени, пейзаж / 329368 - bestforc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Детские паук - клипарт в векторном ви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37185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nbox/Jukeball"/>
          <p:cNvPicPr>
            <a:picLocks noChangeAspect="1" noChangeArrowheads="1"/>
          </p:cNvPicPr>
          <p:nvPr/>
        </p:nvPicPr>
        <p:blipFill>
          <a:blip r:embed="rId2" cstate="print"/>
          <a:srcRect t="14175" b="29126"/>
          <a:stretch>
            <a:fillRect/>
          </a:stretch>
        </p:blipFill>
        <p:spPr bwMode="auto">
          <a:xfrm>
            <a:off x="755576" y="332656"/>
            <a:ext cx="7540625" cy="2736304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1619672" y="3178736"/>
            <a:ext cx="6291112" cy="3058576"/>
            <a:chOff x="1619672" y="3178736"/>
            <a:chExt cx="6291112" cy="3058576"/>
          </a:xfrm>
        </p:grpSpPr>
        <p:grpSp>
          <p:nvGrpSpPr>
            <p:cNvPr id="2" name="Группа 5"/>
            <p:cNvGrpSpPr/>
            <p:nvPr/>
          </p:nvGrpSpPr>
          <p:grpSpPr>
            <a:xfrm>
              <a:off x="1619672" y="4365104"/>
              <a:ext cx="1368152" cy="1224136"/>
              <a:chOff x="2915816" y="3140968"/>
              <a:chExt cx="576064" cy="576064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915816" y="3140968"/>
                <a:ext cx="576064" cy="576064"/>
              </a:xfrm>
              <a:prstGeom prst="ellipse">
                <a:avLst/>
              </a:prstGeom>
              <a:noFill/>
              <a:ln w="73025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951544" y="3377193"/>
                <a:ext cx="509286" cy="73529"/>
              </a:xfrm>
              <a:custGeom>
                <a:avLst/>
                <a:gdLst>
                  <a:gd name="connsiteX0" fmla="*/ 0 w 509286"/>
                  <a:gd name="connsiteY0" fmla="*/ 72063 h 73529"/>
                  <a:gd name="connsiteX1" fmla="*/ 115747 w 509286"/>
                  <a:gd name="connsiteY1" fmla="*/ 60488 h 73529"/>
                  <a:gd name="connsiteX2" fmla="*/ 162046 w 509286"/>
                  <a:gd name="connsiteY2" fmla="*/ 14189 h 73529"/>
                  <a:gd name="connsiteX3" fmla="*/ 208345 w 509286"/>
                  <a:gd name="connsiteY3" fmla="*/ 2615 h 73529"/>
                  <a:gd name="connsiteX4" fmla="*/ 289367 w 509286"/>
                  <a:gd name="connsiteY4" fmla="*/ 14189 h 73529"/>
                  <a:gd name="connsiteX5" fmla="*/ 324091 w 509286"/>
                  <a:gd name="connsiteY5" fmla="*/ 37339 h 73529"/>
                  <a:gd name="connsiteX6" fmla="*/ 370390 w 509286"/>
                  <a:gd name="connsiteY6" fmla="*/ 48913 h 73529"/>
                  <a:gd name="connsiteX7" fmla="*/ 405114 w 509286"/>
                  <a:gd name="connsiteY7" fmla="*/ 25764 h 73529"/>
                  <a:gd name="connsiteX8" fmla="*/ 428264 w 509286"/>
                  <a:gd name="connsiteY8" fmla="*/ 2615 h 73529"/>
                  <a:gd name="connsiteX9" fmla="*/ 474562 w 509286"/>
                  <a:gd name="connsiteY9" fmla="*/ 14189 h 73529"/>
                  <a:gd name="connsiteX10" fmla="*/ 509286 w 509286"/>
                  <a:gd name="connsiteY10" fmla="*/ 25764 h 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286" h="73529">
                    <a:moveTo>
                      <a:pt x="0" y="72063"/>
                    </a:moveTo>
                    <a:cubicBezTo>
                      <a:pt x="38582" y="68205"/>
                      <a:pt x="79231" y="73529"/>
                      <a:pt x="115747" y="60488"/>
                    </a:cubicBezTo>
                    <a:cubicBezTo>
                      <a:pt x="136301" y="53147"/>
                      <a:pt x="140872" y="19482"/>
                      <a:pt x="162046" y="14189"/>
                    </a:cubicBezTo>
                    <a:lnTo>
                      <a:pt x="208345" y="2615"/>
                    </a:lnTo>
                    <a:cubicBezTo>
                      <a:pt x="235352" y="6473"/>
                      <a:pt x="263236" y="6350"/>
                      <a:pt x="289367" y="14189"/>
                    </a:cubicBezTo>
                    <a:cubicBezTo>
                      <a:pt x="302691" y="18186"/>
                      <a:pt x="311305" y="31859"/>
                      <a:pt x="324091" y="37339"/>
                    </a:cubicBezTo>
                    <a:cubicBezTo>
                      <a:pt x="338713" y="43605"/>
                      <a:pt x="354957" y="45055"/>
                      <a:pt x="370390" y="48913"/>
                    </a:cubicBezTo>
                    <a:cubicBezTo>
                      <a:pt x="381965" y="41197"/>
                      <a:pt x="394251" y="34454"/>
                      <a:pt x="405114" y="25764"/>
                    </a:cubicBezTo>
                    <a:cubicBezTo>
                      <a:pt x="413636" y="18947"/>
                      <a:pt x="417500" y="4409"/>
                      <a:pt x="428264" y="2615"/>
                    </a:cubicBezTo>
                    <a:cubicBezTo>
                      <a:pt x="443955" y="0"/>
                      <a:pt x="459266" y="9819"/>
                      <a:pt x="474562" y="14189"/>
                    </a:cubicBezTo>
                    <a:cubicBezTo>
                      <a:pt x="486293" y="17541"/>
                      <a:pt x="509286" y="25764"/>
                      <a:pt x="509286" y="25764"/>
                    </a:cubicBezTo>
                  </a:path>
                </a:pathLst>
              </a:custGeom>
              <a:ln w="762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3131840" y="4365104"/>
              <a:ext cx="1224136" cy="1224136"/>
            </a:xfrm>
            <a:prstGeom prst="ellipse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9"/>
            <p:cNvGrpSpPr/>
            <p:nvPr/>
          </p:nvGrpSpPr>
          <p:grpSpPr>
            <a:xfrm>
              <a:off x="4932040" y="4437112"/>
              <a:ext cx="1224136" cy="1152128"/>
              <a:chOff x="1403648" y="3140968"/>
              <a:chExt cx="648072" cy="576064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403648" y="3140968"/>
                <a:ext cx="648072" cy="5760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" name="Прямая соединительная линия 11"/>
              <p:cNvCxnSpPr>
                <a:stCxn id="11" idx="2"/>
              </p:cNvCxnSpPr>
              <p:nvPr/>
            </p:nvCxnSpPr>
            <p:spPr>
              <a:xfrm>
                <a:off x="1403648" y="3429000"/>
                <a:ext cx="648072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Овал 12"/>
            <p:cNvSpPr/>
            <p:nvPr/>
          </p:nvSpPr>
          <p:spPr>
            <a:xfrm>
              <a:off x="6372200" y="4437112"/>
              <a:ext cx="1224136" cy="1224136"/>
            </a:xfrm>
            <a:prstGeom prst="ellipse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16200000">
              <a:off x="2699792" y="4797152"/>
              <a:ext cx="504056" cy="2376264"/>
            </a:xfrm>
            <a:prstGeom prst="moon">
              <a:avLst/>
            </a:prstGeom>
            <a:solidFill>
              <a:srgbClr val="4917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16200000">
              <a:off x="6012160" y="4797152"/>
              <a:ext cx="504056" cy="2376264"/>
            </a:xfrm>
            <a:prstGeom prst="moon">
              <a:avLst/>
            </a:prstGeom>
            <a:solidFill>
              <a:srgbClr val="4917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964669" flipH="1">
              <a:off x="7785944" y="3178736"/>
              <a:ext cx="124840" cy="86690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дакция газеты &quot;Ведомости&quot; объявляет конкурс &quot;Пугало огородное - страшное и красивое&quot;. Его итоги будут подведены ко Дню рожд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112568" cy="365548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979712" y="4869160"/>
            <a:ext cx="1224136" cy="122413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9"/>
          <p:cNvGrpSpPr/>
          <p:nvPr/>
        </p:nvGrpSpPr>
        <p:grpSpPr>
          <a:xfrm>
            <a:off x="3347864" y="4941168"/>
            <a:ext cx="1224136" cy="1152128"/>
            <a:chOff x="1403648" y="3140968"/>
            <a:chExt cx="648072" cy="576064"/>
          </a:xfrm>
        </p:grpSpPr>
        <p:sp>
          <p:nvSpPr>
            <p:cNvPr id="7" name="Овал 6"/>
            <p:cNvSpPr/>
            <p:nvPr/>
          </p:nvSpPr>
          <p:spPr>
            <a:xfrm>
              <a:off x="1403648" y="3140968"/>
              <a:ext cx="648072" cy="57606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>
              <a:stCxn id="7" idx="2"/>
            </p:cNvCxnSpPr>
            <p:nvPr/>
          </p:nvCxnSpPr>
          <p:spPr>
            <a:xfrm>
              <a:off x="1403648" y="3429000"/>
              <a:ext cx="64807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9"/>
          <p:cNvGrpSpPr/>
          <p:nvPr/>
        </p:nvGrpSpPr>
        <p:grpSpPr>
          <a:xfrm>
            <a:off x="6156176" y="4941168"/>
            <a:ext cx="1224136" cy="1152128"/>
            <a:chOff x="1403648" y="3140968"/>
            <a:chExt cx="648072" cy="576064"/>
          </a:xfrm>
        </p:grpSpPr>
        <p:sp>
          <p:nvSpPr>
            <p:cNvPr id="10" name="Овал 9"/>
            <p:cNvSpPr/>
            <p:nvPr/>
          </p:nvSpPr>
          <p:spPr>
            <a:xfrm>
              <a:off x="1403648" y="3140968"/>
              <a:ext cx="648072" cy="57606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10" idx="2"/>
            </p:cNvCxnSpPr>
            <p:nvPr/>
          </p:nvCxnSpPr>
          <p:spPr>
            <a:xfrm>
              <a:off x="1403648" y="3429000"/>
              <a:ext cx="64807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9"/>
          <p:cNvGrpSpPr/>
          <p:nvPr/>
        </p:nvGrpSpPr>
        <p:grpSpPr>
          <a:xfrm>
            <a:off x="611560" y="4941168"/>
            <a:ext cx="1224136" cy="1152128"/>
            <a:chOff x="1403648" y="3140968"/>
            <a:chExt cx="648072" cy="576064"/>
          </a:xfrm>
        </p:grpSpPr>
        <p:sp>
          <p:nvSpPr>
            <p:cNvPr id="16" name="Овал 15"/>
            <p:cNvSpPr/>
            <p:nvPr/>
          </p:nvSpPr>
          <p:spPr>
            <a:xfrm>
              <a:off x="1403648" y="3140968"/>
              <a:ext cx="648072" cy="576064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16" idx="2"/>
            </p:cNvCxnSpPr>
            <p:nvPr/>
          </p:nvCxnSpPr>
          <p:spPr>
            <a:xfrm>
              <a:off x="1403648" y="3429000"/>
              <a:ext cx="64807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Овал 17"/>
          <p:cNvSpPr/>
          <p:nvPr/>
        </p:nvSpPr>
        <p:spPr>
          <a:xfrm>
            <a:off x="7596336" y="4869160"/>
            <a:ext cx="1224136" cy="122413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16016" y="4941168"/>
            <a:ext cx="1224136" cy="122413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есяц 19"/>
          <p:cNvSpPr/>
          <p:nvPr/>
        </p:nvSpPr>
        <p:spPr>
          <a:xfrm rot="16200000">
            <a:off x="1727684" y="5193196"/>
            <a:ext cx="432048" cy="2376264"/>
          </a:xfrm>
          <a:prstGeom prst="moon">
            <a:avLst/>
          </a:prstGeom>
          <a:solidFill>
            <a:srgbClr val="49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964669" flipH="1">
            <a:off x="3177432" y="4077404"/>
            <a:ext cx="124840" cy="8669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16200000">
            <a:off x="5940152" y="3717032"/>
            <a:ext cx="432048" cy="5328592"/>
          </a:xfrm>
          <a:prstGeom prst="moon">
            <a:avLst/>
          </a:prstGeom>
          <a:solidFill>
            <a:srgbClr val="49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дакция газеты &quot;Ведомости&quot; объявляет конкурс &quot;Пугало огородное - страшное и красивое&quot;. Его итоги будут подведены ко Дню рожд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5112568" cy="3655487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611560" y="4077404"/>
            <a:ext cx="8208912" cy="2519948"/>
            <a:chOff x="611560" y="4077404"/>
            <a:chExt cx="8208912" cy="2519948"/>
          </a:xfrm>
        </p:grpSpPr>
        <p:sp>
          <p:nvSpPr>
            <p:cNvPr id="5" name="Овал 4"/>
            <p:cNvSpPr/>
            <p:nvPr/>
          </p:nvSpPr>
          <p:spPr>
            <a:xfrm>
              <a:off x="1979712" y="4869160"/>
              <a:ext cx="1224136" cy="1224136"/>
            </a:xfrm>
            <a:prstGeom prst="ellipse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3347864" y="4941168"/>
              <a:ext cx="1224136" cy="1152128"/>
              <a:chOff x="1403648" y="3140968"/>
              <a:chExt cx="648072" cy="576064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403648" y="3140968"/>
                <a:ext cx="648072" cy="5760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>
                <a:stCxn id="7" idx="2"/>
              </p:cNvCxnSpPr>
              <p:nvPr/>
            </p:nvCxnSpPr>
            <p:spPr>
              <a:xfrm>
                <a:off x="1403648" y="3429000"/>
                <a:ext cx="648072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9"/>
            <p:cNvGrpSpPr/>
            <p:nvPr/>
          </p:nvGrpSpPr>
          <p:grpSpPr>
            <a:xfrm>
              <a:off x="6156176" y="4941168"/>
              <a:ext cx="1224136" cy="1152128"/>
              <a:chOff x="1403648" y="3140968"/>
              <a:chExt cx="648072" cy="57606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403648" y="3140968"/>
                <a:ext cx="648072" cy="5760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>
                <a:stCxn id="10" idx="2"/>
              </p:cNvCxnSpPr>
              <p:nvPr/>
            </p:nvCxnSpPr>
            <p:spPr>
              <a:xfrm>
                <a:off x="1403648" y="3429000"/>
                <a:ext cx="648072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9"/>
            <p:cNvGrpSpPr/>
            <p:nvPr/>
          </p:nvGrpSpPr>
          <p:grpSpPr>
            <a:xfrm>
              <a:off x="611560" y="4941168"/>
              <a:ext cx="1224136" cy="1152128"/>
              <a:chOff x="1403648" y="3140968"/>
              <a:chExt cx="648072" cy="57606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03648" y="3140968"/>
                <a:ext cx="648072" cy="5760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>
                <a:stCxn id="16" idx="2"/>
              </p:cNvCxnSpPr>
              <p:nvPr/>
            </p:nvCxnSpPr>
            <p:spPr>
              <a:xfrm>
                <a:off x="1403648" y="3429000"/>
                <a:ext cx="648072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Овал 17"/>
            <p:cNvSpPr/>
            <p:nvPr/>
          </p:nvSpPr>
          <p:spPr>
            <a:xfrm>
              <a:off x="7596336" y="4869160"/>
              <a:ext cx="1224136" cy="1224136"/>
            </a:xfrm>
            <a:prstGeom prst="ellipse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716016" y="4941168"/>
              <a:ext cx="1224136" cy="1224136"/>
            </a:xfrm>
            <a:prstGeom prst="ellipse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есяц 19"/>
            <p:cNvSpPr/>
            <p:nvPr/>
          </p:nvSpPr>
          <p:spPr>
            <a:xfrm rot="16200000">
              <a:off x="1727684" y="5193196"/>
              <a:ext cx="432048" cy="2376264"/>
            </a:xfrm>
            <a:prstGeom prst="moon">
              <a:avLst/>
            </a:prstGeom>
            <a:solidFill>
              <a:srgbClr val="4917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964669" flipH="1">
              <a:off x="3177432" y="4077404"/>
              <a:ext cx="124840" cy="86690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есяц 21"/>
            <p:cNvSpPr/>
            <p:nvPr/>
          </p:nvSpPr>
          <p:spPr>
            <a:xfrm rot="16200000">
              <a:off x="7272300" y="5193196"/>
              <a:ext cx="432048" cy="2376264"/>
            </a:xfrm>
            <a:prstGeom prst="moon">
              <a:avLst/>
            </a:prstGeom>
            <a:solidFill>
              <a:srgbClr val="4917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есяц 22"/>
            <p:cNvSpPr/>
            <p:nvPr/>
          </p:nvSpPr>
          <p:spPr>
            <a:xfrm rot="16200000">
              <a:off x="4463988" y="5193196"/>
              <a:ext cx="432048" cy="2376264"/>
            </a:xfrm>
            <a:prstGeom prst="moon">
              <a:avLst/>
            </a:prstGeom>
            <a:solidFill>
              <a:srgbClr val="4917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068960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b="1" dirty="0" smtClean="0">
                <a:solidFill>
                  <a:schemeClr val="tx2"/>
                </a:solidFill>
                <a:latin typeface="Arial Black" pitchFamily="34" charset="0"/>
              </a:rPr>
              <a:t>П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140968"/>
            <a:ext cx="23727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b="1" dirty="0" smtClean="0">
                <a:solidFill>
                  <a:schemeClr val="tx2"/>
                </a:solidFill>
                <a:latin typeface="Arial Black" pitchFamily="34" charset="0"/>
              </a:rPr>
              <a:t>П</a:t>
            </a:r>
            <a:r>
              <a:rPr lang="en-US" sz="9600" b="1" dirty="0" smtClean="0">
                <a:solidFill>
                  <a:schemeClr val="tx2"/>
                </a:solidFill>
                <a:latin typeface="Arial Black" pitchFamily="34" charset="0"/>
              </a:rPr>
              <a:t>'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Pinbox/Jukeball"/>
          <p:cNvPicPr>
            <a:picLocks noChangeAspect="1" noChangeArrowheads="1"/>
          </p:cNvPicPr>
          <p:nvPr/>
        </p:nvPicPr>
        <p:blipFill>
          <a:blip r:embed="rId2" cstate="print"/>
          <a:srcRect t="14175" b="29126"/>
          <a:stretch>
            <a:fillRect/>
          </a:stretch>
        </p:blipFill>
        <p:spPr bwMode="auto">
          <a:xfrm>
            <a:off x="5076056" y="620688"/>
            <a:ext cx="3528392" cy="1969336"/>
          </a:xfrm>
          <a:prstGeom prst="rect">
            <a:avLst/>
          </a:prstGeom>
          <a:noFill/>
        </p:spPr>
      </p:pic>
      <p:pic>
        <p:nvPicPr>
          <p:cNvPr id="7" name="Picture 2" descr="Редакция газеты &quot;Ведомости&quot; объявляет конкурс &quot;Пугало огородное - страшное и красивое&quot;. Его итоги будут подведены ко Дню рожде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600400" cy="2574286"/>
          </a:xfrm>
          <a:prstGeom prst="round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131840" y="5085184"/>
            <a:ext cx="36724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8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2" descr="Климанова Л.Ф. 1 класс. Азбука + CD. (УМК &quot;Перспектива&quot;) - Грамота и письм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11280"/>
            <a:ext cx="1656184" cy="219168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187624" y="6093296"/>
            <a:ext cx="1224136" cy="548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С.94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Презентация к уроку обучения грамоте буква 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Прямо с нашим домом рядом</a:t>
            </a:r>
            <a:br>
              <a:rPr lang="ru-RU" sz="2400" b="1" dirty="0" smtClean="0"/>
            </a:br>
            <a:r>
              <a:rPr lang="ru-RU" sz="2400" b="1" dirty="0" smtClean="0"/>
              <a:t>Буква "</a:t>
            </a:r>
            <a:r>
              <a:rPr lang="ru-RU" sz="2400" b="1" dirty="0" err="1" smtClean="0"/>
              <a:t>Пэ</a:t>
            </a:r>
            <a:r>
              <a:rPr lang="ru-RU" sz="2400" b="1" dirty="0" smtClean="0"/>
              <a:t>" - большой турник.</a:t>
            </a:r>
            <a:br>
              <a:rPr lang="ru-RU" sz="2400" b="1" dirty="0" smtClean="0"/>
            </a:br>
            <a:r>
              <a:rPr lang="ru-RU" sz="2400" b="1" dirty="0" smtClean="0"/>
              <a:t>Я пока с таким снарядом</a:t>
            </a:r>
            <a:br>
              <a:rPr lang="ru-RU" sz="2400" b="1" dirty="0" smtClean="0"/>
            </a:br>
            <a:r>
              <a:rPr lang="ru-RU" sz="2400" b="1" dirty="0" smtClean="0"/>
              <a:t>Управляться не привык.</a:t>
            </a:r>
            <a:br>
              <a:rPr lang="ru-RU" sz="2400" b="1" dirty="0" smtClean="0"/>
            </a:br>
            <a:r>
              <a:rPr lang="ru-RU" sz="2400" b="1" dirty="0" smtClean="0"/>
              <a:t>Вот немного подрасту -</a:t>
            </a:r>
            <a:br>
              <a:rPr lang="ru-RU" sz="2400" b="1" dirty="0" smtClean="0"/>
            </a:br>
            <a:r>
              <a:rPr lang="ru-RU" sz="2400" b="1" dirty="0" smtClean="0"/>
              <a:t>Заберусь на букву ту. </a:t>
            </a:r>
            <a:endParaRPr lang="ru-RU" sz="2400" b="1" dirty="0"/>
          </a:p>
        </p:txBody>
      </p:sp>
      <p:pic>
        <p:nvPicPr>
          <p:cNvPr id="3" name="Рисунок 2" descr="a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28604"/>
            <a:ext cx="2428892" cy="2428892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500174"/>
            <a:ext cx="276225" cy="276225"/>
          </a:xfrm>
          <a:prstGeom prst="rect">
            <a:avLst/>
          </a:prstGeom>
        </p:spPr>
      </p:pic>
      <p:pic>
        <p:nvPicPr>
          <p:cNvPr id="6" name="Рисунок 5" descr="tur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071810"/>
            <a:ext cx="2849365" cy="3481406"/>
          </a:xfrm>
          <a:prstGeom prst="rect">
            <a:avLst/>
          </a:prstGeom>
        </p:spPr>
      </p:pic>
      <p:pic>
        <p:nvPicPr>
          <p:cNvPr id="7" name="Рисунок 6" descr="92998450fcf7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00760" y="3429000"/>
            <a:ext cx="1643074" cy="2987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0-tub-ru.yandex.net/i?id=5ef30032840102fc537eaff4ab6d431a-9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674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79</Words>
  <Application>Microsoft Office PowerPoint</Application>
  <PresentationFormat>Экран (4:3)</PresentationFormat>
  <Paragraphs>19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Ноутбук</cp:lastModifiedBy>
  <cp:revision>60</cp:revision>
  <dcterms:created xsi:type="dcterms:W3CDTF">2010-07-18T06:22:43Z</dcterms:created>
  <dcterms:modified xsi:type="dcterms:W3CDTF">2014-11-24T13:42:32Z</dcterms:modified>
</cp:coreProperties>
</file>