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  <p:sldMasterId id="2147483705" r:id="rId3"/>
    <p:sldMasterId id="2147483720" r:id="rId4"/>
  </p:sldMasterIdLst>
  <p:sldIdLst>
    <p:sldId id="256" r:id="rId5"/>
    <p:sldId id="262" r:id="rId6"/>
    <p:sldId id="270" r:id="rId7"/>
    <p:sldId id="261" r:id="rId8"/>
    <p:sldId id="266" r:id="rId9"/>
    <p:sldId id="267" r:id="rId10"/>
    <p:sldId id="263" r:id="rId11"/>
    <p:sldId id="271" r:id="rId12"/>
    <p:sldId id="269" r:id="rId13"/>
    <p:sldId id="260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5CE3F-6F3B-4CC7-8CA3-17A7CA5BD9F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9DBCD-0CF6-4A01-B258-C55CE5AB1EF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78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61DA0-6AD4-4444-A2E7-97A67578573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572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148F0-D7B6-4A92-8EB9-6B3832F520C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22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E9343-ACDD-477F-A987-32B49EC6038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32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2C324-775D-48A6-A21C-1F6BC9272A4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96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31AC6-A43F-403C-9576-FD3C186DFA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30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9161F-89FD-402B-A7E0-DBC1AEDA80B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1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36155-7E8F-473D-BF6A-CE566C521E2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50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9803F-4F61-496C-B383-09494F7EEAB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95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E754C-7D10-41E7-9EAA-83914684298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5195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BEF75D-7CD2-445E-B451-5E5865FB216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98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49FA2-C69A-4CF5-8532-D3EA74BFB09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81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28978B-79AB-4B44-92D0-68DF36ACED3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83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5CE3F-6F3B-4CC7-8CA3-17A7CA5BD9F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9DBCD-0CF6-4A01-B258-C55CE5AB1EF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78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61DA0-6AD4-4444-A2E7-97A67578573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5722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148F0-D7B6-4A92-8EB9-6B3832F520C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2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E9343-ACDD-477F-A987-32B49EC6038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326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2C324-775D-48A6-A21C-1F6BC9272A4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964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31AC6-A43F-403C-9576-FD3C186DFA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30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9161F-89FD-402B-A7E0-DBC1AEDA80B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137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36155-7E8F-473D-BF6A-CE566C521E2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502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9803F-4F61-496C-B383-09494F7EEAB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956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E754C-7D10-41E7-9EAA-83914684298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5195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BEF75D-7CD2-445E-B451-5E5865FB216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989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49FA2-C69A-4CF5-8532-D3EA74BFB09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811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28978B-79AB-4B44-92D0-68DF36ACED3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8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5CE3F-6F3B-4CC7-8CA3-17A7CA5BD9F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909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9DBCD-0CF6-4A01-B258-C55CE5AB1EF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913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61DA0-6AD4-4444-A2E7-97A67578573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007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148F0-D7B6-4A92-8EB9-6B3832F520C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461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E9343-ACDD-477F-A987-32B49EC6038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804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2C324-775D-48A6-A21C-1F6BC9272A4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439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31AC6-A43F-403C-9576-FD3C186DFA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852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9161F-89FD-402B-A7E0-DBC1AEDA80B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389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36155-7E8F-473D-BF6A-CE566C521E2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479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9803F-4F61-496C-B383-09494F7EEAB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6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E754C-7D10-41E7-9EAA-83914684298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124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BEF75D-7CD2-445E-B451-5E5865FB216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8756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49FA2-C69A-4CF5-8532-D3EA74BFB09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946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28978B-79AB-4B44-92D0-68DF36ACED3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2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FC288F-9DE5-47A3-8A03-86948581BB34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FC288F-9DE5-47A3-8A03-86948581BB34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FC288F-9DE5-47A3-8A03-86948581BB34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5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548681"/>
            <a:ext cx="8028383" cy="628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9576" y="30840"/>
            <a:ext cx="6400800" cy="697632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Там, на неведомых дорожках…»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7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0975" y="0"/>
            <a:ext cx="9324975" cy="2780929"/>
          </a:xfrm>
        </p:spPr>
        <p:txBody>
          <a:bodyPr/>
          <a:lstStyle/>
          <a:p>
            <a:r>
              <a:rPr lang="ru-RU" altLang="ru-RU" sz="5900" b="1" dirty="0" smtClean="0">
                <a:solidFill>
                  <a:srgbClr val="663300"/>
                </a:solidFill>
                <a:latin typeface="Script Thin Pen" pitchFamily="34" charset="-52"/>
              </a:rPr>
              <a:t>Замечательно!</a:t>
            </a:r>
            <a:br>
              <a:rPr lang="ru-RU" altLang="ru-RU" sz="5900" b="1" dirty="0" smtClean="0">
                <a:solidFill>
                  <a:srgbClr val="663300"/>
                </a:solidFill>
                <a:latin typeface="Script Thin Pen" pitchFamily="34" charset="-52"/>
              </a:rPr>
            </a:br>
            <a:r>
              <a:rPr lang="ru-RU" altLang="ru-RU" sz="5900" b="1" dirty="0" smtClean="0">
                <a:solidFill>
                  <a:srgbClr val="663300"/>
                </a:solidFill>
                <a:latin typeface="Script Thin Pen" pitchFamily="34" charset="-52"/>
              </a:rPr>
              <a:t>У вас всё получилось!</a:t>
            </a:r>
            <a:br>
              <a:rPr lang="ru-RU" altLang="ru-RU" sz="5900" b="1" dirty="0" smtClean="0">
                <a:solidFill>
                  <a:srgbClr val="663300"/>
                </a:solidFill>
                <a:latin typeface="Script Thin Pen" pitchFamily="34" charset="-52"/>
              </a:rPr>
            </a:br>
            <a:r>
              <a:rPr lang="ru-RU" altLang="ru-RU" sz="5900" b="1" dirty="0" smtClean="0">
                <a:solidFill>
                  <a:srgbClr val="663300"/>
                </a:solidFill>
                <a:latin typeface="Script Thin Pen" pitchFamily="34" charset="-52"/>
              </a:rPr>
              <a:t>Спасибо за урок!</a:t>
            </a:r>
            <a:r>
              <a:rPr lang="ru-RU" altLang="ru-RU" dirty="0" smtClean="0"/>
              <a:t> </a:t>
            </a:r>
            <a:endParaRPr lang="ru-RU" alt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508500"/>
            <a:ext cx="6400800" cy="1704975"/>
          </a:xfrm>
        </p:spPr>
        <p:txBody>
          <a:bodyPr/>
          <a:lstStyle/>
          <a:p>
            <a:endParaRPr lang="ru-RU" altLang="ru-RU" sz="2800" b="1" i="1" dirty="0">
              <a:latin typeface="Venski Sad Two" pitchFamily="66" charset="0"/>
            </a:endParaRPr>
          </a:p>
          <a:p>
            <a:endParaRPr lang="ru-RU" altLang="ru-RU" sz="2800" b="1" i="1" dirty="0">
              <a:latin typeface="Venski Sad Two" pitchFamily="66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2636912"/>
            <a:ext cx="588327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614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Прочитайте русскую народную сказку </a:t>
            </a:r>
          </a:p>
          <a:p>
            <a:r>
              <a:rPr lang="ru-RU" dirty="0" smtClean="0"/>
              <a:t>Найдите сказку в которой загадывают загадки</a:t>
            </a:r>
          </a:p>
          <a:p>
            <a:r>
              <a:rPr lang="ru-RU" dirty="0" smtClean="0"/>
              <a:t>Придумайте сказку по опорным словам (Волшебный, путешествие, приключения, радость)</a:t>
            </a:r>
            <a:endParaRPr lang="ru-RU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8388424" y="1772816"/>
            <a:ext cx="504056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2924944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5796136" y="4437112"/>
            <a:ext cx="720080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75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dirty="0">
                <a:latin typeface="Script Thin Pen" pitchFamily="34" charset="-52"/>
              </a:rPr>
              <a:t>Литературная и народная сказка.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800" dirty="0"/>
              <a:t>Литературная сказка – это сказка, написанная автором.</a:t>
            </a:r>
          </a:p>
          <a:p>
            <a:pPr>
              <a:buFontTx/>
              <a:buNone/>
            </a:pPr>
            <a:endParaRPr lang="ru-RU" altLang="ru-RU" sz="2800" dirty="0"/>
          </a:p>
          <a:p>
            <a:pPr>
              <a:buFontTx/>
              <a:buNone/>
            </a:pPr>
            <a:r>
              <a:rPr lang="ru-RU" altLang="ru-RU" sz="2800" dirty="0"/>
              <a:t>Народная сказка – это сказка, не имеющая единого автора. Её придумал народ и передавал из уст в уста.</a:t>
            </a:r>
          </a:p>
        </p:txBody>
      </p:sp>
    </p:spTree>
    <p:extLst>
      <p:ext uri="{BB962C8B-B14F-4D97-AF65-F5344CB8AC3E}">
        <p14:creationId xmlns:p14="http://schemas.microsoft.com/office/powerpoint/2010/main" val="266186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86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0975" y="476250"/>
            <a:ext cx="9324975" cy="2403475"/>
          </a:xfrm>
        </p:spPr>
        <p:txBody>
          <a:bodyPr/>
          <a:lstStyle/>
          <a:p>
            <a:r>
              <a:rPr lang="en-US" altLang="ru-RU" sz="5900" b="1">
                <a:solidFill>
                  <a:srgbClr val="663300"/>
                </a:solidFill>
                <a:latin typeface="Script Thin Pen" pitchFamily="34" charset="-52"/>
              </a:rPr>
              <a:t>	</a:t>
            </a:r>
            <a:r>
              <a:rPr lang="ru-RU" altLang="ru-RU" sz="5900" b="1">
                <a:solidFill>
                  <a:srgbClr val="663300"/>
                </a:solidFill>
                <a:latin typeface="Script Thin Pen" pitchFamily="34" charset="-52"/>
              </a:rPr>
              <a:t>Литературная сказка – наследница народной.</a:t>
            </a:r>
            <a:r>
              <a:rPr lang="ru-RU" altLang="ru-RU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508500"/>
            <a:ext cx="6400800" cy="1704975"/>
          </a:xfrm>
        </p:spPr>
        <p:txBody>
          <a:bodyPr/>
          <a:lstStyle/>
          <a:p>
            <a:endParaRPr lang="ru-RU" altLang="ru-RU" sz="2800" b="1" i="1" dirty="0">
              <a:latin typeface="Venski Sad Two" pitchFamily="66" charset="0"/>
            </a:endParaRPr>
          </a:p>
          <a:p>
            <a:endParaRPr lang="ru-RU" altLang="ru-RU" sz="2800" b="1" i="1" dirty="0">
              <a:latin typeface="Venski Sad Two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614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77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19263"/>
            <a:ext cx="8229600" cy="4411662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ru-RU" altLang="ru-RU" dirty="0" smtClean="0"/>
              <a:t>      </a:t>
            </a:r>
            <a:r>
              <a:rPr lang="ru-RU" altLang="ru-RU" sz="3600" dirty="0" smtClean="0">
                <a:solidFill>
                  <a:srgbClr val="800080"/>
                </a:solidFill>
              </a:rPr>
              <a:t>Загадка - не просто развлечение и даже не только средство развития мыслительных способностей. </a:t>
            </a: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ru-RU" altLang="ru-RU" sz="3600" dirty="0" smtClean="0">
                <a:solidFill>
                  <a:srgbClr val="800080"/>
                </a:solidFill>
              </a:rPr>
              <a:t>     Это жанр народно-поэтического творчества, присущий всем народам мира. </a:t>
            </a:r>
          </a:p>
        </p:txBody>
      </p:sp>
    </p:spTree>
    <p:extLst>
      <p:ext uri="{BB962C8B-B14F-4D97-AF65-F5344CB8AC3E}">
        <p14:creationId xmlns:p14="http://schemas.microsoft.com/office/powerpoint/2010/main" val="764591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838200" y="381000"/>
            <a:ext cx="7772400" cy="1581150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222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Формулы сказки</a:t>
            </a: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1676400" y="5105400"/>
            <a:ext cx="1752600" cy="609600"/>
          </a:xfrm>
          <a:prstGeom prst="flowChartProcess">
            <a:avLst/>
          </a:prstGeom>
          <a:gradFill rotWithShape="1">
            <a:gsLst>
              <a:gs pos="0">
                <a:srgbClr val="F9F418"/>
              </a:gs>
              <a:gs pos="50000">
                <a:srgbClr val="FF0066"/>
              </a:gs>
              <a:gs pos="100000">
                <a:srgbClr val="F9F418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i="1" smtClean="0">
                <a:solidFill>
                  <a:srgbClr val="000000"/>
                </a:solidFill>
              </a:rPr>
              <a:t>Зачин</a:t>
            </a: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3429000" y="4876800"/>
            <a:ext cx="2133600" cy="1144588"/>
          </a:xfrm>
          <a:prstGeom prst="flowChartMultidocument">
            <a:avLst/>
          </a:prstGeom>
          <a:gradFill rotWithShape="1">
            <a:gsLst>
              <a:gs pos="0">
                <a:srgbClr val="F9F418"/>
              </a:gs>
              <a:gs pos="100000">
                <a:srgbClr val="FF00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 smtClean="0">
                <a:solidFill>
                  <a:srgbClr val="000000"/>
                </a:solidFill>
              </a:rPr>
              <a:t>Троекратный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 smtClean="0">
                <a:solidFill>
                  <a:srgbClr val="000000"/>
                </a:solidFill>
              </a:rPr>
              <a:t>повтор</a:t>
            </a: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6934200" y="5029200"/>
            <a:ext cx="1828800" cy="762000"/>
          </a:xfrm>
          <a:prstGeom prst="flowChartTerminator">
            <a:avLst/>
          </a:prstGeom>
          <a:gradFill rotWithShape="1">
            <a:gsLst>
              <a:gs pos="0">
                <a:srgbClr val="F9F418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i="1" smtClean="0">
                <a:solidFill>
                  <a:srgbClr val="000000"/>
                </a:solidFill>
              </a:rPr>
              <a:t>Концовка</a:t>
            </a: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0" y="5105400"/>
            <a:ext cx="1752600" cy="609600"/>
          </a:xfrm>
          <a:prstGeom prst="flowChartOnlineStorage">
            <a:avLst/>
          </a:prstGeom>
          <a:gradFill rotWithShape="1">
            <a:gsLst>
              <a:gs pos="0">
                <a:srgbClr val="F9F418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 smtClean="0">
                <a:solidFill>
                  <a:srgbClr val="000000"/>
                </a:solidFill>
              </a:rPr>
              <a:t>Присказка</a:t>
            </a:r>
            <a:endParaRPr lang="ru-RU" altLang="ru-RU" b="1" i="1" dirty="0" smtClean="0">
              <a:solidFill>
                <a:srgbClr val="000000"/>
              </a:solidFill>
            </a:endParaRPr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5562600" y="5181600"/>
            <a:ext cx="1371600" cy="457200"/>
          </a:xfrm>
          <a:prstGeom prst="rightArrow">
            <a:avLst>
              <a:gd name="adj1" fmla="val 50000"/>
              <a:gd name="adj2" fmla="val 75000"/>
            </a:avLst>
          </a:prstGeom>
          <a:gradFill rotWithShape="1">
            <a:gsLst>
              <a:gs pos="0">
                <a:srgbClr val="F9F418"/>
              </a:gs>
              <a:gs pos="100000">
                <a:srgbClr val="FF00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12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66" grpId="0" animBg="1"/>
      <p:bldP spid="15367" grpId="0" animBg="1"/>
      <p:bldP spid="15370" grpId="0" animBg="1"/>
      <p:bldP spid="153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0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На уроке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8229600" cy="2185988"/>
          </a:xfrm>
        </p:spPr>
        <p:txBody>
          <a:bodyPr/>
          <a:lstStyle/>
          <a:p>
            <a:r>
              <a:rPr lang="ru-RU" dirty="0" smtClean="0"/>
              <a:t>        меня удивило……</a:t>
            </a:r>
          </a:p>
          <a:p>
            <a:r>
              <a:rPr lang="ru-RU" dirty="0"/>
              <a:t> </a:t>
            </a:r>
            <a:r>
              <a:rPr lang="ru-RU" dirty="0" smtClean="0"/>
              <a:t>       было интересно……</a:t>
            </a:r>
          </a:p>
          <a:p>
            <a:r>
              <a:rPr lang="ru-RU" dirty="0" smtClean="0"/>
              <a:t>        было трудно……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3938588"/>
            <a:ext cx="8229600" cy="2187575"/>
          </a:xfrm>
        </p:spPr>
        <p:txBody>
          <a:bodyPr/>
          <a:lstStyle/>
          <a:p>
            <a:r>
              <a:rPr lang="ru-RU" dirty="0" smtClean="0"/>
              <a:t>Мне захотелось…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399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120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Тема Office</vt:lpstr>
      <vt:lpstr>2_Оформление по умолчанию</vt:lpstr>
      <vt:lpstr>3_Оформление по умолчанию</vt:lpstr>
      <vt:lpstr>4_Оформление по умолчанию</vt:lpstr>
      <vt:lpstr>Презентация PowerPoint</vt:lpstr>
      <vt:lpstr>Литературная и народная сказка.</vt:lpstr>
      <vt:lpstr>Презентация PowerPoint</vt:lpstr>
      <vt:lpstr> Литературная сказка – наследница народной. </vt:lpstr>
      <vt:lpstr>Презентация PowerPoint</vt:lpstr>
      <vt:lpstr>Презентация PowerPoint</vt:lpstr>
      <vt:lpstr>Презентация PowerPoint</vt:lpstr>
      <vt:lpstr>Презентация PowerPoint</vt:lpstr>
      <vt:lpstr>На уроке</vt:lpstr>
      <vt:lpstr>Замечательно! У вас всё получилось! Спасибо за урок! </vt:lpstr>
      <vt:lpstr>Домашнее задание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Сергей</cp:lastModifiedBy>
  <cp:revision>12</cp:revision>
  <dcterms:modified xsi:type="dcterms:W3CDTF">2013-10-09T17:48:17Z</dcterms:modified>
</cp:coreProperties>
</file>