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5" r:id="rId7"/>
    <p:sldId id="266" r:id="rId8"/>
    <p:sldId id="267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18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://ds-12.nios.ru/DswMedia/dswmedia" TargetMode="Externa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jp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://ds-12.nios.ru/DswMedia/dswmedia" TargetMode="External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2ED092-228E-490B-B363-ED9D50D448BC}" type="doc">
      <dgm:prSet loTypeId="urn:microsoft.com/office/officeart/2005/8/layout/chevron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F677E970-AE1F-44E7-8CF0-55D78C83A596}">
      <dgm:prSet phldrT="[Текст]"/>
      <dgm:spPr/>
      <dgm:t>
        <a:bodyPr/>
        <a:lstStyle/>
        <a:p>
          <a:r>
            <a:rPr lang="ru-RU" dirty="0" smtClean="0"/>
            <a:t>1.1.</a:t>
          </a:r>
          <a:endParaRPr lang="ru-RU" dirty="0"/>
        </a:p>
      </dgm:t>
    </dgm:pt>
    <dgm:pt modelId="{2D540A6B-E406-4D0C-AD26-45E9AE1D2FC7}" type="parTrans" cxnId="{2A05B4D0-EBF7-453A-BEAF-ABCA33D72970}">
      <dgm:prSet/>
      <dgm:spPr/>
      <dgm:t>
        <a:bodyPr/>
        <a:lstStyle/>
        <a:p>
          <a:endParaRPr lang="ru-RU"/>
        </a:p>
      </dgm:t>
    </dgm:pt>
    <dgm:pt modelId="{A749B893-4014-4867-8873-0B00222CF7F1}" type="sibTrans" cxnId="{2A05B4D0-EBF7-453A-BEAF-ABCA33D72970}">
      <dgm:prSet/>
      <dgm:spPr/>
      <dgm:t>
        <a:bodyPr/>
        <a:lstStyle/>
        <a:p>
          <a:endParaRPr lang="ru-RU"/>
        </a:p>
      </dgm:t>
    </dgm:pt>
    <dgm:pt modelId="{75BEE9B5-BDE7-4F04-9CDF-ABB7F46CAAF3}">
      <dgm:prSet phldrT="[Текст]"/>
      <dgm:spPr/>
      <dgm:t>
        <a:bodyPr/>
        <a:lstStyle/>
        <a:p>
          <a:r>
            <a:rPr lang="ru-RU" b="1" dirty="0" smtClean="0">
              <a:solidFill>
                <a:schemeClr val="accent2">
                  <a:lumMod val="50000"/>
                </a:schemeClr>
              </a:solidFill>
            </a:rPr>
            <a:t>Особенности осуществления образовательного процесса (национально-культурные, демографические , климатические и другие</a:t>
          </a:r>
          <a:r>
            <a:rPr lang="ru-RU" b="1" u="sng" dirty="0" smtClean="0">
              <a:solidFill>
                <a:schemeClr val="accent2">
                  <a:lumMod val="50000"/>
                </a:schemeClr>
              </a:solidFill>
            </a:rPr>
            <a:t>)</a:t>
          </a:r>
          <a:r>
            <a:rPr lang="ru-RU" b="1" u="sng" dirty="0" smtClean="0">
              <a:solidFill>
                <a:schemeClr val="accent2">
                  <a:lumMod val="50000"/>
                </a:schemeClr>
              </a:solidFill>
              <a:hlinkClick xmlns:r="http://schemas.openxmlformats.org/officeDocument/2006/relationships" r:id="rId1"/>
            </a:rPr>
            <a:t>.</a:t>
          </a:r>
          <a:r>
            <a:rPr lang="ru-RU" b="1" dirty="0" smtClean="0">
              <a:solidFill>
                <a:schemeClr val="accent2">
                  <a:lumMod val="50000"/>
                </a:schemeClr>
              </a:solidFill>
            </a:rPr>
            <a:t> </a:t>
          </a:r>
          <a:endParaRPr lang="ru-RU" dirty="0">
            <a:solidFill>
              <a:schemeClr val="accent2">
                <a:lumMod val="50000"/>
              </a:schemeClr>
            </a:solidFill>
          </a:endParaRPr>
        </a:p>
      </dgm:t>
    </dgm:pt>
    <dgm:pt modelId="{D2BD6F86-5DA7-42C8-952F-85D4465FB1CD}" type="parTrans" cxnId="{74E886BE-0BC3-4D50-ACA2-678909A06F4B}">
      <dgm:prSet/>
      <dgm:spPr/>
      <dgm:t>
        <a:bodyPr/>
        <a:lstStyle/>
        <a:p>
          <a:endParaRPr lang="ru-RU"/>
        </a:p>
      </dgm:t>
    </dgm:pt>
    <dgm:pt modelId="{324204FB-86F6-4F82-8211-8F98C6E992F8}" type="sibTrans" cxnId="{74E886BE-0BC3-4D50-ACA2-678909A06F4B}">
      <dgm:prSet/>
      <dgm:spPr/>
      <dgm:t>
        <a:bodyPr/>
        <a:lstStyle/>
        <a:p>
          <a:endParaRPr lang="ru-RU"/>
        </a:p>
      </dgm:t>
    </dgm:pt>
    <dgm:pt modelId="{77AE7B9E-2A50-4714-AD7E-AAB5877161B5}">
      <dgm:prSet phldrT="[Текст]"/>
      <dgm:spPr/>
      <dgm:t>
        <a:bodyPr/>
        <a:lstStyle/>
        <a:p>
          <a:r>
            <a:rPr lang="ru-RU" dirty="0" smtClean="0"/>
            <a:t>1.2.</a:t>
          </a:r>
          <a:endParaRPr lang="ru-RU" dirty="0"/>
        </a:p>
      </dgm:t>
    </dgm:pt>
    <dgm:pt modelId="{FDC1DB63-3FCA-4C14-B232-05C3CB88E6CB}" type="parTrans" cxnId="{FCF10766-5127-4F04-953E-955BDA1F623A}">
      <dgm:prSet/>
      <dgm:spPr/>
      <dgm:t>
        <a:bodyPr/>
        <a:lstStyle/>
        <a:p>
          <a:endParaRPr lang="ru-RU"/>
        </a:p>
      </dgm:t>
    </dgm:pt>
    <dgm:pt modelId="{2D471F7B-F23C-46C8-8373-4F8D20F92C6E}" type="sibTrans" cxnId="{FCF10766-5127-4F04-953E-955BDA1F623A}">
      <dgm:prSet/>
      <dgm:spPr/>
      <dgm:t>
        <a:bodyPr/>
        <a:lstStyle/>
        <a:p>
          <a:endParaRPr lang="ru-RU"/>
        </a:p>
      </dgm:t>
    </dgm:pt>
    <dgm:pt modelId="{D09B769B-242A-44D9-B16F-A1514A85632F}">
      <dgm:prSet phldrT="[Текст]"/>
      <dgm:spPr/>
      <dgm:t>
        <a:bodyPr/>
        <a:lstStyle/>
        <a:p>
          <a:pPr marL="0" marR="0" lvl="1" indent="0" defTabSz="7556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r>
            <a:rPr lang="ru-RU" b="1" dirty="0" smtClean="0">
              <a:solidFill>
                <a:srgbClr val="C00000"/>
              </a:solidFill>
            </a:rPr>
            <a:t>Цели и задачи формирования Программы</a:t>
          </a:r>
          <a:endParaRPr lang="ru-RU" sz="1800" dirty="0" smtClean="0">
            <a:solidFill>
              <a:srgbClr val="C00000"/>
            </a:solidFill>
          </a:endParaRPr>
        </a:p>
        <a:p>
          <a:pPr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dirty="0">
            <a:solidFill>
              <a:srgbClr val="C00000"/>
            </a:solidFill>
          </a:endParaRPr>
        </a:p>
      </dgm:t>
    </dgm:pt>
    <dgm:pt modelId="{09F55CF2-7FDF-4B44-96FC-BB948D528EAB}" type="parTrans" cxnId="{E600DAEF-2617-48A5-A276-77E0A1B71D13}">
      <dgm:prSet/>
      <dgm:spPr/>
      <dgm:t>
        <a:bodyPr/>
        <a:lstStyle/>
        <a:p>
          <a:endParaRPr lang="ru-RU"/>
        </a:p>
      </dgm:t>
    </dgm:pt>
    <dgm:pt modelId="{FB548630-1447-4175-93D8-560F2CAFEDC0}" type="sibTrans" cxnId="{E600DAEF-2617-48A5-A276-77E0A1B71D13}">
      <dgm:prSet/>
      <dgm:spPr/>
      <dgm:t>
        <a:bodyPr/>
        <a:lstStyle/>
        <a:p>
          <a:endParaRPr lang="ru-RU"/>
        </a:p>
      </dgm:t>
    </dgm:pt>
    <dgm:pt modelId="{0B3B571E-57AB-4B94-9468-E51A58D4AF0D}">
      <dgm:prSet phldrT="[Текст]"/>
      <dgm:spPr/>
      <dgm:t>
        <a:bodyPr/>
        <a:lstStyle/>
        <a:p>
          <a:r>
            <a:rPr lang="ru-RU" dirty="0" smtClean="0"/>
            <a:t>1.3.</a:t>
          </a:r>
          <a:endParaRPr lang="ru-RU" dirty="0"/>
        </a:p>
      </dgm:t>
    </dgm:pt>
    <dgm:pt modelId="{60C925E0-D63E-494B-AFC2-16DBF635667F}" type="parTrans" cxnId="{51367A21-AD83-42B2-B482-CE86FCDC3587}">
      <dgm:prSet/>
      <dgm:spPr/>
      <dgm:t>
        <a:bodyPr/>
        <a:lstStyle/>
        <a:p>
          <a:endParaRPr lang="ru-RU"/>
        </a:p>
      </dgm:t>
    </dgm:pt>
    <dgm:pt modelId="{00B048AF-6F70-4333-854D-C4C668AEF8C3}" type="sibTrans" cxnId="{51367A21-AD83-42B2-B482-CE86FCDC3587}">
      <dgm:prSet/>
      <dgm:spPr/>
      <dgm:t>
        <a:bodyPr/>
        <a:lstStyle/>
        <a:p>
          <a:endParaRPr lang="ru-RU"/>
        </a:p>
      </dgm:t>
    </dgm:pt>
    <dgm:pt modelId="{DA0021E6-E4B8-49C6-B252-AA4545330CD7}">
      <dgm:prSet phldrT="[Текст]" custT="1"/>
      <dgm:spPr/>
      <dgm:t>
        <a:bodyPr/>
        <a:lstStyle/>
        <a:p>
          <a:pPr marL="0" marR="0" lvl="1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>
              <a:solidFill>
                <a:srgbClr val="0070C0"/>
              </a:solidFill>
            </a:rPr>
            <a:t>Принципы и подходы к формированию Программы.</a:t>
          </a:r>
          <a:endParaRPr lang="ru-RU" sz="1800" dirty="0" smtClean="0">
            <a:solidFill>
              <a:srgbClr val="0070C0"/>
            </a:solidFill>
          </a:endParaRPr>
        </a:p>
        <a:p>
          <a:pPr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dirty="0" smtClean="0">
            <a:solidFill>
              <a:srgbClr val="0070C0"/>
            </a:solidFill>
          </a:endParaRPr>
        </a:p>
        <a:p>
          <a:pPr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dirty="0"/>
        </a:p>
      </dgm:t>
    </dgm:pt>
    <dgm:pt modelId="{24964844-AC74-4CEF-8C94-B5E0DD2F0460}" type="parTrans" cxnId="{BCFE5FCA-014B-4840-96CB-E64CCB51DDFA}">
      <dgm:prSet/>
      <dgm:spPr/>
      <dgm:t>
        <a:bodyPr/>
        <a:lstStyle/>
        <a:p>
          <a:endParaRPr lang="ru-RU"/>
        </a:p>
      </dgm:t>
    </dgm:pt>
    <dgm:pt modelId="{DFE53D92-91E0-4624-8644-43F9527DB9BE}" type="sibTrans" cxnId="{BCFE5FCA-014B-4840-96CB-E64CCB51DDFA}">
      <dgm:prSet/>
      <dgm:spPr/>
      <dgm:t>
        <a:bodyPr/>
        <a:lstStyle/>
        <a:p>
          <a:endParaRPr lang="ru-RU"/>
        </a:p>
      </dgm:t>
    </dgm:pt>
    <dgm:pt modelId="{3D5EB616-7218-4A05-BD13-5CA4BD0B1350}">
      <dgm:prSet phldrT="[Текст]"/>
      <dgm:spPr/>
      <dgm:t>
        <a:bodyPr/>
        <a:lstStyle/>
        <a:p>
          <a:r>
            <a:rPr lang="ru-RU" dirty="0" smtClean="0"/>
            <a:t>1.4.</a:t>
          </a:r>
          <a:endParaRPr lang="ru-RU" dirty="0"/>
        </a:p>
      </dgm:t>
    </dgm:pt>
    <dgm:pt modelId="{22C1B932-EFD0-4ABE-99DB-CD35BD90E1F4}" type="parTrans" cxnId="{EBFB051D-028B-40A7-A986-7C638C70E3CB}">
      <dgm:prSet/>
      <dgm:spPr/>
      <dgm:t>
        <a:bodyPr/>
        <a:lstStyle/>
        <a:p>
          <a:endParaRPr lang="ru-RU"/>
        </a:p>
      </dgm:t>
    </dgm:pt>
    <dgm:pt modelId="{FB114B43-E2AD-4BB0-9ED7-DCB15C5B6808}" type="sibTrans" cxnId="{EBFB051D-028B-40A7-A986-7C638C70E3CB}">
      <dgm:prSet/>
      <dgm:spPr/>
      <dgm:t>
        <a:bodyPr/>
        <a:lstStyle/>
        <a:p>
          <a:endParaRPr lang="ru-RU"/>
        </a:p>
      </dgm:t>
    </dgm:pt>
    <dgm:pt modelId="{3E4408AD-F326-4B31-9C66-3FF6FE11F255}">
      <dgm:prSet/>
      <dgm:spPr/>
      <dgm:t>
        <a:bodyPr/>
        <a:lstStyle/>
        <a:p>
          <a:r>
            <a:rPr lang="ru-RU" b="1" dirty="0" smtClean="0">
              <a:solidFill>
                <a:srgbClr val="00B050"/>
              </a:solidFill>
            </a:rPr>
            <a:t>Возрастные и индивидуальные особенности контингента детей МКДОУ д/с № 171 «Черничка».</a:t>
          </a:r>
          <a:endParaRPr lang="ru-RU" dirty="0">
            <a:solidFill>
              <a:srgbClr val="00B050"/>
            </a:solidFill>
          </a:endParaRPr>
        </a:p>
      </dgm:t>
    </dgm:pt>
    <dgm:pt modelId="{501F4B6A-7DD9-4733-9252-45304B4490E5}" type="parTrans" cxnId="{1ADA98D6-FA83-43B8-88B1-88A94D2030A1}">
      <dgm:prSet/>
      <dgm:spPr/>
      <dgm:t>
        <a:bodyPr/>
        <a:lstStyle/>
        <a:p>
          <a:endParaRPr lang="ru-RU"/>
        </a:p>
      </dgm:t>
    </dgm:pt>
    <dgm:pt modelId="{27C119ED-DE21-4B09-B7A9-CB22EF6D0A8B}" type="sibTrans" cxnId="{1ADA98D6-FA83-43B8-88B1-88A94D2030A1}">
      <dgm:prSet/>
      <dgm:spPr/>
      <dgm:t>
        <a:bodyPr/>
        <a:lstStyle/>
        <a:p>
          <a:endParaRPr lang="ru-RU"/>
        </a:p>
      </dgm:t>
    </dgm:pt>
    <dgm:pt modelId="{4C190FF6-0792-40C5-BCFF-0CB4B1FC7B3B}">
      <dgm:prSet phldrT="[Текст]" custT="1"/>
      <dgm:spPr/>
      <dgm:t>
        <a:bodyPr/>
        <a:lstStyle/>
        <a:p>
          <a:pPr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dirty="0"/>
        </a:p>
      </dgm:t>
    </dgm:pt>
    <dgm:pt modelId="{B15659CF-A5F5-4CC8-9BA3-FBA53B4AB442}" type="parTrans" cxnId="{3C0667B6-7085-45BA-8812-895D981E8F7A}">
      <dgm:prSet/>
      <dgm:spPr/>
    </dgm:pt>
    <dgm:pt modelId="{5D6ADF07-4AF3-40ED-B9FF-32D5FF79DFB8}" type="sibTrans" cxnId="{3C0667B6-7085-45BA-8812-895D981E8F7A}">
      <dgm:prSet/>
      <dgm:spPr/>
    </dgm:pt>
    <dgm:pt modelId="{182BD8D6-EEF4-4B08-A54E-C4CC07F0C5A2}" type="pres">
      <dgm:prSet presAssocID="{3A2ED092-228E-490B-B363-ED9D50D448B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DE83C6C-8B4A-4231-8786-E3D802A1D24A}" type="pres">
      <dgm:prSet presAssocID="{F677E970-AE1F-44E7-8CF0-55D78C83A596}" presName="composite" presStyleCnt="0"/>
      <dgm:spPr/>
    </dgm:pt>
    <dgm:pt modelId="{BC74BB1B-1B4F-4DD5-9C53-A7ED241E0CAC}" type="pres">
      <dgm:prSet presAssocID="{F677E970-AE1F-44E7-8CF0-55D78C83A596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B459C7-8B58-4D52-A5AA-AA3DABAB6E86}" type="pres">
      <dgm:prSet presAssocID="{F677E970-AE1F-44E7-8CF0-55D78C83A596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6189A0-4604-4E94-BADB-135A1ECBB52F}" type="pres">
      <dgm:prSet presAssocID="{A749B893-4014-4867-8873-0B00222CF7F1}" presName="sp" presStyleCnt="0"/>
      <dgm:spPr/>
    </dgm:pt>
    <dgm:pt modelId="{10897DC2-8710-473A-90BF-FF16F6957751}" type="pres">
      <dgm:prSet presAssocID="{77AE7B9E-2A50-4714-AD7E-AAB5877161B5}" presName="composite" presStyleCnt="0"/>
      <dgm:spPr/>
    </dgm:pt>
    <dgm:pt modelId="{DC3119FB-D8B7-4BC7-B0F0-9B047913FC06}" type="pres">
      <dgm:prSet presAssocID="{77AE7B9E-2A50-4714-AD7E-AAB5877161B5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FE2ED5-68ED-4118-939C-6C5599693E42}" type="pres">
      <dgm:prSet presAssocID="{77AE7B9E-2A50-4714-AD7E-AAB5877161B5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F1E16A-9E86-4D03-B0E2-CC2A48D0EC03}" type="pres">
      <dgm:prSet presAssocID="{2D471F7B-F23C-46C8-8373-4F8D20F92C6E}" presName="sp" presStyleCnt="0"/>
      <dgm:spPr/>
    </dgm:pt>
    <dgm:pt modelId="{EB468393-4974-4CFA-AB57-25C38664EF7A}" type="pres">
      <dgm:prSet presAssocID="{0B3B571E-57AB-4B94-9468-E51A58D4AF0D}" presName="composite" presStyleCnt="0"/>
      <dgm:spPr/>
    </dgm:pt>
    <dgm:pt modelId="{740DA04D-256D-4363-BFBE-11F535F52031}" type="pres">
      <dgm:prSet presAssocID="{0B3B571E-57AB-4B94-9468-E51A58D4AF0D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6405EF-F8ED-43F9-8F90-EE928C73B30A}" type="pres">
      <dgm:prSet presAssocID="{0B3B571E-57AB-4B94-9468-E51A58D4AF0D}" presName="descendantText" presStyleLbl="alignAcc1" presStyleIdx="2" presStyleCnt="4" custLinFactNeighborX="0" custLinFactNeighborY="-84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590BB3-9EF8-4518-B89F-0BA8DE4CF855}" type="pres">
      <dgm:prSet presAssocID="{00B048AF-6F70-4333-854D-C4C668AEF8C3}" presName="sp" presStyleCnt="0"/>
      <dgm:spPr/>
    </dgm:pt>
    <dgm:pt modelId="{934E8853-07CF-40BA-98B5-F4D9E05FA081}" type="pres">
      <dgm:prSet presAssocID="{3D5EB616-7218-4A05-BD13-5CA4BD0B1350}" presName="composite" presStyleCnt="0"/>
      <dgm:spPr/>
    </dgm:pt>
    <dgm:pt modelId="{8B4088B9-148A-4E8D-8EB4-487B89E6501A}" type="pres">
      <dgm:prSet presAssocID="{3D5EB616-7218-4A05-BD13-5CA4BD0B1350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E37635-242B-44A1-9883-CE15C9BC7227}" type="pres">
      <dgm:prSet presAssocID="{3D5EB616-7218-4A05-BD13-5CA4BD0B1350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1367A21-AD83-42B2-B482-CE86FCDC3587}" srcId="{3A2ED092-228E-490B-B363-ED9D50D448BC}" destId="{0B3B571E-57AB-4B94-9468-E51A58D4AF0D}" srcOrd="2" destOrd="0" parTransId="{60C925E0-D63E-494B-AFC2-16DBF635667F}" sibTransId="{00B048AF-6F70-4333-854D-C4C668AEF8C3}"/>
    <dgm:cxn modelId="{7A293C76-39E7-4AAD-B1B0-341A438331BA}" type="presOf" srcId="{DA0021E6-E4B8-49C6-B252-AA4545330CD7}" destId="{276405EF-F8ED-43F9-8F90-EE928C73B30A}" srcOrd="0" destOrd="1" presId="urn:microsoft.com/office/officeart/2005/8/layout/chevron2"/>
    <dgm:cxn modelId="{EBFB051D-028B-40A7-A986-7C638C70E3CB}" srcId="{3A2ED092-228E-490B-B363-ED9D50D448BC}" destId="{3D5EB616-7218-4A05-BD13-5CA4BD0B1350}" srcOrd="3" destOrd="0" parTransId="{22C1B932-EFD0-4ABE-99DB-CD35BD90E1F4}" sibTransId="{FB114B43-E2AD-4BB0-9ED7-DCB15C5B6808}"/>
    <dgm:cxn modelId="{2A05B4D0-EBF7-453A-BEAF-ABCA33D72970}" srcId="{3A2ED092-228E-490B-B363-ED9D50D448BC}" destId="{F677E970-AE1F-44E7-8CF0-55D78C83A596}" srcOrd="0" destOrd="0" parTransId="{2D540A6B-E406-4D0C-AD26-45E9AE1D2FC7}" sibTransId="{A749B893-4014-4867-8873-0B00222CF7F1}"/>
    <dgm:cxn modelId="{9CF410E1-7CD7-4CD8-A58F-E6700986F963}" type="presOf" srcId="{3E4408AD-F326-4B31-9C66-3FF6FE11F255}" destId="{38E37635-242B-44A1-9883-CE15C9BC7227}" srcOrd="0" destOrd="0" presId="urn:microsoft.com/office/officeart/2005/8/layout/chevron2"/>
    <dgm:cxn modelId="{B2ED0469-1AD3-4FDD-89E8-2DB9BB522E8C}" type="presOf" srcId="{F677E970-AE1F-44E7-8CF0-55D78C83A596}" destId="{BC74BB1B-1B4F-4DD5-9C53-A7ED241E0CAC}" srcOrd="0" destOrd="0" presId="urn:microsoft.com/office/officeart/2005/8/layout/chevron2"/>
    <dgm:cxn modelId="{74E886BE-0BC3-4D50-ACA2-678909A06F4B}" srcId="{F677E970-AE1F-44E7-8CF0-55D78C83A596}" destId="{75BEE9B5-BDE7-4F04-9CDF-ABB7F46CAAF3}" srcOrd="0" destOrd="0" parTransId="{D2BD6F86-5DA7-42C8-952F-85D4465FB1CD}" sibTransId="{324204FB-86F6-4F82-8211-8F98C6E992F8}"/>
    <dgm:cxn modelId="{65459B24-7B24-4A04-A895-D6EC76095CD6}" type="presOf" srcId="{77AE7B9E-2A50-4714-AD7E-AAB5877161B5}" destId="{DC3119FB-D8B7-4BC7-B0F0-9B047913FC06}" srcOrd="0" destOrd="0" presId="urn:microsoft.com/office/officeart/2005/8/layout/chevron2"/>
    <dgm:cxn modelId="{1ADA98D6-FA83-43B8-88B1-88A94D2030A1}" srcId="{3D5EB616-7218-4A05-BD13-5CA4BD0B1350}" destId="{3E4408AD-F326-4B31-9C66-3FF6FE11F255}" srcOrd="0" destOrd="0" parTransId="{501F4B6A-7DD9-4733-9252-45304B4490E5}" sibTransId="{27C119ED-DE21-4B09-B7A9-CB22EF6D0A8B}"/>
    <dgm:cxn modelId="{2774A23D-7224-47BA-8668-824E6D83E81B}" type="presOf" srcId="{75BEE9B5-BDE7-4F04-9CDF-ABB7F46CAAF3}" destId="{A7B459C7-8B58-4D52-A5AA-AA3DABAB6E86}" srcOrd="0" destOrd="0" presId="urn:microsoft.com/office/officeart/2005/8/layout/chevron2"/>
    <dgm:cxn modelId="{4947DCF3-1E08-468D-BAFE-FEBC763343E6}" type="presOf" srcId="{D09B769B-242A-44D9-B16F-A1514A85632F}" destId="{E9FE2ED5-68ED-4118-939C-6C5599693E42}" srcOrd="0" destOrd="0" presId="urn:microsoft.com/office/officeart/2005/8/layout/chevron2"/>
    <dgm:cxn modelId="{5B36288E-D38E-4F38-81B1-827C29C85101}" type="presOf" srcId="{3D5EB616-7218-4A05-BD13-5CA4BD0B1350}" destId="{8B4088B9-148A-4E8D-8EB4-487B89E6501A}" srcOrd="0" destOrd="0" presId="urn:microsoft.com/office/officeart/2005/8/layout/chevron2"/>
    <dgm:cxn modelId="{093E8AFC-A817-472E-B6EE-F5380875C09D}" type="presOf" srcId="{3A2ED092-228E-490B-B363-ED9D50D448BC}" destId="{182BD8D6-EEF4-4B08-A54E-C4CC07F0C5A2}" srcOrd="0" destOrd="0" presId="urn:microsoft.com/office/officeart/2005/8/layout/chevron2"/>
    <dgm:cxn modelId="{FCF10766-5127-4F04-953E-955BDA1F623A}" srcId="{3A2ED092-228E-490B-B363-ED9D50D448BC}" destId="{77AE7B9E-2A50-4714-AD7E-AAB5877161B5}" srcOrd="1" destOrd="0" parTransId="{FDC1DB63-3FCA-4C14-B232-05C3CB88E6CB}" sibTransId="{2D471F7B-F23C-46C8-8373-4F8D20F92C6E}"/>
    <dgm:cxn modelId="{E600DAEF-2617-48A5-A276-77E0A1B71D13}" srcId="{77AE7B9E-2A50-4714-AD7E-AAB5877161B5}" destId="{D09B769B-242A-44D9-B16F-A1514A85632F}" srcOrd="0" destOrd="0" parTransId="{09F55CF2-7FDF-4B44-96FC-BB948D528EAB}" sibTransId="{FB548630-1447-4175-93D8-560F2CAFEDC0}"/>
    <dgm:cxn modelId="{68CC9253-400E-4EBB-B3CC-BD0282C68B56}" type="presOf" srcId="{0B3B571E-57AB-4B94-9468-E51A58D4AF0D}" destId="{740DA04D-256D-4363-BFBE-11F535F52031}" srcOrd="0" destOrd="0" presId="urn:microsoft.com/office/officeart/2005/8/layout/chevron2"/>
    <dgm:cxn modelId="{00C5B0F3-11FF-4B1D-BBF9-A8C48F969D6F}" type="presOf" srcId="{4C190FF6-0792-40C5-BCFF-0CB4B1FC7B3B}" destId="{276405EF-F8ED-43F9-8F90-EE928C73B30A}" srcOrd="0" destOrd="0" presId="urn:microsoft.com/office/officeart/2005/8/layout/chevron2"/>
    <dgm:cxn modelId="{3C0667B6-7085-45BA-8812-895D981E8F7A}" srcId="{0B3B571E-57AB-4B94-9468-E51A58D4AF0D}" destId="{4C190FF6-0792-40C5-BCFF-0CB4B1FC7B3B}" srcOrd="0" destOrd="0" parTransId="{B15659CF-A5F5-4CC8-9BA3-FBA53B4AB442}" sibTransId="{5D6ADF07-4AF3-40ED-B9FF-32D5FF79DFB8}"/>
    <dgm:cxn modelId="{BCFE5FCA-014B-4840-96CB-E64CCB51DDFA}" srcId="{0B3B571E-57AB-4B94-9468-E51A58D4AF0D}" destId="{DA0021E6-E4B8-49C6-B252-AA4545330CD7}" srcOrd="1" destOrd="0" parTransId="{24964844-AC74-4CEF-8C94-B5E0DD2F0460}" sibTransId="{DFE53D92-91E0-4624-8644-43F9527DB9BE}"/>
    <dgm:cxn modelId="{2C437493-4857-4F70-9880-F0E69FFF50ED}" type="presParOf" srcId="{182BD8D6-EEF4-4B08-A54E-C4CC07F0C5A2}" destId="{7DE83C6C-8B4A-4231-8786-E3D802A1D24A}" srcOrd="0" destOrd="0" presId="urn:microsoft.com/office/officeart/2005/8/layout/chevron2"/>
    <dgm:cxn modelId="{D5FF7440-0AA2-428A-885A-5D08191EAC2D}" type="presParOf" srcId="{7DE83C6C-8B4A-4231-8786-E3D802A1D24A}" destId="{BC74BB1B-1B4F-4DD5-9C53-A7ED241E0CAC}" srcOrd="0" destOrd="0" presId="urn:microsoft.com/office/officeart/2005/8/layout/chevron2"/>
    <dgm:cxn modelId="{CF22746C-D230-4591-8F29-F1C8ECA7732E}" type="presParOf" srcId="{7DE83C6C-8B4A-4231-8786-E3D802A1D24A}" destId="{A7B459C7-8B58-4D52-A5AA-AA3DABAB6E86}" srcOrd="1" destOrd="0" presId="urn:microsoft.com/office/officeart/2005/8/layout/chevron2"/>
    <dgm:cxn modelId="{C7451384-4300-44C3-B2C8-022CDC738C0D}" type="presParOf" srcId="{182BD8D6-EEF4-4B08-A54E-C4CC07F0C5A2}" destId="{B56189A0-4604-4E94-BADB-135A1ECBB52F}" srcOrd="1" destOrd="0" presId="urn:microsoft.com/office/officeart/2005/8/layout/chevron2"/>
    <dgm:cxn modelId="{E03BFC26-6F2F-4EC1-89CE-B106CF75EC14}" type="presParOf" srcId="{182BD8D6-EEF4-4B08-A54E-C4CC07F0C5A2}" destId="{10897DC2-8710-473A-90BF-FF16F6957751}" srcOrd="2" destOrd="0" presId="urn:microsoft.com/office/officeart/2005/8/layout/chevron2"/>
    <dgm:cxn modelId="{8A5BAE87-5A9B-4814-B2B3-5AB79BE1C0CB}" type="presParOf" srcId="{10897DC2-8710-473A-90BF-FF16F6957751}" destId="{DC3119FB-D8B7-4BC7-B0F0-9B047913FC06}" srcOrd="0" destOrd="0" presId="urn:microsoft.com/office/officeart/2005/8/layout/chevron2"/>
    <dgm:cxn modelId="{6EAA6C68-DCB6-4559-AFDA-2D98785353E1}" type="presParOf" srcId="{10897DC2-8710-473A-90BF-FF16F6957751}" destId="{E9FE2ED5-68ED-4118-939C-6C5599693E42}" srcOrd="1" destOrd="0" presId="urn:microsoft.com/office/officeart/2005/8/layout/chevron2"/>
    <dgm:cxn modelId="{D50D5B3B-FAE2-4AED-93B3-C9C58F377CD6}" type="presParOf" srcId="{182BD8D6-EEF4-4B08-A54E-C4CC07F0C5A2}" destId="{26F1E16A-9E86-4D03-B0E2-CC2A48D0EC03}" srcOrd="3" destOrd="0" presId="urn:microsoft.com/office/officeart/2005/8/layout/chevron2"/>
    <dgm:cxn modelId="{73146525-5E9B-4F85-BE66-292443C23C9F}" type="presParOf" srcId="{182BD8D6-EEF4-4B08-A54E-C4CC07F0C5A2}" destId="{EB468393-4974-4CFA-AB57-25C38664EF7A}" srcOrd="4" destOrd="0" presId="urn:microsoft.com/office/officeart/2005/8/layout/chevron2"/>
    <dgm:cxn modelId="{0A853B51-36A0-4117-B8A9-F3BF985C99A8}" type="presParOf" srcId="{EB468393-4974-4CFA-AB57-25C38664EF7A}" destId="{740DA04D-256D-4363-BFBE-11F535F52031}" srcOrd="0" destOrd="0" presId="urn:microsoft.com/office/officeart/2005/8/layout/chevron2"/>
    <dgm:cxn modelId="{97BBFD75-B578-493A-AD7F-F205A5A8860C}" type="presParOf" srcId="{EB468393-4974-4CFA-AB57-25C38664EF7A}" destId="{276405EF-F8ED-43F9-8F90-EE928C73B30A}" srcOrd="1" destOrd="0" presId="urn:microsoft.com/office/officeart/2005/8/layout/chevron2"/>
    <dgm:cxn modelId="{251DA6E0-57FF-4A28-84AB-7903578BBEAC}" type="presParOf" srcId="{182BD8D6-EEF4-4B08-A54E-C4CC07F0C5A2}" destId="{D0590BB3-9EF8-4518-B89F-0BA8DE4CF855}" srcOrd="5" destOrd="0" presId="urn:microsoft.com/office/officeart/2005/8/layout/chevron2"/>
    <dgm:cxn modelId="{E082C28F-F4B8-4A7C-83C3-B9D6BBD3DE94}" type="presParOf" srcId="{182BD8D6-EEF4-4B08-A54E-C4CC07F0C5A2}" destId="{934E8853-07CF-40BA-98B5-F4D9E05FA081}" srcOrd="6" destOrd="0" presId="urn:microsoft.com/office/officeart/2005/8/layout/chevron2"/>
    <dgm:cxn modelId="{A181F907-DFC2-4178-8561-085ABBEE1655}" type="presParOf" srcId="{934E8853-07CF-40BA-98B5-F4D9E05FA081}" destId="{8B4088B9-148A-4E8D-8EB4-487B89E6501A}" srcOrd="0" destOrd="0" presId="urn:microsoft.com/office/officeart/2005/8/layout/chevron2"/>
    <dgm:cxn modelId="{B3F2B676-4440-415C-AA1A-F6E4D1437EEA}" type="presParOf" srcId="{934E8853-07CF-40BA-98B5-F4D9E05FA081}" destId="{38E37635-242B-44A1-9883-CE15C9BC722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396866F-426F-441C-9E97-409CE7938E7C}" type="doc">
      <dgm:prSet loTypeId="urn:microsoft.com/office/officeart/2005/8/layout/chevron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1FC7C7F0-BA02-4053-B4B2-5CBD76CBCD6D}">
      <dgm:prSet phldrT="[Текст]"/>
      <dgm:spPr/>
      <dgm:t>
        <a:bodyPr/>
        <a:lstStyle/>
        <a:p>
          <a:r>
            <a:rPr lang="ru-RU" dirty="0" smtClean="0"/>
            <a:t>2.1.</a:t>
          </a:r>
          <a:endParaRPr lang="ru-RU" dirty="0"/>
        </a:p>
      </dgm:t>
    </dgm:pt>
    <dgm:pt modelId="{F0449702-E068-4B46-B05E-F6F6DCB23DF8}" type="parTrans" cxnId="{22C24003-1A1D-4E8C-BAAC-3BF8346B5078}">
      <dgm:prSet/>
      <dgm:spPr/>
      <dgm:t>
        <a:bodyPr/>
        <a:lstStyle/>
        <a:p>
          <a:endParaRPr lang="ru-RU"/>
        </a:p>
      </dgm:t>
    </dgm:pt>
    <dgm:pt modelId="{98250F55-270A-43B8-A0BE-E0C75AB411BF}" type="sibTrans" cxnId="{22C24003-1A1D-4E8C-BAAC-3BF8346B5078}">
      <dgm:prSet/>
      <dgm:spPr/>
      <dgm:t>
        <a:bodyPr/>
        <a:lstStyle/>
        <a:p>
          <a:endParaRPr lang="ru-RU"/>
        </a:p>
      </dgm:t>
    </dgm:pt>
    <dgm:pt modelId="{CFDC3E9E-5119-4619-95D9-F860458B4222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>
              <a:solidFill>
                <a:srgbClr val="00B050"/>
              </a:solidFill>
            </a:rPr>
            <a:t>Организация социальной среды развития</a:t>
          </a:r>
          <a:endParaRPr lang="ru-RU" dirty="0" smtClean="0">
            <a:solidFill>
              <a:srgbClr val="00B050"/>
            </a:solidFill>
          </a:endParaRPr>
        </a:p>
        <a:p>
          <a:pPr marL="228600" indent="0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dirty="0">
            <a:solidFill>
              <a:srgbClr val="00B050"/>
            </a:solidFill>
          </a:endParaRPr>
        </a:p>
      </dgm:t>
    </dgm:pt>
    <dgm:pt modelId="{FDD55FF9-06FD-448C-8409-C1040A536AB1}" type="parTrans" cxnId="{8D466BF0-6C7A-4DAA-A901-4A1EFF365CF5}">
      <dgm:prSet/>
      <dgm:spPr/>
      <dgm:t>
        <a:bodyPr/>
        <a:lstStyle/>
        <a:p>
          <a:endParaRPr lang="ru-RU"/>
        </a:p>
      </dgm:t>
    </dgm:pt>
    <dgm:pt modelId="{8D356AE1-01F8-4D92-9FD0-BB54AF40B046}" type="sibTrans" cxnId="{8D466BF0-6C7A-4DAA-A901-4A1EFF365CF5}">
      <dgm:prSet/>
      <dgm:spPr/>
      <dgm:t>
        <a:bodyPr/>
        <a:lstStyle/>
        <a:p>
          <a:endParaRPr lang="ru-RU"/>
        </a:p>
      </dgm:t>
    </dgm:pt>
    <dgm:pt modelId="{97C28E24-A5C8-499B-8AFB-268FA1EEADC6}">
      <dgm:prSet phldrT="[Текст]"/>
      <dgm:spPr/>
      <dgm:t>
        <a:bodyPr/>
        <a:lstStyle/>
        <a:p>
          <a:r>
            <a:rPr lang="ru-RU" dirty="0" smtClean="0"/>
            <a:t>2.2.</a:t>
          </a:r>
          <a:endParaRPr lang="ru-RU" dirty="0"/>
        </a:p>
      </dgm:t>
    </dgm:pt>
    <dgm:pt modelId="{5D2CCA08-3052-44B0-B036-5AFCCF57F648}" type="parTrans" cxnId="{7EE51D39-72ED-434F-8005-E08D3AABD37C}">
      <dgm:prSet/>
      <dgm:spPr/>
      <dgm:t>
        <a:bodyPr/>
        <a:lstStyle/>
        <a:p>
          <a:endParaRPr lang="ru-RU"/>
        </a:p>
      </dgm:t>
    </dgm:pt>
    <dgm:pt modelId="{7F52182D-F443-4FAD-8C0F-BF9CE0E66B10}" type="sibTrans" cxnId="{7EE51D39-72ED-434F-8005-E08D3AABD37C}">
      <dgm:prSet/>
      <dgm:spPr/>
      <dgm:t>
        <a:bodyPr/>
        <a:lstStyle/>
        <a:p>
          <a:endParaRPr lang="ru-RU"/>
        </a:p>
      </dgm:t>
    </dgm:pt>
    <dgm:pt modelId="{F07D684E-0291-4AFB-95D5-D750BC1B5C27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>
              <a:solidFill>
                <a:srgbClr val="C00000"/>
              </a:solidFill>
            </a:rPr>
            <a:t>Материально-техническое обеспечение реализации ООП.</a:t>
          </a:r>
          <a:endParaRPr lang="ru-RU" dirty="0" smtClean="0">
            <a:solidFill>
              <a:srgbClr val="C00000"/>
            </a:solidFill>
          </a:endParaRPr>
        </a:p>
        <a:p>
          <a:pPr marL="171450" indent="0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dirty="0">
            <a:solidFill>
              <a:srgbClr val="C00000"/>
            </a:solidFill>
          </a:endParaRPr>
        </a:p>
      </dgm:t>
    </dgm:pt>
    <dgm:pt modelId="{08B57AA0-94FE-469B-A251-829B0DEFA549}" type="parTrans" cxnId="{13E1E5BC-F393-4374-89B1-A4E4CECD825E}">
      <dgm:prSet/>
      <dgm:spPr/>
      <dgm:t>
        <a:bodyPr/>
        <a:lstStyle/>
        <a:p>
          <a:endParaRPr lang="ru-RU"/>
        </a:p>
      </dgm:t>
    </dgm:pt>
    <dgm:pt modelId="{F4575899-4CF6-437C-8DFC-FBDFD156BE1C}" type="sibTrans" cxnId="{13E1E5BC-F393-4374-89B1-A4E4CECD825E}">
      <dgm:prSet/>
      <dgm:spPr/>
      <dgm:t>
        <a:bodyPr/>
        <a:lstStyle/>
        <a:p>
          <a:endParaRPr lang="ru-RU"/>
        </a:p>
      </dgm:t>
    </dgm:pt>
    <dgm:pt modelId="{FDF03DA7-3185-4550-9484-A58CE2A4295D}">
      <dgm:prSet phldrT="[Текст]"/>
      <dgm:spPr/>
      <dgm:t>
        <a:bodyPr/>
        <a:lstStyle/>
        <a:p>
          <a:r>
            <a:rPr lang="ru-RU" dirty="0" smtClean="0"/>
            <a:t>2.3.</a:t>
          </a:r>
          <a:endParaRPr lang="ru-RU" dirty="0"/>
        </a:p>
      </dgm:t>
    </dgm:pt>
    <dgm:pt modelId="{C89163E9-86D9-414C-8788-86D91289EB98}" type="parTrans" cxnId="{477E01E4-27EB-4E91-95B8-427235B7DF42}">
      <dgm:prSet/>
      <dgm:spPr/>
      <dgm:t>
        <a:bodyPr/>
        <a:lstStyle/>
        <a:p>
          <a:endParaRPr lang="ru-RU"/>
        </a:p>
      </dgm:t>
    </dgm:pt>
    <dgm:pt modelId="{909A46DC-B2B7-45ED-8D71-5DB78207AC84}" type="sibTrans" cxnId="{477E01E4-27EB-4E91-95B8-427235B7DF42}">
      <dgm:prSet/>
      <dgm:spPr/>
      <dgm:t>
        <a:bodyPr/>
        <a:lstStyle/>
        <a:p>
          <a:endParaRPr lang="ru-RU"/>
        </a:p>
      </dgm:t>
    </dgm:pt>
    <dgm:pt modelId="{DA4F1770-A439-40B3-A433-A85895C8BC3F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>
              <a:solidFill>
                <a:schemeClr val="accent6">
                  <a:lumMod val="50000"/>
                </a:schemeClr>
              </a:solidFill>
            </a:rPr>
            <a:t>Режим пребывания детей в ДОУ</a:t>
          </a:r>
          <a:endParaRPr lang="ru-RU" dirty="0" smtClean="0">
            <a:solidFill>
              <a:schemeClr val="accent6">
                <a:lumMod val="50000"/>
              </a:schemeClr>
            </a:solidFill>
          </a:endParaRPr>
        </a:p>
        <a:p>
          <a:pPr marL="114300" indent="0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dirty="0"/>
        </a:p>
      </dgm:t>
    </dgm:pt>
    <dgm:pt modelId="{918E5E43-1EC8-43DC-BC3F-3A204EFE5D74}" type="parTrans" cxnId="{4832A6A8-BF05-432E-8D30-3F7F44FFD8BA}">
      <dgm:prSet/>
      <dgm:spPr/>
      <dgm:t>
        <a:bodyPr/>
        <a:lstStyle/>
        <a:p>
          <a:endParaRPr lang="ru-RU"/>
        </a:p>
      </dgm:t>
    </dgm:pt>
    <dgm:pt modelId="{EFCAA268-B299-4169-BA21-38D5C363E5A5}" type="sibTrans" cxnId="{4832A6A8-BF05-432E-8D30-3F7F44FFD8BA}">
      <dgm:prSet/>
      <dgm:spPr/>
      <dgm:t>
        <a:bodyPr/>
        <a:lstStyle/>
        <a:p>
          <a:endParaRPr lang="ru-RU"/>
        </a:p>
      </dgm:t>
    </dgm:pt>
    <dgm:pt modelId="{1B1B892C-DFB4-452C-B076-850550273038}" type="pres">
      <dgm:prSet presAssocID="{6396866F-426F-441C-9E97-409CE7938E7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09624C9-F4E5-4DFE-BCEC-E227BF5E9801}" type="pres">
      <dgm:prSet presAssocID="{1FC7C7F0-BA02-4053-B4B2-5CBD76CBCD6D}" presName="composite" presStyleCnt="0"/>
      <dgm:spPr/>
    </dgm:pt>
    <dgm:pt modelId="{2DF27F44-53AE-4E88-AEA8-F84396069AA8}" type="pres">
      <dgm:prSet presAssocID="{1FC7C7F0-BA02-4053-B4B2-5CBD76CBCD6D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F8A53D-1BD0-4B26-8E43-3F74EB36D2BA}" type="pres">
      <dgm:prSet presAssocID="{1FC7C7F0-BA02-4053-B4B2-5CBD76CBCD6D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4D764E-7AB7-42A7-89F6-37908E742738}" type="pres">
      <dgm:prSet presAssocID="{98250F55-270A-43B8-A0BE-E0C75AB411BF}" presName="sp" presStyleCnt="0"/>
      <dgm:spPr/>
    </dgm:pt>
    <dgm:pt modelId="{6E36B918-E012-4B6E-AB9F-5BB312FFBEAC}" type="pres">
      <dgm:prSet presAssocID="{97C28E24-A5C8-499B-8AFB-268FA1EEADC6}" presName="composite" presStyleCnt="0"/>
      <dgm:spPr/>
    </dgm:pt>
    <dgm:pt modelId="{F01A42D9-6503-4259-8058-2894AF046D66}" type="pres">
      <dgm:prSet presAssocID="{97C28E24-A5C8-499B-8AFB-268FA1EEADC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F47B76-4634-494C-ACD5-5DDFC4A6F57B}" type="pres">
      <dgm:prSet presAssocID="{97C28E24-A5C8-499B-8AFB-268FA1EEADC6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4EA9AD-4A58-4C90-8D4D-5602A2E9FD19}" type="pres">
      <dgm:prSet presAssocID="{7F52182D-F443-4FAD-8C0F-BF9CE0E66B10}" presName="sp" presStyleCnt="0"/>
      <dgm:spPr/>
    </dgm:pt>
    <dgm:pt modelId="{A788FCCA-DFBA-4B8C-8A0A-0D61F984AFE7}" type="pres">
      <dgm:prSet presAssocID="{FDF03DA7-3185-4550-9484-A58CE2A4295D}" presName="composite" presStyleCnt="0"/>
      <dgm:spPr/>
    </dgm:pt>
    <dgm:pt modelId="{53B6E040-36DE-4568-9AAE-85B143100328}" type="pres">
      <dgm:prSet presAssocID="{FDF03DA7-3185-4550-9484-A58CE2A4295D}" presName="parentText" presStyleLbl="alignNode1" presStyleIdx="2" presStyleCnt="3" custLinFactNeighborY="1049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EAFD76-552E-44F5-8592-40A7A4E3CAFB}" type="pres">
      <dgm:prSet presAssocID="{FDF03DA7-3185-4550-9484-A58CE2A4295D}" presName="descendantText" presStyleLbl="alignAcc1" presStyleIdx="2" presStyleCnt="3" custLinFactNeighborX="-414" custLinFactNeighborY="-48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3E1E5BC-F393-4374-89B1-A4E4CECD825E}" srcId="{97C28E24-A5C8-499B-8AFB-268FA1EEADC6}" destId="{F07D684E-0291-4AFB-95D5-D750BC1B5C27}" srcOrd="0" destOrd="0" parTransId="{08B57AA0-94FE-469B-A251-829B0DEFA549}" sibTransId="{F4575899-4CF6-437C-8DFC-FBDFD156BE1C}"/>
    <dgm:cxn modelId="{FF6D5A70-DA1C-482B-B945-50C423CB9DAD}" type="presOf" srcId="{6396866F-426F-441C-9E97-409CE7938E7C}" destId="{1B1B892C-DFB4-452C-B076-850550273038}" srcOrd="0" destOrd="0" presId="urn:microsoft.com/office/officeart/2005/8/layout/chevron2"/>
    <dgm:cxn modelId="{F02CFA41-6211-4E2A-83A1-6891D2CFB151}" type="presOf" srcId="{F07D684E-0291-4AFB-95D5-D750BC1B5C27}" destId="{E1F47B76-4634-494C-ACD5-5DDFC4A6F57B}" srcOrd="0" destOrd="0" presId="urn:microsoft.com/office/officeart/2005/8/layout/chevron2"/>
    <dgm:cxn modelId="{D8EDAD17-2376-4D98-B356-35A10394647D}" type="presOf" srcId="{1FC7C7F0-BA02-4053-B4B2-5CBD76CBCD6D}" destId="{2DF27F44-53AE-4E88-AEA8-F84396069AA8}" srcOrd="0" destOrd="0" presId="urn:microsoft.com/office/officeart/2005/8/layout/chevron2"/>
    <dgm:cxn modelId="{6F2D47DF-FD00-4969-94B0-5E63F7E8D75E}" type="presOf" srcId="{97C28E24-A5C8-499B-8AFB-268FA1EEADC6}" destId="{F01A42D9-6503-4259-8058-2894AF046D66}" srcOrd="0" destOrd="0" presId="urn:microsoft.com/office/officeart/2005/8/layout/chevron2"/>
    <dgm:cxn modelId="{4832A6A8-BF05-432E-8D30-3F7F44FFD8BA}" srcId="{FDF03DA7-3185-4550-9484-A58CE2A4295D}" destId="{DA4F1770-A439-40B3-A433-A85895C8BC3F}" srcOrd="0" destOrd="0" parTransId="{918E5E43-1EC8-43DC-BC3F-3A204EFE5D74}" sibTransId="{EFCAA268-B299-4169-BA21-38D5C363E5A5}"/>
    <dgm:cxn modelId="{CEC5BD64-B788-444C-8BE3-7832F927B2C7}" type="presOf" srcId="{CFDC3E9E-5119-4619-95D9-F860458B4222}" destId="{67F8A53D-1BD0-4B26-8E43-3F74EB36D2BA}" srcOrd="0" destOrd="0" presId="urn:microsoft.com/office/officeart/2005/8/layout/chevron2"/>
    <dgm:cxn modelId="{477E01E4-27EB-4E91-95B8-427235B7DF42}" srcId="{6396866F-426F-441C-9E97-409CE7938E7C}" destId="{FDF03DA7-3185-4550-9484-A58CE2A4295D}" srcOrd="2" destOrd="0" parTransId="{C89163E9-86D9-414C-8788-86D91289EB98}" sibTransId="{909A46DC-B2B7-45ED-8D71-5DB78207AC84}"/>
    <dgm:cxn modelId="{22C24003-1A1D-4E8C-BAAC-3BF8346B5078}" srcId="{6396866F-426F-441C-9E97-409CE7938E7C}" destId="{1FC7C7F0-BA02-4053-B4B2-5CBD76CBCD6D}" srcOrd="0" destOrd="0" parTransId="{F0449702-E068-4B46-B05E-F6F6DCB23DF8}" sibTransId="{98250F55-270A-43B8-A0BE-E0C75AB411BF}"/>
    <dgm:cxn modelId="{59C6A012-D0AE-4588-AD6D-F1DF26B0FE49}" type="presOf" srcId="{DA4F1770-A439-40B3-A433-A85895C8BC3F}" destId="{42EAFD76-552E-44F5-8592-40A7A4E3CAFB}" srcOrd="0" destOrd="0" presId="urn:microsoft.com/office/officeart/2005/8/layout/chevron2"/>
    <dgm:cxn modelId="{7EE51D39-72ED-434F-8005-E08D3AABD37C}" srcId="{6396866F-426F-441C-9E97-409CE7938E7C}" destId="{97C28E24-A5C8-499B-8AFB-268FA1EEADC6}" srcOrd="1" destOrd="0" parTransId="{5D2CCA08-3052-44B0-B036-5AFCCF57F648}" sibTransId="{7F52182D-F443-4FAD-8C0F-BF9CE0E66B10}"/>
    <dgm:cxn modelId="{8D466BF0-6C7A-4DAA-A901-4A1EFF365CF5}" srcId="{1FC7C7F0-BA02-4053-B4B2-5CBD76CBCD6D}" destId="{CFDC3E9E-5119-4619-95D9-F860458B4222}" srcOrd="0" destOrd="0" parTransId="{FDD55FF9-06FD-448C-8409-C1040A536AB1}" sibTransId="{8D356AE1-01F8-4D92-9FD0-BB54AF40B046}"/>
    <dgm:cxn modelId="{12CC89F3-DEE1-4257-8296-F100BF3F9118}" type="presOf" srcId="{FDF03DA7-3185-4550-9484-A58CE2A4295D}" destId="{53B6E040-36DE-4568-9AAE-85B143100328}" srcOrd="0" destOrd="0" presId="urn:microsoft.com/office/officeart/2005/8/layout/chevron2"/>
    <dgm:cxn modelId="{CA722732-63B3-4919-B9CE-4CA21C7D5DB8}" type="presParOf" srcId="{1B1B892C-DFB4-452C-B076-850550273038}" destId="{D09624C9-F4E5-4DFE-BCEC-E227BF5E9801}" srcOrd="0" destOrd="0" presId="urn:microsoft.com/office/officeart/2005/8/layout/chevron2"/>
    <dgm:cxn modelId="{8C6ABBD4-8908-4DF6-89C9-A5B5E9F69B99}" type="presParOf" srcId="{D09624C9-F4E5-4DFE-BCEC-E227BF5E9801}" destId="{2DF27F44-53AE-4E88-AEA8-F84396069AA8}" srcOrd="0" destOrd="0" presId="urn:microsoft.com/office/officeart/2005/8/layout/chevron2"/>
    <dgm:cxn modelId="{30B4815D-2252-4EEA-937D-36C65350514F}" type="presParOf" srcId="{D09624C9-F4E5-4DFE-BCEC-E227BF5E9801}" destId="{67F8A53D-1BD0-4B26-8E43-3F74EB36D2BA}" srcOrd="1" destOrd="0" presId="urn:microsoft.com/office/officeart/2005/8/layout/chevron2"/>
    <dgm:cxn modelId="{62CD06EF-A3BC-451C-8A3F-384128D79210}" type="presParOf" srcId="{1B1B892C-DFB4-452C-B076-850550273038}" destId="{6C4D764E-7AB7-42A7-89F6-37908E742738}" srcOrd="1" destOrd="0" presId="urn:microsoft.com/office/officeart/2005/8/layout/chevron2"/>
    <dgm:cxn modelId="{3F737572-3CC1-405E-A55E-2B7148473573}" type="presParOf" srcId="{1B1B892C-DFB4-452C-B076-850550273038}" destId="{6E36B918-E012-4B6E-AB9F-5BB312FFBEAC}" srcOrd="2" destOrd="0" presId="urn:microsoft.com/office/officeart/2005/8/layout/chevron2"/>
    <dgm:cxn modelId="{091A7A79-47BF-42AB-A958-9FDD807C75AE}" type="presParOf" srcId="{6E36B918-E012-4B6E-AB9F-5BB312FFBEAC}" destId="{F01A42D9-6503-4259-8058-2894AF046D66}" srcOrd="0" destOrd="0" presId="urn:microsoft.com/office/officeart/2005/8/layout/chevron2"/>
    <dgm:cxn modelId="{C3D63C52-59DF-4C6B-93D7-E9D55640EA97}" type="presParOf" srcId="{6E36B918-E012-4B6E-AB9F-5BB312FFBEAC}" destId="{E1F47B76-4634-494C-ACD5-5DDFC4A6F57B}" srcOrd="1" destOrd="0" presId="urn:microsoft.com/office/officeart/2005/8/layout/chevron2"/>
    <dgm:cxn modelId="{1A21FF2C-DDA0-4963-A38E-232B4866092C}" type="presParOf" srcId="{1B1B892C-DFB4-452C-B076-850550273038}" destId="{E04EA9AD-4A58-4C90-8D4D-5602A2E9FD19}" srcOrd="3" destOrd="0" presId="urn:microsoft.com/office/officeart/2005/8/layout/chevron2"/>
    <dgm:cxn modelId="{FE48C4BA-520A-4F68-858B-8D18843BA1D6}" type="presParOf" srcId="{1B1B892C-DFB4-452C-B076-850550273038}" destId="{A788FCCA-DFBA-4B8C-8A0A-0D61F984AFE7}" srcOrd="4" destOrd="0" presId="urn:microsoft.com/office/officeart/2005/8/layout/chevron2"/>
    <dgm:cxn modelId="{6F5E6FE7-F02F-4CA9-ABB7-AAB7BA640ACA}" type="presParOf" srcId="{A788FCCA-DFBA-4B8C-8A0A-0D61F984AFE7}" destId="{53B6E040-36DE-4568-9AAE-85B143100328}" srcOrd="0" destOrd="0" presId="urn:microsoft.com/office/officeart/2005/8/layout/chevron2"/>
    <dgm:cxn modelId="{129ABCD4-2281-4007-AD85-0242590B98AF}" type="presParOf" srcId="{A788FCCA-DFBA-4B8C-8A0A-0D61F984AFE7}" destId="{42EAFD76-552E-44F5-8592-40A7A4E3CAF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EACFD39-24B9-4AC6-9205-225CCCD32F1C}" type="doc">
      <dgm:prSet loTypeId="urn:microsoft.com/office/officeart/2005/8/layout/pyramid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8C12657A-388B-4075-8D70-720A5DDF5315}">
      <dgm:prSet phldrT="[Текст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u="sng"/>
            <a:t>НЕПРЕРЫВНАЯ ОД   </a:t>
          </a:r>
          <a:endParaRPr lang="ru-RU"/>
        </a:p>
      </dgm:t>
    </dgm:pt>
    <dgm:pt modelId="{45F001CF-F404-487B-B472-7211536DA594}" type="parTrans" cxnId="{294B05CC-B974-4BFB-B39C-02B42F9ACFEF}">
      <dgm:prSet/>
      <dgm:spPr/>
      <dgm:t>
        <a:bodyPr/>
        <a:lstStyle/>
        <a:p>
          <a:endParaRPr lang="ru-RU"/>
        </a:p>
      </dgm:t>
    </dgm:pt>
    <dgm:pt modelId="{3E339346-6E4A-4EB5-B46A-5B1BB194CFBF}" type="sibTrans" cxnId="{294B05CC-B974-4BFB-B39C-02B42F9ACFEF}">
      <dgm:prSet/>
      <dgm:spPr/>
      <dgm:t>
        <a:bodyPr/>
        <a:lstStyle/>
        <a:p>
          <a:endParaRPr lang="ru-RU"/>
        </a:p>
      </dgm:t>
    </dgm:pt>
    <dgm:pt modelId="{E37970E4-B6CC-431F-9CA6-8EA97FB6E5FB}">
      <dgm:prSet phldrT="[Текст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u="sng"/>
            <a:t>ОРГАНИЗОВАННАЯ ОД </a:t>
          </a:r>
          <a:endParaRPr lang="ru-RU"/>
        </a:p>
      </dgm:t>
    </dgm:pt>
    <dgm:pt modelId="{ECBB43F3-986D-4D5A-A85E-3C2CC6D8539E}" type="parTrans" cxnId="{D18652FA-A344-41F2-8D84-399B812504FF}">
      <dgm:prSet/>
      <dgm:spPr/>
      <dgm:t>
        <a:bodyPr/>
        <a:lstStyle/>
        <a:p>
          <a:endParaRPr lang="ru-RU"/>
        </a:p>
      </dgm:t>
    </dgm:pt>
    <dgm:pt modelId="{4A2534C8-C2D0-4F0D-AEF9-24D8A09E0583}" type="sibTrans" cxnId="{D18652FA-A344-41F2-8D84-399B812504FF}">
      <dgm:prSet/>
      <dgm:spPr/>
      <dgm:t>
        <a:bodyPr/>
        <a:lstStyle/>
        <a:p>
          <a:endParaRPr lang="ru-RU"/>
        </a:p>
      </dgm:t>
    </dgm:pt>
    <dgm:pt modelId="{9C94AFDF-4B05-41CE-B006-E542A50B5DC7}">
      <dgm:prSet phldrT="[Текст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u="sng"/>
            <a:t>РЕЖИМНЫЕ МОМЕНТЫ</a:t>
          </a:r>
          <a:endParaRPr lang="ru-RU"/>
        </a:p>
      </dgm:t>
    </dgm:pt>
    <dgm:pt modelId="{BB64C0E6-289C-4CC3-B5B7-1B2DF9EF10D7}" type="parTrans" cxnId="{4B163AE2-DC68-4B8B-AA6A-C91BBAE93DAD}">
      <dgm:prSet/>
      <dgm:spPr/>
      <dgm:t>
        <a:bodyPr/>
        <a:lstStyle/>
        <a:p>
          <a:endParaRPr lang="ru-RU"/>
        </a:p>
      </dgm:t>
    </dgm:pt>
    <dgm:pt modelId="{2395F0DC-15F1-409B-BB84-94B0FD1019EE}" type="sibTrans" cxnId="{4B163AE2-DC68-4B8B-AA6A-C91BBAE93DAD}">
      <dgm:prSet/>
      <dgm:spPr/>
      <dgm:t>
        <a:bodyPr/>
        <a:lstStyle/>
        <a:p>
          <a:endParaRPr lang="ru-RU"/>
        </a:p>
      </dgm:t>
    </dgm:pt>
    <dgm:pt modelId="{5EF2911E-EAD7-496C-9C49-7959D1AFF6F3}">
      <dgm:prSet phldrT="[Текст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u="sng" dirty="0"/>
            <a:t>САМОСТОЯТЕЛЬНАЯ ДЕЯТЕЛЬНОСТЬ</a:t>
          </a:r>
          <a:endParaRPr lang="ru-RU" dirty="0"/>
        </a:p>
      </dgm:t>
    </dgm:pt>
    <dgm:pt modelId="{98E0FDF2-6F90-41AB-A245-F0B256FC869F}" type="parTrans" cxnId="{0936A160-E50A-4906-85F3-0010F4195603}">
      <dgm:prSet/>
      <dgm:spPr/>
      <dgm:t>
        <a:bodyPr/>
        <a:lstStyle/>
        <a:p>
          <a:endParaRPr lang="ru-RU"/>
        </a:p>
      </dgm:t>
    </dgm:pt>
    <dgm:pt modelId="{FC5F43E6-5F44-44F8-991F-400F4787D034}" type="sibTrans" cxnId="{0936A160-E50A-4906-85F3-0010F4195603}">
      <dgm:prSet/>
      <dgm:spPr/>
      <dgm:t>
        <a:bodyPr/>
        <a:lstStyle/>
        <a:p>
          <a:endParaRPr lang="ru-RU"/>
        </a:p>
      </dgm:t>
    </dgm:pt>
    <dgm:pt modelId="{23BC0C9A-3A8A-4162-9B47-40D77977B664}">
      <dgm:prSet phldrT="[Текст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u="sng" dirty="0"/>
            <a:t>СОВМЕСТНАЯ ДЕЯТЕЛЬНОСТЬ</a:t>
          </a:r>
          <a:endParaRPr lang="ru-RU" dirty="0"/>
        </a:p>
      </dgm:t>
    </dgm:pt>
    <dgm:pt modelId="{FC845845-198D-46A9-9DDF-57E4AD0854F9}" type="parTrans" cxnId="{DD477FE1-F802-42F4-BA7C-C9845E4CA48F}">
      <dgm:prSet/>
      <dgm:spPr/>
      <dgm:t>
        <a:bodyPr/>
        <a:lstStyle/>
        <a:p>
          <a:endParaRPr lang="ru-RU"/>
        </a:p>
      </dgm:t>
    </dgm:pt>
    <dgm:pt modelId="{3147782B-FACE-46C0-99CF-CC062B2D6F68}" type="sibTrans" cxnId="{DD477FE1-F802-42F4-BA7C-C9845E4CA48F}">
      <dgm:prSet/>
      <dgm:spPr/>
      <dgm:t>
        <a:bodyPr/>
        <a:lstStyle/>
        <a:p>
          <a:endParaRPr lang="ru-RU"/>
        </a:p>
      </dgm:t>
    </dgm:pt>
    <dgm:pt modelId="{E766261B-D45C-4B44-935A-09BC4211727E}">
      <dgm:prSet phldrT="[Текст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u="sng"/>
            <a:t>РАБОТА С РОДИТЕЛЯМИ</a:t>
          </a:r>
          <a:endParaRPr lang="ru-RU"/>
        </a:p>
      </dgm:t>
    </dgm:pt>
    <dgm:pt modelId="{B30B959E-83ED-4476-AD7F-95C7F81ED4D0}" type="parTrans" cxnId="{1248C08D-752B-48E9-B072-813B945230B1}">
      <dgm:prSet/>
      <dgm:spPr/>
      <dgm:t>
        <a:bodyPr/>
        <a:lstStyle/>
        <a:p>
          <a:endParaRPr lang="ru-RU"/>
        </a:p>
      </dgm:t>
    </dgm:pt>
    <dgm:pt modelId="{580C93AF-A92E-443B-993B-4A0F0ADFCB9C}" type="sibTrans" cxnId="{1248C08D-752B-48E9-B072-813B945230B1}">
      <dgm:prSet/>
      <dgm:spPr/>
      <dgm:t>
        <a:bodyPr/>
        <a:lstStyle/>
        <a:p>
          <a:endParaRPr lang="ru-RU"/>
        </a:p>
      </dgm:t>
    </dgm:pt>
    <dgm:pt modelId="{FBB6B342-A718-4014-8DDB-B44141ED77AF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/>
            <a:t>НЕПОСРЕДСТВЕННО-ОБРАЗОВАТЕЛЬНАЯ ДЕЯТЕЛЬНОСТЬ</a:t>
          </a:r>
          <a:endParaRPr lang="ru-RU"/>
        </a:p>
      </dgm:t>
    </dgm:pt>
    <dgm:pt modelId="{C9220E19-19E0-4EBE-A234-86E3DF29F137}" type="parTrans" cxnId="{C314DCD1-C074-4244-9B5D-8D1C2FDEEC89}">
      <dgm:prSet/>
      <dgm:spPr/>
      <dgm:t>
        <a:bodyPr/>
        <a:lstStyle/>
        <a:p>
          <a:endParaRPr lang="ru-RU"/>
        </a:p>
      </dgm:t>
    </dgm:pt>
    <dgm:pt modelId="{67CE4A4B-FFE7-4650-A414-5B92E6EC4F78}" type="sibTrans" cxnId="{C314DCD1-C074-4244-9B5D-8D1C2FDEEC89}">
      <dgm:prSet/>
      <dgm:spPr/>
      <dgm:t>
        <a:bodyPr/>
        <a:lstStyle/>
        <a:p>
          <a:endParaRPr lang="ru-RU"/>
        </a:p>
      </dgm:t>
    </dgm:pt>
    <dgm:pt modelId="{30DD2ED6-1E79-4EF7-9265-F20C742DB00B}" type="pres">
      <dgm:prSet presAssocID="{4EACFD39-24B9-4AC6-9205-225CCCD32F1C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170B01D0-D675-4033-AC6F-FD6A75201E4E}" type="pres">
      <dgm:prSet presAssocID="{4EACFD39-24B9-4AC6-9205-225CCCD32F1C}" presName="pyramid" presStyleLbl="node1" presStyleIdx="0" presStyleCnt="1" custLinFactNeighborX="-4147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blipFill dpi="0" rotWithShape="0">
          <a:blip xmlns:r="http://schemas.openxmlformats.org/officeDocument/2006/relationships" r:embed="rId1">
            <a:duotone>
              <a:schemeClr val="accent2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2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C1610CE8-F57B-4C3E-BF95-F8065ADDC175}" type="pres">
      <dgm:prSet presAssocID="{4EACFD39-24B9-4AC6-9205-225CCCD32F1C}" presName="theList" presStyleCnt="0"/>
      <dgm:spPr/>
      <dgm:t>
        <a:bodyPr/>
        <a:lstStyle/>
        <a:p>
          <a:endParaRPr lang="ru-RU"/>
        </a:p>
      </dgm:t>
    </dgm:pt>
    <dgm:pt modelId="{9DDEE8CA-BBA9-477C-857B-91BDA7FB7803}" type="pres">
      <dgm:prSet presAssocID="{8C12657A-388B-4075-8D70-720A5DDF5315}" presName="aNode" presStyleLbl="fgAcc1" presStyleIdx="0" presStyleCnt="7" custLinFactY="94540" custLinFactNeighborX="1772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AC3D66-5B0C-471F-BB0B-9CA94CA4C0D1}" type="pres">
      <dgm:prSet presAssocID="{8C12657A-388B-4075-8D70-720A5DDF5315}" presName="aSpace" presStyleCnt="0"/>
      <dgm:spPr/>
      <dgm:t>
        <a:bodyPr/>
        <a:lstStyle/>
        <a:p>
          <a:endParaRPr lang="ru-RU"/>
        </a:p>
      </dgm:t>
    </dgm:pt>
    <dgm:pt modelId="{623D78D8-8552-488F-BB46-371D1613F7F1}" type="pres">
      <dgm:prSet presAssocID="{E37970E4-B6CC-431F-9CA6-8EA97FB6E5FB}" presName="aNode" presStyleLbl="fgAcc1" presStyleIdx="1" presStyleCnt="7" custLinFactY="100000" custLinFactNeighborX="1773" custLinFactNeighborY="1160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A59193-C16F-47ED-9580-84A4373B6A8B}" type="pres">
      <dgm:prSet presAssocID="{E37970E4-B6CC-431F-9CA6-8EA97FB6E5FB}" presName="aSpace" presStyleCnt="0"/>
      <dgm:spPr/>
      <dgm:t>
        <a:bodyPr/>
        <a:lstStyle/>
        <a:p>
          <a:endParaRPr lang="ru-RU"/>
        </a:p>
      </dgm:t>
    </dgm:pt>
    <dgm:pt modelId="{BD23CF29-78C8-4B16-9BC9-C472E83868CE}" type="pres">
      <dgm:prSet presAssocID="{9C94AFDF-4B05-41CE-B006-E542A50B5DC7}" presName="aNode" presStyleLbl="fgAcc1" presStyleIdx="2" presStyleCnt="7" custLinFactY="100000" custLinFactNeighborX="1063" custLinFactNeighborY="1964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15AD2A-85A7-44F2-B752-B264B6104FE5}" type="pres">
      <dgm:prSet presAssocID="{9C94AFDF-4B05-41CE-B006-E542A50B5DC7}" presName="aSpace" presStyleCnt="0"/>
      <dgm:spPr/>
      <dgm:t>
        <a:bodyPr/>
        <a:lstStyle/>
        <a:p>
          <a:endParaRPr lang="ru-RU"/>
        </a:p>
      </dgm:t>
    </dgm:pt>
    <dgm:pt modelId="{F68F5BCA-7F4D-42DF-849D-7213152B635E}" type="pres">
      <dgm:prSet presAssocID="{5EF2911E-EAD7-496C-9C49-7959D1AFF6F3}" presName="aNode" presStyleLbl="fgAcc1" presStyleIdx="3" presStyleCnt="7" custLinFactY="108951" custLinFactNeighborX="708" custLinFactNeighborY="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20491B-DB1F-454F-A504-E4FF1BEDF42B}" type="pres">
      <dgm:prSet presAssocID="{5EF2911E-EAD7-496C-9C49-7959D1AFF6F3}" presName="aSpace" presStyleCnt="0"/>
      <dgm:spPr/>
      <dgm:t>
        <a:bodyPr/>
        <a:lstStyle/>
        <a:p>
          <a:endParaRPr lang="ru-RU"/>
        </a:p>
      </dgm:t>
    </dgm:pt>
    <dgm:pt modelId="{24A8D018-A018-493D-9668-47C9ABDF8A70}" type="pres">
      <dgm:prSet presAssocID="{23BC0C9A-3A8A-4162-9B47-40D77977B664}" presName="aNode" presStyleLbl="fgAcc1" presStyleIdx="4" presStyleCnt="7" custLinFactY="116416" custLinFactNeighborX="1772" custLinFactNeighborY="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D61037-AA71-4176-AB3C-7379A9FF9E66}" type="pres">
      <dgm:prSet presAssocID="{23BC0C9A-3A8A-4162-9B47-40D77977B664}" presName="aSpace" presStyleCnt="0"/>
      <dgm:spPr/>
      <dgm:t>
        <a:bodyPr/>
        <a:lstStyle/>
        <a:p>
          <a:endParaRPr lang="ru-RU"/>
        </a:p>
      </dgm:t>
    </dgm:pt>
    <dgm:pt modelId="{AFB82179-86AB-4C15-9675-A47E07E20D7A}" type="pres">
      <dgm:prSet presAssocID="{E766261B-D45C-4B44-935A-09BC4211727E}" presName="aNode" presStyleLbl="fgAcc1" presStyleIdx="5" presStyleCnt="7" custLinFactY="129161" custLinFactNeighborX="1063" custLinFactNeighborY="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F0CA33-7AC2-4E3F-86E3-01F2867D6779}" type="pres">
      <dgm:prSet presAssocID="{E766261B-D45C-4B44-935A-09BC4211727E}" presName="aSpace" presStyleCnt="0"/>
      <dgm:spPr/>
      <dgm:t>
        <a:bodyPr/>
        <a:lstStyle/>
        <a:p>
          <a:endParaRPr lang="ru-RU"/>
        </a:p>
      </dgm:t>
    </dgm:pt>
    <dgm:pt modelId="{FDAAEB4A-85AB-4E94-8F39-34B520B869B3}" type="pres">
      <dgm:prSet presAssocID="{FBB6B342-A718-4014-8DDB-B44141ED77AF}" presName="aNode" presStyleLbl="fgAcc1" presStyleIdx="6" presStyleCnt="7" custAng="17795414" custLinFactY="-216594" custLinFactNeighborX="-82949" custLinFactNeighborY="-3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CAD5E7-E71A-4656-82AA-0BE41CB2AB55}" type="pres">
      <dgm:prSet presAssocID="{FBB6B342-A718-4014-8DDB-B44141ED77AF}" presName="aSpace" presStyleCnt="0"/>
      <dgm:spPr/>
      <dgm:t>
        <a:bodyPr/>
        <a:lstStyle/>
        <a:p>
          <a:endParaRPr lang="ru-RU"/>
        </a:p>
      </dgm:t>
    </dgm:pt>
  </dgm:ptLst>
  <dgm:cxnLst>
    <dgm:cxn modelId="{A1D3413A-84B7-4745-9FA8-9AE1E297343F}" type="presOf" srcId="{E766261B-D45C-4B44-935A-09BC4211727E}" destId="{AFB82179-86AB-4C15-9675-A47E07E20D7A}" srcOrd="0" destOrd="0" presId="urn:microsoft.com/office/officeart/2005/8/layout/pyramid2"/>
    <dgm:cxn modelId="{0936A160-E50A-4906-85F3-0010F4195603}" srcId="{4EACFD39-24B9-4AC6-9205-225CCCD32F1C}" destId="{5EF2911E-EAD7-496C-9C49-7959D1AFF6F3}" srcOrd="3" destOrd="0" parTransId="{98E0FDF2-6F90-41AB-A245-F0B256FC869F}" sibTransId="{FC5F43E6-5F44-44F8-991F-400F4787D034}"/>
    <dgm:cxn modelId="{E7384FEF-874F-433D-AD2D-17BE610B96A0}" type="presOf" srcId="{23BC0C9A-3A8A-4162-9B47-40D77977B664}" destId="{24A8D018-A018-493D-9668-47C9ABDF8A70}" srcOrd="0" destOrd="0" presId="urn:microsoft.com/office/officeart/2005/8/layout/pyramid2"/>
    <dgm:cxn modelId="{C314DCD1-C074-4244-9B5D-8D1C2FDEEC89}" srcId="{4EACFD39-24B9-4AC6-9205-225CCCD32F1C}" destId="{FBB6B342-A718-4014-8DDB-B44141ED77AF}" srcOrd="6" destOrd="0" parTransId="{C9220E19-19E0-4EBE-A234-86E3DF29F137}" sibTransId="{67CE4A4B-FFE7-4650-A414-5B92E6EC4F78}"/>
    <dgm:cxn modelId="{3EDF0A6B-DD1F-4615-895C-4CA1C8A37C91}" type="presOf" srcId="{5EF2911E-EAD7-496C-9C49-7959D1AFF6F3}" destId="{F68F5BCA-7F4D-42DF-849D-7213152B635E}" srcOrd="0" destOrd="0" presId="urn:microsoft.com/office/officeart/2005/8/layout/pyramid2"/>
    <dgm:cxn modelId="{7E6E74D6-8605-47E6-91EC-E422BE9F9E9C}" type="presOf" srcId="{9C94AFDF-4B05-41CE-B006-E542A50B5DC7}" destId="{BD23CF29-78C8-4B16-9BC9-C472E83868CE}" srcOrd="0" destOrd="0" presId="urn:microsoft.com/office/officeart/2005/8/layout/pyramid2"/>
    <dgm:cxn modelId="{ADB1952D-C3D7-495D-A6D0-388324DEAEFE}" type="presOf" srcId="{E37970E4-B6CC-431F-9CA6-8EA97FB6E5FB}" destId="{623D78D8-8552-488F-BB46-371D1613F7F1}" srcOrd="0" destOrd="0" presId="urn:microsoft.com/office/officeart/2005/8/layout/pyramid2"/>
    <dgm:cxn modelId="{D18652FA-A344-41F2-8D84-399B812504FF}" srcId="{4EACFD39-24B9-4AC6-9205-225CCCD32F1C}" destId="{E37970E4-B6CC-431F-9CA6-8EA97FB6E5FB}" srcOrd="1" destOrd="0" parTransId="{ECBB43F3-986D-4D5A-A85E-3C2CC6D8539E}" sibTransId="{4A2534C8-C2D0-4F0D-AEF9-24D8A09E0583}"/>
    <dgm:cxn modelId="{4B163AE2-DC68-4B8B-AA6A-C91BBAE93DAD}" srcId="{4EACFD39-24B9-4AC6-9205-225CCCD32F1C}" destId="{9C94AFDF-4B05-41CE-B006-E542A50B5DC7}" srcOrd="2" destOrd="0" parTransId="{BB64C0E6-289C-4CC3-B5B7-1B2DF9EF10D7}" sibTransId="{2395F0DC-15F1-409B-BB84-94B0FD1019EE}"/>
    <dgm:cxn modelId="{1248C08D-752B-48E9-B072-813B945230B1}" srcId="{4EACFD39-24B9-4AC6-9205-225CCCD32F1C}" destId="{E766261B-D45C-4B44-935A-09BC4211727E}" srcOrd="5" destOrd="0" parTransId="{B30B959E-83ED-4476-AD7F-95C7F81ED4D0}" sibTransId="{580C93AF-A92E-443B-993B-4A0F0ADFCB9C}"/>
    <dgm:cxn modelId="{AF6D6650-FA1B-4D42-A16C-D2890FF5C944}" type="presOf" srcId="{FBB6B342-A718-4014-8DDB-B44141ED77AF}" destId="{FDAAEB4A-85AB-4E94-8F39-34B520B869B3}" srcOrd="0" destOrd="0" presId="urn:microsoft.com/office/officeart/2005/8/layout/pyramid2"/>
    <dgm:cxn modelId="{0B47EADC-83DC-4699-90F6-B2625D1B63A3}" type="presOf" srcId="{8C12657A-388B-4075-8D70-720A5DDF5315}" destId="{9DDEE8CA-BBA9-477C-857B-91BDA7FB7803}" srcOrd="0" destOrd="0" presId="urn:microsoft.com/office/officeart/2005/8/layout/pyramid2"/>
    <dgm:cxn modelId="{DD477FE1-F802-42F4-BA7C-C9845E4CA48F}" srcId="{4EACFD39-24B9-4AC6-9205-225CCCD32F1C}" destId="{23BC0C9A-3A8A-4162-9B47-40D77977B664}" srcOrd="4" destOrd="0" parTransId="{FC845845-198D-46A9-9DDF-57E4AD0854F9}" sibTransId="{3147782B-FACE-46C0-99CF-CC062B2D6F68}"/>
    <dgm:cxn modelId="{C5D60DB4-8196-41B7-A806-A7DA34B16B10}" type="presOf" srcId="{4EACFD39-24B9-4AC6-9205-225CCCD32F1C}" destId="{30DD2ED6-1E79-4EF7-9265-F20C742DB00B}" srcOrd="0" destOrd="0" presId="urn:microsoft.com/office/officeart/2005/8/layout/pyramid2"/>
    <dgm:cxn modelId="{294B05CC-B974-4BFB-B39C-02B42F9ACFEF}" srcId="{4EACFD39-24B9-4AC6-9205-225CCCD32F1C}" destId="{8C12657A-388B-4075-8D70-720A5DDF5315}" srcOrd="0" destOrd="0" parTransId="{45F001CF-F404-487B-B472-7211536DA594}" sibTransId="{3E339346-6E4A-4EB5-B46A-5B1BB194CFBF}"/>
    <dgm:cxn modelId="{850246FE-D83A-4B11-8D4B-A9389BE2D895}" type="presParOf" srcId="{30DD2ED6-1E79-4EF7-9265-F20C742DB00B}" destId="{170B01D0-D675-4033-AC6F-FD6A75201E4E}" srcOrd="0" destOrd="0" presId="urn:microsoft.com/office/officeart/2005/8/layout/pyramid2"/>
    <dgm:cxn modelId="{41848C07-B5BA-4C23-B49B-9634D2578F14}" type="presParOf" srcId="{30DD2ED6-1E79-4EF7-9265-F20C742DB00B}" destId="{C1610CE8-F57B-4C3E-BF95-F8065ADDC175}" srcOrd="1" destOrd="0" presId="urn:microsoft.com/office/officeart/2005/8/layout/pyramid2"/>
    <dgm:cxn modelId="{1F638AE5-A4B2-49C6-931B-D7B689C61C52}" type="presParOf" srcId="{C1610CE8-F57B-4C3E-BF95-F8065ADDC175}" destId="{9DDEE8CA-BBA9-477C-857B-91BDA7FB7803}" srcOrd="0" destOrd="0" presId="urn:microsoft.com/office/officeart/2005/8/layout/pyramid2"/>
    <dgm:cxn modelId="{BD45D892-01FD-47EC-8E79-222637B6CC76}" type="presParOf" srcId="{C1610CE8-F57B-4C3E-BF95-F8065ADDC175}" destId="{47AC3D66-5B0C-471F-BB0B-9CA94CA4C0D1}" srcOrd="1" destOrd="0" presId="urn:microsoft.com/office/officeart/2005/8/layout/pyramid2"/>
    <dgm:cxn modelId="{6F1C2312-D949-498A-94A7-54696B7E33CE}" type="presParOf" srcId="{C1610CE8-F57B-4C3E-BF95-F8065ADDC175}" destId="{623D78D8-8552-488F-BB46-371D1613F7F1}" srcOrd="2" destOrd="0" presId="urn:microsoft.com/office/officeart/2005/8/layout/pyramid2"/>
    <dgm:cxn modelId="{571C74D6-C8F6-4FDD-8DC3-77B5BD8EC023}" type="presParOf" srcId="{C1610CE8-F57B-4C3E-BF95-F8065ADDC175}" destId="{C6A59193-C16F-47ED-9580-84A4373B6A8B}" srcOrd="3" destOrd="0" presId="urn:microsoft.com/office/officeart/2005/8/layout/pyramid2"/>
    <dgm:cxn modelId="{E76BC477-3248-4E1A-AD91-02B91280DF39}" type="presParOf" srcId="{C1610CE8-F57B-4C3E-BF95-F8065ADDC175}" destId="{BD23CF29-78C8-4B16-9BC9-C472E83868CE}" srcOrd="4" destOrd="0" presId="urn:microsoft.com/office/officeart/2005/8/layout/pyramid2"/>
    <dgm:cxn modelId="{CE7244A7-C721-4AF0-8540-AAB1227ABBAE}" type="presParOf" srcId="{C1610CE8-F57B-4C3E-BF95-F8065ADDC175}" destId="{8C15AD2A-85A7-44F2-B752-B264B6104FE5}" srcOrd="5" destOrd="0" presId="urn:microsoft.com/office/officeart/2005/8/layout/pyramid2"/>
    <dgm:cxn modelId="{CADBE205-314C-458D-90F5-78224A9B0D9F}" type="presParOf" srcId="{C1610CE8-F57B-4C3E-BF95-F8065ADDC175}" destId="{F68F5BCA-7F4D-42DF-849D-7213152B635E}" srcOrd="6" destOrd="0" presId="urn:microsoft.com/office/officeart/2005/8/layout/pyramid2"/>
    <dgm:cxn modelId="{4C2DE57E-7779-4F77-9522-57B164CDB8C7}" type="presParOf" srcId="{C1610CE8-F57B-4C3E-BF95-F8065ADDC175}" destId="{AE20491B-DB1F-454F-A504-E4FF1BEDF42B}" srcOrd="7" destOrd="0" presId="urn:microsoft.com/office/officeart/2005/8/layout/pyramid2"/>
    <dgm:cxn modelId="{8D6A0CEB-F61A-4767-AAE3-BDC8713037A7}" type="presParOf" srcId="{C1610CE8-F57B-4C3E-BF95-F8065ADDC175}" destId="{24A8D018-A018-493D-9668-47C9ABDF8A70}" srcOrd="8" destOrd="0" presId="urn:microsoft.com/office/officeart/2005/8/layout/pyramid2"/>
    <dgm:cxn modelId="{986840B9-9B30-4C06-B169-445D26A22238}" type="presParOf" srcId="{C1610CE8-F57B-4C3E-BF95-F8065ADDC175}" destId="{B2D61037-AA71-4176-AB3C-7379A9FF9E66}" srcOrd="9" destOrd="0" presId="urn:microsoft.com/office/officeart/2005/8/layout/pyramid2"/>
    <dgm:cxn modelId="{205C41A4-BDA6-4B82-AE9E-3FA5BE14C344}" type="presParOf" srcId="{C1610CE8-F57B-4C3E-BF95-F8065ADDC175}" destId="{AFB82179-86AB-4C15-9675-A47E07E20D7A}" srcOrd="10" destOrd="0" presId="urn:microsoft.com/office/officeart/2005/8/layout/pyramid2"/>
    <dgm:cxn modelId="{A27D5B61-2895-4035-8F56-FCEDF6D7E436}" type="presParOf" srcId="{C1610CE8-F57B-4C3E-BF95-F8065ADDC175}" destId="{13F0CA33-7AC2-4E3F-86E3-01F2867D6779}" srcOrd="11" destOrd="0" presId="urn:microsoft.com/office/officeart/2005/8/layout/pyramid2"/>
    <dgm:cxn modelId="{FECCCE73-F910-4781-AC5C-CB132A31F878}" type="presParOf" srcId="{C1610CE8-F57B-4C3E-BF95-F8065ADDC175}" destId="{FDAAEB4A-85AB-4E94-8F39-34B520B869B3}" srcOrd="12" destOrd="0" presId="urn:microsoft.com/office/officeart/2005/8/layout/pyramid2"/>
    <dgm:cxn modelId="{125CA666-D4A1-4EBA-8A0B-CC3704E8D92B}" type="presParOf" srcId="{C1610CE8-F57B-4C3E-BF95-F8065ADDC175}" destId="{56CAD5E7-E71A-4656-82AA-0BE41CB2AB55}" srcOrd="1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8E103A0-E17E-4AD9-86C0-A3C225213C21}" type="doc">
      <dgm:prSet loTypeId="urn:microsoft.com/office/officeart/2005/8/layout/chevron2" loCatId="list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ru-RU"/>
        </a:p>
      </dgm:t>
    </dgm:pt>
    <dgm:pt modelId="{F0388A95-96D9-4FA2-8853-77070D34A01F}">
      <dgm:prSet phldrT="[Текст]"/>
      <dgm:spPr/>
      <dgm:t>
        <a:bodyPr/>
        <a:lstStyle/>
        <a:p>
          <a:r>
            <a:rPr lang="ru-RU" dirty="0" smtClean="0"/>
            <a:t>3.1.</a:t>
          </a:r>
          <a:endParaRPr lang="ru-RU" dirty="0"/>
        </a:p>
      </dgm:t>
    </dgm:pt>
    <dgm:pt modelId="{91631999-DB17-477C-B2C5-D992FA940B23}" type="parTrans" cxnId="{E58ED27C-F24C-4972-A086-91ACB0A0D5C9}">
      <dgm:prSet/>
      <dgm:spPr/>
      <dgm:t>
        <a:bodyPr/>
        <a:lstStyle/>
        <a:p>
          <a:endParaRPr lang="ru-RU"/>
        </a:p>
      </dgm:t>
    </dgm:pt>
    <dgm:pt modelId="{B024A26B-72A1-4837-9A26-A8161A8A26F6}" type="sibTrans" cxnId="{E58ED27C-F24C-4972-A086-91ACB0A0D5C9}">
      <dgm:prSet/>
      <dgm:spPr/>
      <dgm:t>
        <a:bodyPr/>
        <a:lstStyle/>
        <a:p>
          <a:endParaRPr lang="ru-RU"/>
        </a:p>
      </dgm:t>
    </dgm:pt>
    <dgm:pt modelId="{54623025-2115-4A86-8123-6F526D1F72FC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7030A0"/>
              </a:solidFill>
            </a:rPr>
            <a:t>Организация </a:t>
          </a:r>
          <a:r>
            <a:rPr lang="ru-RU" sz="1800" b="1" dirty="0" err="1" smtClean="0">
              <a:solidFill>
                <a:srgbClr val="7030A0"/>
              </a:solidFill>
            </a:rPr>
            <a:t>воспитательно</a:t>
          </a:r>
          <a:r>
            <a:rPr lang="ru-RU" sz="1800" b="1" dirty="0" smtClean="0">
              <a:solidFill>
                <a:srgbClr val="7030A0"/>
              </a:solidFill>
            </a:rPr>
            <a:t>-образовательного процесса</a:t>
          </a:r>
          <a:endParaRPr lang="ru-RU" sz="1800" dirty="0">
            <a:solidFill>
              <a:srgbClr val="7030A0"/>
            </a:solidFill>
          </a:endParaRPr>
        </a:p>
      </dgm:t>
    </dgm:pt>
    <dgm:pt modelId="{BD6B285E-BC5D-4150-A072-26AEF3298D0D}" type="parTrans" cxnId="{306DC7A8-1450-4691-9D15-1C32D47DF8E4}">
      <dgm:prSet/>
      <dgm:spPr/>
      <dgm:t>
        <a:bodyPr/>
        <a:lstStyle/>
        <a:p>
          <a:endParaRPr lang="ru-RU"/>
        </a:p>
      </dgm:t>
    </dgm:pt>
    <dgm:pt modelId="{0F8E0831-64B7-4555-971A-5DD6C9D66995}" type="sibTrans" cxnId="{306DC7A8-1450-4691-9D15-1C32D47DF8E4}">
      <dgm:prSet/>
      <dgm:spPr/>
      <dgm:t>
        <a:bodyPr/>
        <a:lstStyle/>
        <a:p>
          <a:endParaRPr lang="ru-RU"/>
        </a:p>
      </dgm:t>
    </dgm:pt>
    <dgm:pt modelId="{41E086EC-1E1C-43D9-9D4A-99AC264CB762}">
      <dgm:prSet phldrT="[Текст]"/>
      <dgm:spPr/>
      <dgm:t>
        <a:bodyPr/>
        <a:lstStyle/>
        <a:p>
          <a:r>
            <a:rPr lang="ru-RU" dirty="0" smtClean="0"/>
            <a:t>3.2.</a:t>
          </a:r>
          <a:endParaRPr lang="ru-RU" dirty="0"/>
        </a:p>
      </dgm:t>
    </dgm:pt>
    <dgm:pt modelId="{DF516ACF-20A0-4A42-A685-6BC439DD611F}" type="parTrans" cxnId="{5C796554-5F90-474D-8C94-A9100628AB7D}">
      <dgm:prSet/>
      <dgm:spPr/>
      <dgm:t>
        <a:bodyPr/>
        <a:lstStyle/>
        <a:p>
          <a:endParaRPr lang="ru-RU"/>
        </a:p>
      </dgm:t>
    </dgm:pt>
    <dgm:pt modelId="{2EB06174-1A7D-47FB-BEE2-B9FC528D5DE7}" type="sibTrans" cxnId="{5C796554-5F90-474D-8C94-A9100628AB7D}">
      <dgm:prSet/>
      <dgm:spPr/>
      <dgm:t>
        <a:bodyPr/>
        <a:lstStyle/>
        <a:p>
          <a:endParaRPr lang="ru-RU"/>
        </a:p>
      </dgm:t>
    </dgm:pt>
    <dgm:pt modelId="{6646D56E-87F1-4127-A04C-1EB06E51565A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7030A0"/>
              </a:solidFill>
            </a:rPr>
            <a:t>Способы и направления поддержки детской инициативы</a:t>
          </a:r>
          <a:endParaRPr lang="ru-RU" sz="1800" dirty="0" smtClean="0">
            <a:solidFill>
              <a:srgbClr val="7030A0"/>
            </a:solidFill>
          </a:endParaRPr>
        </a:p>
        <a:p>
          <a:endParaRPr lang="ru-RU" sz="500" dirty="0"/>
        </a:p>
      </dgm:t>
    </dgm:pt>
    <dgm:pt modelId="{9E539F9C-17EA-4810-BCD8-9BB7F3F8A641}" type="parTrans" cxnId="{8ED820E7-3780-49ED-B195-2792705C02DE}">
      <dgm:prSet/>
      <dgm:spPr/>
      <dgm:t>
        <a:bodyPr/>
        <a:lstStyle/>
        <a:p>
          <a:endParaRPr lang="ru-RU"/>
        </a:p>
      </dgm:t>
    </dgm:pt>
    <dgm:pt modelId="{9BD92731-D4DD-4118-A68A-8FA65185DC2A}" type="sibTrans" cxnId="{8ED820E7-3780-49ED-B195-2792705C02DE}">
      <dgm:prSet/>
      <dgm:spPr/>
      <dgm:t>
        <a:bodyPr/>
        <a:lstStyle/>
        <a:p>
          <a:endParaRPr lang="ru-RU"/>
        </a:p>
      </dgm:t>
    </dgm:pt>
    <dgm:pt modelId="{13A563D3-7131-4A4E-BCD6-ED656ABA22F5}">
      <dgm:prSet phldrT="[Текст]"/>
      <dgm:spPr/>
      <dgm:t>
        <a:bodyPr/>
        <a:lstStyle/>
        <a:p>
          <a:r>
            <a:rPr lang="ru-RU" dirty="0" smtClean="0"/>
            <a:t>3.3.</a:t>
          </a:r>
          <a:endParaRPr lang="ru-RU" dirty="0"/>
        </a:p>
      </dgm:t>
    </dgm:pt>
    <dgm:pt modelId="{488B12FD-467F-455F-8F08-133948AF8F69}" type="parTrans" cxnId="{4FC53ED7-C108-432B-B2ED-21687EA8D9E3}">
      <dgm:prSet/>
      <dgm:spPr/>
      <dgm:t>
        <a:bodyPr/>
        <a:lstStyle/>
        <a:p>
          <a:endParaRPr lang="ru-RU"/>
        </a:p>
      </dgm:t>
    </dgm:pt>
    <dgm:pt modelId="{A41A8A47-CB2D-4062-9F0C-C05C0B300B9A}" type="sibTrans" cxnId="{4FC53ED7-C108-432B-B2ED-21687EA8D9E3}">
      <dgm:prSet/>
      <dgm:spPr/>
      <dgm:t>
        <a:bodyPr/>
        <a:lstStyle/>
        <a:p>
          <a:endParaRPr lang="ru-RU"/>
        </a:p>
      </dgm:t>
    </dgm:pt>
    <dgm:pt modelId="{01C2E659-916D-4318-83DE-E241F6DF597B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7030A0"/>
              </a:solidFill>
            </a:rPr>
            <a:t>Взаимодействие с семьями детей</a:t>
          </a:r>
          <a:endParaRPr lang="ru-RU" sz="1800" dirty="0">
            <a:solidFill>
              <a:srgbClr val="7030A0"/>
            </a:solidFill>
          </a:endParaRPr>
        </a:p>
      </dgm:t>
    </dgm:pt>
    <dgm:pt modelId="{D40FBCEF-7D36-4466-8275-038AC6D1C604}" type="parTrans" cxnId="{94A5A10F-3DCC-4657-A36D-6ED5B97EF854}">
      <dgm:prSet/>
      <dgm:spPr/>
      <dgm:t>
        <a:bodyPr/>
        <a:lstStyle/>
        <a:p>
          <a:endParaRPr lang="ru-RU"/>
        </a:p>
      </dgm:t>
    </dgm:pt>
    <dgm:pt modelId="{357EA11A-0C1F-4423-8B2F-444131FE0CD1}" type="sibTrans" cxnId="{94A5A10F-3DCC-4657-A36D-6ED5B97EF854}">
      <dgm:prSet/>
      <dgm:spPr/>
      <dgm:t>
        <a:bodyPr/>
        <a:lstStyle/>
        <a:p>
          <a:endParaRPr lang="ru-RU"/>
        </a:p>
      </dgm:t>
    </dgm:pt>
    <dgm:pt modelId="{BB158353-E82B-4F8C-9C76-FCDBBA8E6D0F}">
      <dgm:prSet/>
      <dgm:spPr/>
      <dgm:t>
        <a:bodyPr/>
        <a:lstStyle/>
        <a:p>
          <a:endParaRPr lang="ru-RU" sz="500" dirty="0"/>
        </a:p>
      </dgm:t>
    </dgm:pt>
    <dgm:pt modelId="{EEA64C0B-1095-4419-99A6-4DFFEA004394}" type="parTrans" cxnId="{3D2EE810-A920-4C8F-AFE6-F94917BFCD85}">
      <dgm:prSet/>
      <dgm:spPr/>
      <dgm:t>
        <a:bodyPr/>
        <a:lstStyle/>
        <a:p>
          <a:endParaRPr lang="ru-RU"/>
        </a:p>
      </dgm:t>
    </dgm:pt>
    <dgm:pt modelId="{08E5367B-6497-4D9A-9627-28AE03E8F3F2}" type="sibTrans" cxnId="{3D2EE810-A920-4C8F-AFE6-F94917BFCD85}">
      <dgm:prSet/>
      <dgm:spPr/>
      <dgm:t>
        <a:bodyPr/>
        <a:lstStyle/>
        <a:p>
          <a:endParaRPr lang="ru-RU"/>
        </a:p>
      </dgm:t>
    </dgm:pt>
    <dgm:pt modelId="{AB2A5AD6-5DC3-4F4C-AD36-7DBB0BBD954A}">
      <dgm:prSet phldrT="[Текст]"/>
      <dgm:spPr/>
      <dgm:t>
        <a:bodyPr/>
        <a:lstStyle/>
        <a:p>
          <a:r>
            <a:rPr lang="ru-RU" dirty="0" smtClean="0"/>
            <a:t>3.4.</a:t>
          </a:r>
          <a:endParaRPr lang="ru-RU" dirty="0"/>
        </a:p>
      </dgm:t>
    </dgm:pt>
    <dgm:pt modelId="{4A6717B7-97A2-4FDE-80BF-05A132222B6A}" type="parTrans" cxnId="{A96200B1-6E4E-44CC-968C-D8EAB19B1DD3}">
      <dgm:prSet/>
      <dgm:spPr/>
      <dgm:t>
        <a:bodyPr/>
        <a:lstStyle/>
        <a:p>
          <a:endParaRPr lang="ru-RU"/>
        </a:p>
      </dgm:t>
    </dgm:pt>
    <dgm:pt modelId="{E67DE5F0-F962-4BCF-9985-AC8322116049}" type="sibTrans" cxnId="{A96200B1-6E4E-44CC-968C-D8EAB19B1DD3}">
      <dgm:prSet/>
      <dgm:spPr/>
      <dgm:t>
        <a:bodyPr/>
        <a:lstStyle/>
        <a:p>
          <a:endParaRPr lang="ru-RU"/>
        </a:p>
      </dgm:t>
    </dgm:pt>
    <dgm:pt modelId="{098B9705-0304-456F-9D73-338B66CDE2C5}">
      <dgm:prSet phldrT="[Текст]"/>
      <dgm:spPr/>
      <dgm:t>
        <a:bodyPr/>
        <a:lstStyle/>
        <a:p>
          <a:r>
            <a:rPr lang="ru-RU" dirty="0" smtClean="0"/>
            <a:t>3.5.</a:t>
          </a:r>
          <a:endParaRPr lang="ru-RU" dirty="0"/>
        </a:p>
      </dgm:t>
    </dgm:pt>
    <dgm:pt modelId="{0770E66A-3E45-4223-BEF5-E586A4B3BE94}" type="parTrans" cxnId="{6308C6E6-ED64-4845-81E8-5D32113FEBC9}">
      <dgm:prSet/>
      <dgm:spPr/>
      <dgm:t>
        <a:bodyPr/>
        <a:lstStyle/>
        <a:p>
          <a:endParaRPr lang="ru-RU"/>
        </a:p>
      </dgm:t>
    </dgm:pt>
    <dgm:pt modelId="{C5946DA3-64FF-46F9-8D73-822F414C8B22}" type="sibTrans" cxnId="{6308C6E6-ED64-4845-81E8-5D32113FEBC9}">
      <dgm:prSet/>
      <dgm:spPr/>
      <dgm:t>
        <a:bodyPr/>
        <a:lstStyle/>
        <a:p>
          <a:endParaRPr lang="ru-RU"/>
        </a:p>
      </dgm:t>
    </dgm:pt>
    <dgm:pt modelId="{C1DC8A65-C4EC-4D0A-93A4-35216A292D18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>
              <a:solidFill>
                <a:srgbClr val="7030A0"/>
              </a:solidFill>
            </a:rPr>
            <a:t>Парциальные программы и технологии, используемые  при планировании и организации </a:t>
          </a:r>
          <a:r>
            <a:rPr lang="ru-RU" sz="1800" b="1" dirty="0" err="1" smtClean="0">
              <a:solidFill>
                <a:srgbClr val="7030A0"/>
              </a:solidFill>
            </a:rPr>
            <a:t>воспитательно</a:t>
          </a:r>
          <a:r>
            <a:rPr lang="ru-RU" sz="1800" b="1" dirty="0" smtClean="0">
              <a:solidFill>
                <a:srgbClr val="7030A0"/>
              </a:solidFill>
            </a:rPr>
            <a:t>-образовательного процесса в ДОУ</a:t>
          </a:r>
          <a:endParaRPr lang="ru-RU" sz="1800" dirty="0">
            <a:solidFill>
              <a:srgbClr val="7030A0"/>
            </a:solidFill>
          </a:endParaRPr>
        </a:p>
      </dgm:t>
    </dgm:pt>
    <dgm:pt modelId="{68C1137B-EF8A-4D78-8509-602E718C26C2}" type="parTrans" cxnId="{4F852386-96D0-467F-B16A-4B766037CFC3}">
      <dgm:prSet/>
      <dgm:spPr/>
      <dgm:t>
        <a:bodyPr/>
        <a:lstStyle/>
        <a:p>
          <a:endParaRPr lang="ru-RU"/>
        </a:p>
      </dgm:t>
    </dgm:pt>
    <dgm:pt modelId="{A8613BF7-E04E-4521-BF7C-81D868D3B14E}" type="sibTrans" cxnId="{4F852386-96D0-467F-B16A-4B766037CFC3}">
      <dgm:prSet/>
      <dgm:spPr/>
      <dgm:t>
        <a:bodyPr/>
        <a:lstStyle/>
        <a:p>
          <a:endParaRPr lang="ru-RU"/>
        </a:p>
      </dgm:t>
    </dgm:pt>
    <dgm:pt modelId="{D7B2A54F-A968-4DE6-8835-01A4CC17723C}">
      <dgm:prSet/>
      <dgm:spPr/>
      <dgm:t>
        <a:bodyPr/>
        <a:lstStyle/>
        <a:p>
          <a:r>
            <a:rPr lang="ru-RU" b="1" dirty="0" smtClean="0">
              <a:solidFill>
                <a:srgbClr val="7030A0"/>
              </a:solidFill>
            </a:rPr>
            <a:t>Комплексно-тематическое планирование</a:t>
          </a:r>
          <a:endParaRPr lang="ru-RU" dirty="0" smtClean="0">
            <a:solidFill>
              <a:srgbClr val="7030A0"/>
            </a:solidFill>
          </a:endParaRPr>
        </a:p>
        <a:p>
          <a:endParaRPr lang="ru-RU" dirty="0">
            <a:solidFill>
              <a:srgbClr val="7030A0"/>
            </a:solidFill>
          </a:endParaRPr>
        </a:p>
      </dgm:t>
    </dgm:pt>
    <dgm:pt modelId="{1C4561D0-D07C-45C7-A5E0-9BA070B94631}" type="parTrans" cxnId="{333961D8-D82E-4A6C-99C4-37CC1AD4228B}">
      <dgm:prSet/>
      <dgm:spPr/>
      <dgm:t>
        <a:bodyPr/>
        <a:lstStyle/>
        <a:p>
          <a:endParaRPr lang="ru-RU"/>
        </a:p>
      </dgm:t>
    </dgm:pt>
    <dgm:pt modelId="{7A35A0C9-F059-4B95-9804-0E7F46E316E4}" type="sibTrans" cxnId="{333961D8-D82E-4A6C-99C4-37CC1AD4228B}">
      <dgm:prSet/>
      <dgm:spPr/>
      <dgm:t>
        <a:bodyPr/>
        <a:lstStyle/>
        <a:p>
          <a:endParaRPr lang="ru-RU"/>
        </a:p>
      </dgm:t>
    </dgm:pt>
    <dgm:pt modelId="{4240DF8A-6193-4027-88AF-04E108978D48}" type="pres">
      <dgm:prSet presAssocID="{E8E103A0-E17E-4AD9-86C0-A3C225213C2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535DF1B-6B91-4047-9EA7-E2464C51EF96}" type="pres">
      <dgm:prSet presAssocID="{F0388A95-96D9-4FA2-8853-77070D34A01F}" presName="composite" presStyleCnt="0"/>
      <dgm:spPr/>
    </dgm:pt>
    <dgm:pt modelId="{531C7E94-74BA-426E-BFC6-67337C24E2A8}" type="pres">
      <dgm:prSet presAssocID="{F0388A95-96D9-4FA2-8853-77070D34A01F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C51C8A-35A0-458C-A797-7890609FB2FC}" type="pres">
      <dgm:prSet presAssocID="{F0388A95-96D9-4FA2-8853-77070D34A01F}" presName="descendantText" presStyleLbl="alignAcc1" presStyleIdx="0" presStyleCnt="5" custLinFactNeighborX="0" custLinFactNeighborY="-1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CFBA85-6A23-4A0C-8285-CE9E38503379}" type="pres">
      <dgm:prSet presAssocID="{B024A26B-72A1-4837-9A26-A8161A8A26F6}" presName="sp" presStyleCnt="0"/>
      <dgm:spPr/>
    </dgm:pt>
    <dgm:pt modelId="{10CF5925-E5CD-4970-AE48-7371B7CD9926}" type="pres">
      <dgm:prSet presAssocID="{41E086EC-1E1C-43D9-9D4A-99AC264CB762}" presName="composite" presStyleCnt="0"/>
      <dgm:spPr/>
    </dgm:pt>
    <dgm:pt modelId="{099B0C51-3561-4A1D-9421-266994C76EC6}" type="pres">
      <dgm:prSet presAssocID="{41E086EC-1E1C-43D9-9D4A-99AC264CB762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B7EAD9-4D3E-4F0C-9F9C-BA1C3311B43C}" type="pres">
      <dgm:prSet presAssocID="{41E086EC-1E1C-43D9-9D4A-99AC264CB762}" presName="descendantText" presStyleLbl="alignAcc1" presStyleIdx="1" presStyleCnt="5" custLinFactNeighborX="-290" custLinFactNeighborY="56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0CA611-E23C-41B2-AB2C-53D434A793D4}" type="pres">
      <dgm:prSet presAssocID="{2EB06174-1A7D-47FB-BEE2-B9FC528D5DE7}" presName="sp" presStyleCnt="0"/>
      <dgm:spPr/>
    </dgm:pt>
    <dgm:pt modelId="{83000D90-226B-4831-B0DF-2302823051AB}" type="pres">
      <dgm:prSet presAssocID="{13A563D3-7131-4A4E-BCD6-ED656ABA22F5}" presName="composite" presStyleCnt="0"/>
      <dgm:spPr/>
    </dgm:pt>
    <dgm:pt modelId="{2426E66A-256C-463D-989F-69DB1992754E}" type="pres">
      <dgm:prSet presAssocID="{13A563D3-7131-4A4E-BCD6-ED656ABA22F5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9C7281-9261-490B-B9EF-33B3ACC63A14}" type="pres">
      <dgm:prSet presAssocID="{13A563D3-7131-4A4E-BCD6-ED656ABA22F5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A70186-0AFB-4B94-81D0-87FFF3440802}" type="pres">
      <dgm:prSet presAssocID="{A41A8A47-CB2D-4062-9F0C-C05C0B300B9A}" presName="sp" presStyleCnt="0"/>
      <dgm:spPr/>
    </dgm:pt>
    <dgm:pt modelId="{2F3D5F4E-F4B0-410E-93CB-5B4BD6DE34EC}" type="pres">
      <dgm:prSet presAssocID="{AB2A5AD6-5DC3-4F4C-AD36-7DBB0BBD954A}" presName="composite" presStyleCnt="0"/>
      <dgm:spPr/>
    </dgm:pt>
    <dgm:pt modelId="{9BACEFA9-79F3-4B59-8A5F-1A637A3DD0F0}" type="pres">
      <dgm:prSet presAssocID="{AB2A5AD6-5DC3-4F4C-AD36-7DBB0BBD954A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0A5684-CF1B-4542-B4FC-08D3D72A2818}" type="pres">
      <dgm:prSet presAssocID="{AB2A5AD6-5DC3-4F4C-AD36-7DBB0BBD954A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D243EB-49B4-4311-996B-B1ED1F5E3BC2}" type="pres">
      <dgm:prSet presAssocID="{E67DE5F0-F962-4BCF-9985-AC8322116049}" presName="sp" presStyleCnt="0"/>
      <dgm:spPr/>
    </dgm:pt>
    <dgm:pt modelId="{CF0BC8A5-21E7-4C3A-95FA-1C0022339C26}" type="pres">
      <dgm:prSet presAssocID="{098B9705-0304-456F-9D73-338B66CDE2C5}" presName="composite" presStyleCnt="0"/>
      <dgm:spPr/>
    </dgm:pt>
    <dgm:pt modelId="{AA244D94-93EA-48B7-BF7C-3BE2E98C0213}" type="pres">
      <dgm:prSet presAssocID="{098B9705-0304-456F-9D73-338B66CDE2C5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1BD44C-FDA9-485D-A1A9-E0945351C1C0}" type="pres">
      <dgm:prSet presAssocID="{098B9705-0304-456F-9D73-338B66CDE2C5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58ED27C-F24C-4972-A086-91ACB0A0D5C9}" srcId="{E8E103A0-E17E-4AD9-86C0-A3C225213C21}" destId="{F0388A95-96D9-4FA2-8853-77070D34A01F}" srcOrd="0" destOrd="0" parTransId="{91631999-DB17-477C-B2C5-D992FA940B23}" sibTransId="{B024A26B-72A1-4837-9A26-A8161A8A26F6}"/>
    <dgm:cxn modelId="{8FA21CF3-17B3-49A5-86DD-84BC19DADE47}" type="presOf" srcId="{13A563D3-7131-4A4E-BCD6-ED656ABA22F5}" destId="{2426E66A-256C-463D-989F-69DB1992754E}" srcOrd="0" destOrd="0" presId="urn:microsoft.com/office/officeart/2005/8/layout/chevron2"/>
    <dgm:cxn modelId="{6FDD4019-2956-47D3-8682-B2B1835574CA}" type="presOf" srcId="{6646D56E-87F1-4127-A04C-1EB06E51565A}" destId="{3FB7EAD9-4D3E-4F0C-9F9C-BA1C3311B43C}" srcOrd="0" destOrd="0" presId="urn:microsoft.com/office/officeart/2005/8/layout/chevron2"/>
    <dgm:cxn modelId="{99FC44A4-E056-46A2-99EC-364D0FC46E9C}" type="presOf" srcId="{D7B2A54F-A968-4DE6-8835-01A4CC17723C}" destId="{2F1BD44C-FDA9-485D-A1A9-E0945351C1C0}" srcOrd="0" destOrd="0" presId="urn:microsoft.com/office/officeart/2005/8/layout/chevron2"/>
    <dgm:cxn modelId="{F1F52FB0-1269-4810-B8DF-084401F38C8E}" type="presOf" srcId="{C1DC8A65-C4EC-4D0A-93A4-35216A292D18}" destId="{DB0A5684-CF1B-4542-B4FC-08D3D72A2818}" srcOrd="0" destOrd="0" presId="urn:microsoft.com/office/officeart/2005/8/layout/chevron2"/>
    <dgm:cxn modelId="{4F852386-96D0-467F-B16A-4B766037CFC3}" srcId="{AB2A5AD6-5DC3-4F4C-AD36-7DBB0BBD954A}" destId="{C1DC8A65-C4EC-4D0A-93A4-35216A292D18}" srcOrd="0" destOrd="0" parTransId="{68C1137B-EF8A-4D78-8509-602E718C26C2}" sibTransId="{A8613BF7-E04E-4521-BF7C-81D868D3B14E}"/>
    <dgm:cxn modelId="{9DC90024-0692-410C-A5C0-5DFD1F8080D6}" type="presOf" srcId="{41E086EC-1E1C-43D9-9D4A-99AC264CB762}" destId="{099B0C51-3561-4A1D-9421-266994C76EC6}" srcOrd="0" destOrd="0" presId="urn:microsoft.com/office/officeart/2005/8/layout/chevron2"/>
    <dgm:cxn modelId="{2D862CA0-96FA-4D5C-AD9A-9193E63E831F}" type="presOf" srcId="{E8E103A0-E17E-4AD9-86C0-A3C225213C21}" destId="{4240DF8A-6193-4027-88AF-04E108978D48}" srcOrd="0" destOrd="0" presId="urn:microsoft.com/office/officeart/2005/8/layout/chevron2"/>
    <dgm:cxn modelId="{6308C6E6-ED64-4845-81E8-5D32113FEBC9}" srcId="{E8E103A0-E17E-4AD9-86C0-A3C225213C21}" destId="{098B9705-0304-456F-9D73-338B66CDE2C5}" srcOrd="4" destOrd="0" parTransId="{0770E66A-3E45-4223-BEF5-E586A4B3BE94}" sibTransId="{C5946DA3-64FF-46F9-8D73-822F414C8B22}"/>
    <dgm:cxn modelId="{28745489-BB1E-49B1-94F5-6ADDA285144D}" type="presOf" srcId="{F0388A95-96D9-4FA2-8853-77070D34A01F}" destId="{531C7E94-74BA-426E-BFC6-67337C24E2A8}" srcOrd="0" destOrd="0" presId="urn:microsoft.com/office/officeart/2005/8/layout/chevron2"/>
    <dgm:cxn modelId="{4FC53ED7-C108-432B-B2ED-21687EA8D9E3}" srcId="{E8E103A0-E17E-4AD9-86C0-A3C225213C21}" destId="{13A563D3-7131-4A4E-BCD6-ED656ABA22F5}" srcOrd="2" destOrd="0" parTransId="{488B12FD-467F-455F-8F08-133948AF8F69}" sibTransId="{A41A8A47-CB2D-4062-9F0C-C05C0B300B9A}"/>
    <dgm:cxn modelId="{4B1A9611-8D1C-412F-8AF2-191C31B3D390}" type="presOf" srcId="{54623025-2115-4A86-8123-6F526D1F72FC}" destId="{ECC51C8A-35A0-458C-A797-7890609FB2FC}" srcOrd="0" destOrd="0" presId="urn:microsoft.com/office/officeart/2005/8/layout/chevron2"/>
    <dgm:cxn modelId="{3D2EE810-A920-4C8F-AFE6-F94917BFCD85}" srcId="{F0388A95-96D9-4FA2-8853-77070D34A01F}" destId="{BB158353-E82B-4F8C-9C76-FCDBBA8E6D0F}" srcOrd="1" destOrd="0" parTransId="{EEA64C0B-1095-4419-99A6-4DFFEA004394}" sibTransId="{08E5367B-6497-4D9A-9627-28AE03E8F3F2}"/>
    <dgm:cxn modelId="{94A5A10F-3DCC-4657-A36D-6ED5B97EF854}" srcId="{13A563D3-7131-4A4E-BCD6-ED656ABA22F5}" destId="{01C2E659-916D-4318-83DE-E241F6DF597B}" srcOrd="0" destOrd="0" parTransId="{D40FBCEF-7D36-4466-8275-038AC6D1C604}" sibTransId="{357EA11A-0C1F-4423-8B2F-444131FE0CD1}"/>
    <dgm:cxn modelId="{5C796554-5F90-474D-8C94-A9100628AB7D}" srcId="{E8E103A0-E17E-4AD9-86C0-A3C225213C21}" destId="{41E086EC-1E1C-43D9-9D4A-99AC264CB762}" srcOrd="1" destOrd="0" parTransId="{DF516ACF-20A0-4A42-A685-6BC439DD611F}" sibTransId="{2EB06174-1A7D-47FB-BEE2-B9FC528D5DE7}"/>
    <dgm:cxn modelId="{A96200B1-6E4E-44CC-968C-D8EAB19B1DD3}" srcId="{E8E103A0-E17E-4AD9-86C0-A3C225213C21}" destId="{AB2A5AD6-5DC3-4F4C-AD36-7DBB0BBD954A}" srcOrd="3" destOrd="0" parTransId="{4A6717B7-97A2-4FDE-80BF-05A132222B6A}" sibTransId="{E67DE5F0-F962-4BCF-9985-AC8322116049}"/>
    <dgm:cxn modelId="{306DC7A8-1450-4691-9D15-1C32D47DF8E4}" srcId="{F0388A95-96D9-4FA2-8853-77070D34A01F}" destId="{54623025-2115-4A86-8123-6F526D1F72FC}" srcOrd="0" destOrd="0" parTransId="{BD6B285E-BC5D-4150-A072-26AEF3298D0D}" sibTransId="{0F8E0831-64B7-4555-971A-5DD6C9D66995}"/>
    <dgm:cxn modelId="{8ED820E7-3780-49ED-B195-2792705C02DE}" srcId="{41E086EC-1E1C-43D9-9D4A-99AC264CB762}" destId="{6646D56E-87F1-4127-A04C-1EB06E51565A}" srcOrd="0" destOrd="0" parTransId="{9E539F9C-17EA-4810-BCD8-9BB7F3F8A641}" sibTransId="{9BD92731-D4DD-4118-A68A-8FA65185DC2A}"/>
    <dgm:cxn modelId="{1B72D922-DE05-4702-8356-5352AF0CDBFE}" type="presOf" srcId="{098B9705-0304-456F-9D73-338B66CDE2C5}" destId="{AA244D94-93EA-48B7-BF7C-3BE2E98C0213}" srcOrd="0" destOrd="0" presId="urn:microsoft.com/office/officeart/2005/8/layout/chevron2"/>
    <dgm:cxn modelId="{ECE265A4-BFDB-4498-BD92-C0A8B6652B55}" type="presOf" srcId="{AB2A5AD6-5DC3-4F4C-AD36-7DBB0BBD954A}" destId="{9BACEFA9-79F3-4B59-8A5F-1A637A3DD0F0}" srcOrd="0" destOrd="0" presId="urn:microsoft.com/office/officeart/2005/8/layout/chevron2"/>
    <dgm:cxn modelId="{333961D8-D82E-4A6C-99C4-37CC1AD4228B}" srcId="{098B9705-0304-456F-9D73-338B66CDE2C5}" destId="{D7B2A54F-A968-4DE6-8835-01A4CC17723C}" srcOrd="0" destOrd="0" parTransId="{1C4561D0-D07C-45C7-A5E0-9BA070B94631}" sibTransId="{7A35A0C9-F059-4B95-9804-0E7F46E316E4}"/>
    <dgm:cxn modelId="{C37247C8-375E-4BDE-B932-D8B0932211B5}" type="presOf" srcId="{BB158353-E82B-4F8C-9C76-FCDBBA8E6D0F}" destId="{ECC51C8A-35A0-458C-A797-7890609FB2FC}" srcOrd="0" destOrd="1" presId="urn:microsoft.com/office/officeart/2005/8/layout/chevron2"/>
    <dgm:cxn modelId="{A64B96A7-7637-430B-82E7-B7AF51245421}" type="presOf" srcId="{01C2E659-916D-4318-83DE-E241F6DF597B}" destId="{829C7281-9261-490B-B9EF-33B3ACC63A14}" srcOrd="0" destOrd="0" presId="urn:microsoft.com/office/officeart/2005/8/layout/chevron2"/>
    <dgm:cxn modelId="{4F3AC9ED-2CCC-4AA0-A6F0-5EB3350D75C6}" type="presParOf" srcId="{4240DF8A-6193-4027-88AF-04E108978D48}" destId="{3535DF1B-6B91-4047-9EA7-E2464C51EF96}" srcOrd="0" destOrd="0" presId="urn:microsoft.com/office/officeart/2005/8/layout/chevron2"/>
    <dgm:cxn modelId="{F88807B0-6068-49AF-B469-910C3C844724}" type="presParOf" srcId="{3535DF1B-6B91-4047-9EA7-E2464C51EF96}" destId="{531C7E94-74BA-426E-BFC6-67337C24E2A8}" srcOrd="0" destOrd="0" presId="urn:microsoft.com/office/officeart/2005/8/layout/chevron2"/>
    <dgm:cxn modelId="{F1662CCB-CC04-4660-9107-4DF9809950AE}" type="presParOf" srcId="{3535DF1B-6B91-4047-9EA7-E2464C51EF96}" destId="{ECC51C8A-35A0-458C-A797-7890609FB2FC}" srcOrd="1" destOrd="0" presId="urn:microsoft.com/office/officeart/2005/8/layout/chevron2"/>
    <dgm:cxn modelId="{5D39CF36-F77F-4DAA-97BE-768209398CB1}" type="presParOf" srcId="{4240DF8A-6193-4027-88AF-04E108978D48}" destId="{3ECFBA85-6A23-4A0C-8285-CE9E38503379}" srcOrd="1" destOrd="0" presId="urn:microsoft.com/office/officeart/2005/8/layout/chevron2"/>
    <dgm:cxn modelId="{CDAA4545-64D9-43B8-8B65-360FC5D2B63C}" type="presParOf" srcId="{4240DF8A-6193-4027-88AF-04E108978D48}" destId="{10CF5925-E5CD-4970-AE48-7371B7CD9926}" srcOrd="2" destOrd="0" presId="urn:microsoft.com/office/officeart/2005/8/layout/chevron2"/>
    <dgm:cxn modelId="{DDDA0D92-3942-495A-830E-E7BF013382BD}" type="presParOf" srcId="{10CF5925-E5CD-4970-AE48-7371B7CD9926}" destId="{099B0C51-3561-4A1D-9421-266994C76EC6}" srcOrd="0" destOrd="0" presId="urn:microsoft.com/office/officeart/2005/8/layout/chevron2"/>
    <dgm:cxn modelId="{C0443821-931D-4B3C-84BD-F6BE97B2D0D6}" type="presParOf" srcId="{10CF5925-E5CD-4970-AE48-7371B7CD9926}" destId="{3FB7EAD9-4D3E-4F0C-9F9C-BA1C3311B43C}" srcOrd="1" destOrd="0" presId="urn:microsoft.com/office/officeart/2005/8/layout/chevron2"/>
    <dgm:cxn modelId="{2AA5A40D-D84E-4323-AEC0-BD6004EC1900}" type="presParOf" srcId="{4240DF8A-6193-4027-88AF-04E108978D48}" destId="{8C0CA611-E23C-41B2-AB2C-53D434A793D4}" srcOrd="3" destOrd="0" presId="urn:microsoft.com/office/officeart/2005/8/layout/chevron2"/>
    <dgm:cxn modelId="{3BDC3135-6FA1-4C93-9B8B-D725B3BBA3EE}" type="presParOf" srcId="{4240DF8A-6193-4027-88AF-04E108978D48}" destId="{83000D90-226B-4831-B0DF-2302823051AB}" srcOrd="4" destOrd="0" presId="urn:microsoft.com/office/officeart/2005/8/layout/chevron2"/>
    <dgm:cxn modelId="{0705F301-4870-4F2B-87FB-4B4C0E1C12EE}" type="presParOf" srcId="{83000D90-226B-4831-B0DF-2302823051AB}" destId="{2426E66A-256C-463D-989F-69DB1992754E}" srcOrd="0" destOrd="0" presId="urn:microsoft.com/office/officeart/2005/8/layout/chevron2"/>
    <dgm:cxn modelId="{C89CCF83-C0D2-4C91-8DE8-5A36B8E5B4B8}" type="presParOf" srcId="{83000D90-226B-4831-B0DF-2302823051AB}" destId="{829C7281-9261-490B-B9EF-33B3ACC63A14}" srcOrd="1" destOrd="0" presId="urn:microsoft.com/office/officeart/2005/8/layout/chevron2"/>
    <dgm:cxn modelId="{F068DE0F-8A13-42C2-9D24-C0A8FD053B9F}" type="presParOf" srcId="{4240DF8A-6193-4027-88AF-04E108978D48}" destId="{66A70186-0AFB-4B94-81D0-87FFF3440802}" srcOrd="5" destOrd="0" presId="urn:microsoft.com/office/officeart/2005/8/layout/chevron2"/>
    <dgm:cxn modelId="{C32A1511-7C57-44C6-A27F-E0CA5096EFD7}" type="presParOf" srcId="{4240DF8A-6193-4027-88AF-04E108978D48}" destId="{2F3D5F4E-F4B0-410E-93CB-5B4BD6DE34EC}" srcOrd="6" destOrd="0" presId="urn:microsoft.com/office/officeart/2005/8/layout/chevron2"/>
    <dgm:cxn modelId="{18D13690-AB4D-431D-A907-009902EF1E2D}" type="presParOf" srcId="{2F3D5F4E-F4B0-410E-93CB-5B4BD6DE34EC}" destId="{9BACEFA9-79F3-4B59-8A5F-1A637A3DD0F0}" srcOrd="0" destOrd="0" presId="urn:microsoft.com/office/officeart/2005/8/layout/chevron2"/>
    <dgm:cxn modelId="{A08F76C0-7998-4944-AA1C-61E96A480A9B}" type="presParOf" srcId="{2F3D5F4E-F4B0-410E-93CB-5B4BD6DE34EC}" destId="{DB0A5684-CF1B-4542-B4FC-08D3D72A2818}" srcOrd="1" destOrd="0" presId="urn:microsoft.com/office/officeart/2005/8/layout/chevron2"/>
    <dgm:cxn modelId="{DF0B45AD-652D-4573-8B02-4E9A83A4F9DA}" type="presParOf" srcId="{4240DF8A-6193-4027-88AF-04E108978D48}" destId="{2AD243EB-49B4-4311-996B-B1ED1F5E3BC2}" srcOrd="7" destOrd="0" presId="urn:microsoft.com/office/officeart/2005/8/layout/chevron2"/>
    <dgm:cxn modelId="{157D2081-9539-4E0D-B230-9FE4871289D5}" type="presParOf" srcId="{4240DF8A-6193-4027-88AF-04E108978D48}" destId="{CF0BC8A5-21E7-4C3A-95FA-1C0022339C26}" srcOrd="8" destOrd="0" presId="urn:microsoft.com/office/officeart/2005/8/layout/chevron2"/>
    <dgm:cxn modelId="{BB9BAE41-CD68-4916-994D-CE2C264CF00F}" type="presParOf" srcId="{CF0BC8A5-21E7-4C3A-95FA-1C0022339C26}" destId="{AA244D94-93EA-48B7-BF7C-3BE2E98C0213}" srcOrd="0" destOrd="0" presId="urn:microsoft.com/office/officeart/2005/8/layout/chevron2"/>
    <dgm:cxn modelId="{9B4FCB4E-F2C1-423E-BB7E-D741FBE4DB97}" type="presParOf" srcId="{CF0BC8A5-21E7-4C3A-95FA-1C0022339C26}" destId="{2F1BD44C-FDA9-485D-A1A9-E0945351C1C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A3A50B6-8FE4-40BC-A23E-5E95B24F23E1}" type="doc">
      <dgm:prSet loTypeId="urn:microsoft.com/office/officeart/2005/8/layout/hProcess3" loCatId="process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ru-RU"/>
        </a:p>
      </dgm:t>
    </dgm:pt>
    <dgm:pt modelId="{BE6A0D54-354B-4A86-824E-C81504F62055}">
      <dgm:prSet custT="1"/>
      <dgm:spPr/>
      <dgm:t>
        <a:bodyPr/>
        <a:lstStyle/>
        <a:p>
          <a:pPr rtl="0"/>
          <a:r>
            <a:rPr lang="ru-RU" sz="1200" b="1" dirty="0" smtClean="0"/>
            <a:t>Целевые ориентиры определения результатов освоения образовательной программы в младенческом и раннем возрасте</a:t>
          </a:r>
          <a:endParaRPr lang="ru-RU" sz="1200" dirty="0"/>
        </a:p>
      </dgm:t>
    </dgm:pt>
    <dgm:pt modelId="{5044A4FE-7C16-4CC9-B6C1-19F0A253B8CC}" type="parTrans" cxnId="{F4A9A128-E7C1-40E9-AE09-65385C80944E}">
      <dgm:prSet/>
      <dgm:spPr/>
      <dgm:t>
        <a:bodyPr/>
        <a:lstStyle/>
        <a:p>
          <a:endParaRPr lang="ru-RU"/>
        </a:p>
      </dgm:t>
    </dgm:pt>
    <dgm:pt modelId="{EA96DEEC-4A63-4B6B-B95D-37AE55029478}" type="sibTrans" cxnId="{F4A9A128-E7C1-40E9-AE09-65385C80944E}">
      <dgm:prSet/>
      <dgm:spPr/>
      <dgm:t>
        <a:bodyPr/>
        <a:lstStyle/>
        <a:p>
          <a:endParaRPr lang="ru-RU"/>
        </a:p>
      </dgm:t>
    </dgm:pt>
    <dgm:pt modelId="{2E8BEF8F-6282-468A-8F51-B738775CD0DF}">
      <dgm:prSet/>
      <dgm:spPr/>
      <dgm:t>
        <a:bodyPr/>
        <a:lstStyle/>
        <a:p>
          <a:pPr rtl="0"/>
          <a:r>
            <a:rPr lang="ru-RU" b="1" dirty="0" smtClean="0"/>
            <a:t>Целевые ориентиры определения результатов освоения образовательной программы на этапе завершения дошкольного образования</a:t>
          </a:r>
          <a:endParaRPr lang="ru-RU" dirty="0"/>
        </a:p>
      </dgm:t>
    </dgm:pt>
    <dgm:pt modelId="{EE534686-9491-4836-9DE4-B287A90C740E}" type="parTrans" cxnId="{FD6E2526-B71F-438A-B8CA-4B93F4B3ED6D}">
      <dgm:prSet/>
      <dgm:spPr/>
      <dgm:t>
        <a:bodyPr/>
        <a:lstStyle/>
        <a:p>
          <a:endParaRPr lang="ru-RU"/>
        </a:p>
      </dgm:t>
    </dgm:pt>
    <dgm:pt modelId="{D8D39247-276C-4170-A144-47A54AD1671F}" type="sibTrans" cxnId="{FD6E2526-B71F-438A-B8CA-4B93F4B3ED6D}">
      <dgm:prSet/>
      <dgm:spPr/>
      <dgm:t>
        <a:bodyPr/>
        <a:lstStyle/>
        <a:p>
          <a:endParaRPr lang="ru-RU"/>
        </a:p>
      </dgm:t>
    </dgm:pt>
    <dgm:pt modelId="{F8224D81-8723-4F4C-92BC-F1714AA7B937}" type="pres">
      <dgm:prSet presAssocID="{9A3A50B6-8FE4-40BC-A23E-5E95B24F23E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25FC387-F69E-423E-9D04-32074D8DD322}" type="pres">
      <dgm:prSet presAssocID="{9A3A50B6-8FE4-40BC-A23E-5E95B24F23E1}" presName="dummy" presStyleCnt="0"/>
      <dgm:spPr/>
    </dgm:pt>
    <dgm:pt modelId="{3FF9BB67-31AC-451C-8838-BE53DF789C35}" type="pres">
      <dgm:prSet presAssocID="{9A3A50B6-8FE4-40BC-A23E-5E95B24F23E1}" presName="linH" presStyleCnt="0"/>
      <dgm:spPr/>
    </dgm:pt>
    <dgm:pt modelId="{DAC00283-F553-4B53-8C9F-936AEEE16E72}" type="pres">
      <dgm:prSet presAssocID="{9A3A50B6-8FE4-40BC-A23E-5E95B24F23E1}" presName="padding1" presStyleCnt="0"/>
      <dgm:spPr/>
    </dgm:pt>
    <dgm:pt modelId="{F15DE254-D94F-441F-8621-5EC4FA8E14A2}" type="pres">
      <dgm:prSet presAssocID="{BE6A0D54-354B-4A86-824E-C81504F62055}" presName="linV" presStyleCnt="0"/>
      <dgm:spPr/>
    </dgm:pt>
    <dgm:pt modelId="{37933E2D-2E96-4B21-AF31-7FA37C9124AA}" type="pres">
      <dgm:prSet presAssocID="{BE6A0D54-354B-4A86-824E-C81504F62055}" presName="spVertical1" presStyleCnt="0"/>
      <dgm:spPr/>
    </dgm:pt>
    <dgm:pt modelId="{29DEC67A-F176-49BB-8B95-5B7767AB350A}" type="pres">
      <dgm:prSet presAssocID="{BE6A0D54-354B-4A86-824E-C81504F62055}" presName="parTx" presStyleLbl="revTx" presStyleIdx="0" presStyleCnt="2" custLinFactY="51210" custLinFactNeighborX="-18050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C2174C-1167-4DF1-AB84-F24118D22D83}" type="pres">
      <dgm:prSet presAssocID="{BE6A0D54-354B-4A86-824E-C81504F62055}" presName="spVertical2" presStyleCnt="0"/>
      <dgm:spPr/>
    </dgm:pt>
    <dgm:pt modelId="{02B2D30C-8E91-4F17-9C53-C49141E064CE}" type="pres">
      <dgm:prSet presAssocID="{BE6A0D54-354B-4A86-824E-C81504F62055}" presName="spVertical3" presStyleCnt="0"/>
      <dgm:spPr/>
    </dgm:pt>
    <dgm:pt modelId="{6D3FD4BB-B35D-40D1-ABEB-9DF7FA27AA41}" type="pres">
      <dgm:prSet presAssocID="{EA96DEEC-4A63-4B6B-B95D-37AE55029478}" presName="space" presStyleCnt="0"/>
      <dgm:spPr/>
    </dgm:pt>
    <dgm:pt modelId="{2D562BE6-9B3E-42FA-8BB2-235135042867}" type="pres">
      <dgm:prSet presAssocID="{2E8BEF8F-6282-468A-8F51-B738775CD0DF}" presName="linV" presStyleCnt="0"/>
      <dgm:spPr/>
    </dgm:pt>
    <dgm:pt modelId="{9661A508-F2EE-4FD5-ADCD-2C25551EE292}" type="pres">
      <dgm:prSet presAssocID="{2E8BEF8F-6282-468A-8F51-B738775CD0DF}" presName="spVertical1" presStyleCnt="0"/>
      <dgm:spPr/>
    </dgm:pt>
    <dgm:pt modelId="{2F5302C9-F519-4AE8-A878-1805AF2AEFA1}" type="pres">
      <dgm:prSet presAssocID="{2E8BEF8F-6282-468A-8F51-B738775CD0DF}" presName="parTx" presStyleLbl="revTx" presStyleIdx="1" presStyleCnt="2" custLinFactY="54875" custLinFactNeighborX="-8684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B8B3EA-D5DC-406A-88CC-7A6475276A42}" type="pres">
      <dgm:prSet presAssocID="{2E8BEF8F-6282-468A-8F51-B738775CD0DF}" presName="spVertical2" presStyleCnt="0"/>
      <dgm:spPr/>
    </dgm:pt>
    <dgm:pt modelId="{CE2FE1ED-0BD7-4622-A960-3CDCD9B965EA}" type="pres">
      <dgm:prSet presAssocID="{2E8BEF8F-6282-468A-8F51-B738775CD0DF}" presName="spVertical3" presStyleCnt="0"/>
      <dgm:spPr/>
    </dgm:pt>
    <dgm:pt modelId="{DF76006B-5B93-405E-8F7F-A8A08E100E3A}" type="pres">
      <dgm:prSet presAssocID="{9A3A50B6-8FE4-40BC-A23E-5E95B24F23E1}" presName="padding2" presStyleCnt="0"/>
      <dgm:spPr/>
    </dgm:pt>
    <dgm:pt modelId="{ECE70258-5EAB-47AE-BC4C-873EBA99BF43}" type="pres">
      <dgm:prSet presAssocID="{9A3A50B6-8FE4-40BC-A23E-5E95B24F23E1}" presName="negArrow" presStyleCnt="0"/>
      <dgm:spPr/>
    </dgm:pt>
    <dgm:pt modelId="{305CF347-1BC2-43FF-8D28-E04B893D1768}" type="pres">
      <dgm:prSet presAssocID="{9A3A50B6-8FE4-40BC-A23E-5E95B24F23E1}" presName="backgroundArrow" presStyleLbl="node1" presStyleIdx="0" presStyleCnt="1" custScaleY="208026" custLinFactNeighborX="165" custLinFactNeighborY="1314"/>
      <dgm:spPr/>
    </dgm:pt>
  </dgm:ptLst>
  <dgm:cxnLst>
    <dgm:cxn modelId="{FD6E2526-B71F-438A-B8CA-4B93F4B3ED6D}" srcId="{9A3A50B6-8FE4-40BC-A23E-5E95B24F23E1}" destId="{2E8BEF8F-6282-468A-8F51-B738775CD0DF}" srcOrd="1" destOrd="0" parTransId="{EE534686-9491-4836-9DE4-B287A90C740E}" sibTransId="{D8D39247-276C-4170-A144-47A54AD1671F}"/>
    <dgm:cxn modelId="{F4A9A128-E7C1-40E9-AE09-65385C80944E}" srcId="{9A3A50B6-8FE4-40BC-A23E-5E95B24F23E1}" destId="{BE6A0D54-354B-4A86-824E-C81504F62055}" srcOrd="0" destOrd="0" parTransId="{5044A4FE-7C16-4CC9-B6C1-19F0A253B8CC}" sibTransId="{EA96DEEC-4A63-4B6B-B95D-37AE55029478}"/>
    <dgm:cxn modelId="{77A0C22E-7451-4339-9357-27F998C662F5}" type="presOf" srcId="{9A3A50B6-8FE4-40BC-A23E-5E95B24F23E1}" destId="{F8224D81-8723-4F4C-92BC-F1714AA7B937}" srcOrd="0" destOrd="0" presId="urn:microsoft.com/office/officeart/2005/8/layout/hProcess3"/>
    <dgm:cxn modelId="{0F882727-0353-4609-ACEC-800D4FCD6666}" type="presOf" srcId="{BE6A0D54-354B-4A86-824E-C81504F62055}" destId="{29DEC67A-F176-49BB-8B95-5B7767AB350A}" srcOrd="0" destOrd="0" presId="urn:microsoft.com/office/officeart/2005/8/layout/hProcess3"/>
    <dgm:cxn modelId="{01E39279-6653-451D-83F9-7737AB683E51}" type="presOf" srcId="{2E8BEF8F-6282-468A-8F51-B738775CD0DF}" destId="{2F5302C9-F519-4AE8-A878-1805AF2AEFA1}" srcOrd="0" destOrd="0" presId="urn:microsoft.com/office/officeart/2005/8/layout/hProcess3"/>
    <dgm:cxn modelId="{6091C053-CFE5-4D5E-8713-50FF61548A0D}" type="presParOf" srcId="{F8224D81-8723-4F4C-92BC-F1714AA7B937}" destId="{625FC387-F69E-423E-9D04-32074D8DD322}" srcOrd="0" destOrd="0" presId="urn:microsoft.com/office/officeart/2005/8/layout/hProcess3"/>
    <dgm:cxn modelId="{F9575FEB-8253-428E-B236-221D674F4266}" type="presParOf" srcId="{F8224D81-8723-4F4C-92BC-F1714AA7B937}" destId="{3FF9BB67-31AC-451C-8838-BE53DF789C35}" srcOrd="1" destOrd="0" presId="urn:microsoft.com/office/officeart/2005/8/layout/hProcess3"/>
    <dgm:cxn modelId="{172C37E8-20DC-454E-8F57-E37D01DF732A}" type="presParOf" srcId="{3FF9BB67-31AC-451C-8838-BE53DF789C35}" destId="{DAC00283-F553-4B53-8C9F-936AEEE16E72}" srcOrd="0" destOrd="0" presId="urn:microsoft.com/office/officeart/2005/8/layout/hProcess3"/>
    <dgm:cxn modelId="{0A4EBC86-78A0-4F03-AE4E-866B30D50A5E}" type="presParOf" srcId="{3FF9BB67-31AC-451C-8838-BE53DF789C35}" destId="{F15DE254-D94F-441F-8621-5EC4FA8E14A2}" srcOrd="1" destOrd="0" presId="urn:microsoft.com/office/officeart/2005/8/layout/hProcess3"/>
    <dgm:cxn modelId="{915495A4-5E22-4D4B-ABDC-85164360687F}" type="presParOf" srcId="{F15DE254-D94F-441F-8621-5EC4FA8E14A2}" destId="{37933E2D-2E96-4B21-AF31-7FA37C9124AA}" srcOrd="0" destOrd="0" presId="urn:microsoft.com/office/officeart/2005/8/layout/hProcess3"/>
    <dgm:cxn modelId="{8F13A589-1DA1-42ED-9FA6-A85530183187}" type="presParOf" srcId="{F15DE254-D94F-441F-8621-5EC4FA8E14A2}" destId="{29DEC67A-F176-49BB-8B95-5B7767AB350A}" srcOrd="1" destOrd="0" presId="urn:microsoft.com/office/officeart/2005/8/layout/hProcess3"/>
    <dgm:cxn modelId="{8C0B7452-9905-499A-B498-954C1DDB67A1}" type="presParOf" srcId="{F15DE254-D94F-441F-8621-5EC4FA8E14A2}" destId="{D2C2174C-1167-4DF1-AB84-F24118D22D83}" srcOrd="2" destOrd="0" presId="urn:microsoft.com/office/officeart/2005/8/layout/hProcess3"/>
    <dgm:cxn modelId="{6C639EF5-3D56-48A1-B042-9DEBD39109F1}" type="presParOf" srcId="{F15DE254-D94F-441F-8621-5EC4FA8E14A2}" destId="{02B2D30C-8E91-4F17-9C53-C49141E064CE}" srcOrd="3" destOrd="0" presId="urn:microsoft.com/office/officeart/2005/8/layout/hProcess3"/>
    <dgm:cxn modelId="{B3CE7E03-EC90-41FC-9DF8-DA6158CB2855}" type="presParOf" srcId="{3FF9BB67-31AC-451C-8838-BE53DF789C35}" destId="{6D3FD4BB-B35D-40D1-ABEB-9DF7FA27AA41}" srcOrd="2" destOrd="0" presId="urn:microsoft.com/office/officeart/2005/8/layout/hProcess3"/>
    <dgm:cxn modelId="{FD248810-C487-44E5-B93D-B6DFE9AF5EB4}" type="presParOf" srcId="{3FF9BB67-31AC-451C-8838-BE53DF789C35}" destId="{2D562BE6-9B3E-42FA-8BB2-235135042867}" srcOrd="3" destOrd="0" presId="urn:microsoft.com/office/officeart/2005/8/layout/hProcess3"/>
    <dgm:cxn modelId="{B92F741E-E07F-4DDF-B89F-EAB916B66F51}" type="presParOf" srcId="{2D562BE6-9B3E-42FA-8BB2-235135042867}" destId="{9661A508-F2EE-4FD5-ADCD-2C25551EE292}" srcOrd="0" destOrd="0" presId="urn:microsoft.com/office/officeart/2005/8/layout/hProcess3"/>
    <dgm:cxn modelId="{C476C525-0CEC-46A0-9363-70DF7C832A28}" type="presParOf" srcId="{2D562BE6-9B3E-42FA-8BB2-235135042867}" destId="{2F5302C9-F519-4AE8-A878-1805AF2AEFA1}" srcOrd="1" destOrd="0" presId="urn:microsoft.com/office/officeart/2005/8/layout/hProcess3"/>
    <dgm:cxn modelId="{1E73F6BF-D837-437D-858C-9558DA828BDF}" type="presParOf" srcId="{2D562BE6-9B3E-42FA-8BB2-235135042867}" destId="{34B8B3EA-D5DC-406A-88CC-7A6475276A42}" srcOrd="2" destOrd="0" presId="urn:microsoft.com/office/officeart/2005/8/layout/hProcess3"/>
    <dgm:cxn modelId="{4F2B780D-3086-4698-ABC8-5E7E6DA68052}" type="presParOf" srcId="{2D562BE6-9B3E-42FA-8BB2-235135042867}" destId="{CE2FE1ED-0BD7-4622-A960-3CDCD9B965EA}" srcOrd="3" destOrd="0" presId="urn:microsoft.com/office/officeart/2005/8/layout/hProcess3"/>
    <dgm:cxn modelId="{7A739C96-564E-4343-B459-89998079B964}" type="presParOf" srcId="{3FF9BB67-31AC-451C-8838-BE53DF789C35}" destId="{DF76006B-5B93-405E-8F7F-A8A08E100E3A}" srcOrd="4" destOrd="0" presId="urn:microsoft.com/office/officeart/2005/8/layout/hProcess3"/>
    <dgm:cxn modelId="{8BBE8F8B-30EA-4336-8787-D66A611FAD66}" type="presParOf" srcId="{3FF9BB67-31AC-451C-8838-BE53DF789C35}" destId="{ECE70258-5EAB-47AE-BC4C-873EBA99BF43}" srcOrd="5" destOrd="0" presId="urn:microsoft.com/office/officeart/2005/8/layout/hProcess3"/>
    <dgm:cxn modelId="{D992B83A-0019-41F9-B52D-2EF21DF6F3F2}" type="presParOf" srcId="{3FF9BB67-31AC-451C-8838-BE53DF789C35}" destId="{305CF347-1BC2-43FF-8D28-E04B893D1768}" srcOrd="6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74BB1B-1B4F-4DD5-9C53-A7ED241E0CAC}">
      <dsp:nvSpPr>
        <dsp:cNvPr id="0" name=""/>
        <dsp:cNvSpPr/>
      </dsp:nvSpPr>
      <dsp:spPr>
        <a:xfrm rot="5400000">
          <a:off x="-194389" y="197895"/>
          <a:ext cx="1295932" cy="907152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1.1.</a:t>
          </a:r>
          <a:endParaRPr lang="ru-RU" sz="2500" kern="1200" dirty="0"/>
        </a:p>
      </dsp:txBody>
      <dsp:txXfrm rot="-5400000">
        <a:off x="1" y="457081"/>
        <a:ext cx="907152" cy="388780"/>
      </dsp:txXfrm>
    </dsp:sp>
    <dsp:sp modelId="{A7B459C7-8B58-4D52-A5AA-AA3DABAB6E86}">
      <dsp:nvSpPr>
        <dsp:cNvPr id="0" name=""/>
        <dsp:cNvSpPr/>
      </dsp:nvSpPr>
      <dsp:spPr>
        <a:xfrm rot="5400000">
          <a:off x="4604398" y="-3693739"/>
          <a:ext cx="842355" cy="823684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1" kern="1200" dirty="0" smtClean="0">
              <a:solidFill>
                <a:schemeClr val="accent2">
                  <a:lumMod val="50000"/>
                </a:schemeClr>
              </a:solidFill>
            </a:rPr>
            <a:t>Особенности осуществления образовательного процесса (национально-культурные, демографические , климатические и другие</a:t>
          </a:r>
          <a:r>
            <a:rPr lang="ru-RU" sz="1900" b="1" u="sng" kern="1200" dirty="0" smtClean="0">
              <a:solidFill>
                <a:schemeClr val="accent2">
                  <a:lumMod val="50000"/>
                </a:schemeClr>
              </a:solidFill>
            </a:rPr>
            <a:t>)</a:t>
          </a:r>
          <a:r>
            <a:rPr lang="ru-RU" sz="1900" b="1" u="sng" kern="1200" dirty="0" smtClean="0">
              <a:solidFill>
                <a:schemeClr val="accent2">
                  <a:lumMod val="50000"/>
                </a:schemeClr>
              </a:solidFill>
              <a:hlinkClick xmlns:r="http://schemas.openxmlformats.org/officeDocument/2006/relationships" r:id="rId1"/>
            </a:rPr>
            <a:t>.</a:t>
          </a:r>
          <a:r>
            <a:rPr lang="ru-RU" sz="1900" b="1" kern="1200" dirty="0" smtClean="0">
              <a:solidFill>
                <a:schemeClr val="accent2">
                  <a:lumMod val="50000"/>
                </a:schemeClr>
              </a:solidFill>
            </a:rPr>
            <a:t> </a:t>
          </a:r>
          <a:endParaRPr lang="ru-RU" sz="1900" kern="1200" dirty="0">
            <a:solidFill>
              <a:schemeClr val="accent2">
                <a:lumMod val="50000"/>
              </a:schemeClr>
            </a:solidFill>
          </a:endParaRPr>
        </a:p>
      </dsp:txBody>
      <dsp:txXfrm rot="-5400000">
        <a:off x="907152" y="44627"/>
        <a:ext cx="8195727" cy="760115"/>
      </dsp:txXfrm>
    </dsp:sp>
    <dsp:sp modelId="{DC3119FB-D8B7-4BC7-B0F0-9B047913FC06}">
      <dsp:nvSpPr>
        <dsp:cNvPr id="0" name=""/>
        <dsp:cNvSpPr/>
      </dsp:nvSpPr>
      <dsp:spPr>
        <a:xfrm rot="5400000">
          <a:off x="-194389" y="1347757"/>
          <a:ext cx="1295932" cy="907152"/>
        </a:xfrm>
        <a:prstGeom prst="chevron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accent5">
              <a:hueOff val="-3311292"/>
              <a:satOff val="13270"/>
              <a:lumOff val="28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1.2.</a:t>
          </a:r>
          <a:endParaRPr lang="ru-RU" sz="2500" kern="1200" dirty="0"/>
        </a:p>
      </dsp:txBody>
      <dsp:txXfrm rot="-5400000">
        <a:off x="1" y="1606943"/>
        <a:ext cx="907152" cy="388780"/>
      </dsp:txXfrm>
    </dsp:sp>
    <dsp:sp modelId="{E9FE2ED5-68ED-4118-939C-6C5599693E42}">
      <dsp:nvSpPr>
        <dsp:cNvPr id="0" name=""/>
        <dsp:cNvSpPr/>
      </dsp:nvSpPr>
      <dsp:spPr>
        <a:xfrm rot="5400000">
          <a:off x="4604398" y="-2543878"/>
          <a:ext cx="842355" cy="823684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3311292"/>
              <a:satOff val="13270"/>
              <a:lumOff val="28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0" marR="0" lvl="1" indent="0" algn="l" defTabSz="7556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r>
            <a:rPr lang="ru-RU" sz="1900" b="1" kern="1200" dirty="0" smtClean="0">
              <a:solidFill>
                <a:srgbClr val="C00000"/>
              </a:solidFill>
            </a:rPr>
            <a:t>Цели и задачи формирования Программы</a:t>
          </a:r>
          <a:endParaRPr lang="ru-RU" sz="1900" kern="1200" dirty="0" smtClean="0">
            <a:solidFill>
              <a:srgbClr val="C00000"/>
            </a:solidFill>
          </a:endParaRPr>
        </a:p>
        <a:p>
          <a:pPr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900" kern="1200" dirty="0">
            <a:solidFill>
              <a:srgbClr val="C00000"/>
            </a:solidFill>
          </a:endParaRPr>
        </a:p>
      </dsp:txBody>
      <dsp:txXfrm rot="-5400000">
        <a:off x="907152" y="1194488"/>
        <a:ext cx="8195727" cy="760115"/>
      </dsp:txXfrm>
    </dsp:sp>
    <dsp:sp modelId="{740DA04D-256D-4363-BFBE-11F535F52031}">
      <dsp:nvSpPr>
        <dsp:cNvPr id="0" name=""/>
        <dsp:cNvSpPr/>
      </dsp:nvSpPr>
      <dsp:spPr>
        <a:xfrm rot="5400000">
          <a:off x="-194389" y="2497618"/>
          <a:ext cx="1295932" cy="907152"/>
        </a:xfrm>
        <a:prstGeom prst="chevron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accent5">
              <a:hueOff val="-6622584"/>
              <a:satOff val="26541"/>
              <a:lumOff val="57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1.3.</a:t>
          </a:r>
          <a:endParaRPr lang="ru-RU" sz="2500" kern="1200" dirty="0"/>
        </a:p>
      </dsp:txBody>
      <dsp:txXfrm rot="-5400000">
        <a:off x="1" y="2756804"/>
        <a:ext cx="907152" cy="388780"/>
      </dsp:txXfrm>
    </dsp:sp>
    <dsp:sp modelId="{276405EF-F8ED-43F9-8F90-EE928C73B30A}">
      <dsp:nvSpPr>
        <dsp:cNvPr id="0" name=""/>
        <dsp:cNvSpPr/>
      </dsp:nvSpPr>
      <dsp:spPr>
        <a:xfrm rot="5400000">
          <a:off x="4604398" y="-1464994"/>
          <a:ext cx="842355" cy="823684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6622584"/>
              <a:satOff val="26541"/>
              <a:lumOff val="57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6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b="1" kern="1200" dirty="0" smtClean="0">
              <a:solidFill>
                <a:srgbClr val="0070C0"/>
              </a:solidFill>
            </a:rPr>
            <a:t>Принципы и подходы к формированию Программы.</a:t>
          </a:r>
          <a:endParaRPr lang="ru-RU" sz="1800" kern="1200" dirty="0" smtClean="0">
            <a:solidFill>
              <a:srgbClr val="0070C0"/>
            </a:solidFill>
          </a:endParaRPr>
        </a:p>
        <a:p>
          <a:pPr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kern="1200" dirty="0" smtClean="0">
            <a:solidFill>
              <a:srgbClr val="0070C0"/>
            </a:solidFill>
          </a:endParaRPr>
        </a:p>
        <a:p>
          <a:pPr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kern="1200" dirty="0"/>
        </a:p>
      </dsp:txBody>
      <dsp:txXfrm rot="-5400000">
        <a:off x="907152" y="2273372"/>
        <a:ext cx="8195727" cy="760115"/>
      </dsp:txXfrm>
    </dsp:sp>
    <dsp:sp modelId="{8B4088B9-148A-4E8D-8EB4-487B89E6501A}">
      <dsp:nvSpPr>
        <dsp:cNvPr id="0" name=""/>
        <dsp:cNvSpPr/>
      </dsp:nvSpPr>
      <dsp:spPr>
        <a:xfrm rot="5400000">
          <a:off x="-194389" y="3647479"/>
          <a:ext cx="1295932" cy="907152"/>
        </a:xfrm>
        <a:prstGeom prst="chevron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1.4.</a:t>
          </a:r>
          <a:endParaRPr lang="ru-RU" sz="2500" kern="1200" dirty="0"/>
        </a:p>
      </dsp:txBody>
      <dsp:txXfrm rot="-5400000">
        <a:off x="1" y="3906665"/>
        <a:ext cx="907152" cy="388780"/>
      </dsp:txXfrm>
    </dsp:sp>
    <dsp:sp modelId="{38E37635-242B-44A1-9883-CE15C9BC7227}">
      <dsp:nvSpPr>
        <dsp:cNvPr id="0" name=""/>
        <dsp:cNvSpPr/>
      </dsp:nvSpPr>
      <dsp:spPr>
        <a:xfrm rot="5400000">
          <a:off x="4604398" y="-244155"/>
          <a:ext cx="842355" cy="823684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1" kern="1200" dirty="0" smtClean="0">
              <a:solidFill>
                <a:srgbClr val="00B050"/>
              </a:solidFill>
            </a:rPr>
            <a:t>Возрастные и индивидуальные особенности контингента детей МКДОУ д/с № 171 «Черничка».</a:t>
          </a:r>
          <a:endParaRPr lang="ru-RU" sz="1900" kern="1200" dirty="0">
            <a:solidFill>
              <a:srgbClr val="00B050"/>
            </a:solidFill>
          </a:endParaRPr>
        </a:p>
      </dsp:txBody>
      <dsp:txXfrm rot="-5400000">
        <a:off x="907152" y="3494211"/>
        <a:ext cx="8195727" cy="7601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F27F44-53AE-4E88-AEA8-F84396069AA8}">
      <dsp:nvSpPr>
        <dsp:cNvPr id="0" name=""/>
        <dsp:cNvSpPr/>
      </dsp:nvSpPr>
      <dsp:spPr>
        <a:xfrm rot="5400000">
          <a:off x="-221941" y="223737"/>
          <a:ext cx="1479610" cy="1035727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2.1.</a:t>
          </a:r>
          <a:endParaRPr lang="ru-RU" sz="2900" kern="1200" dirty="0"/>
        </a:p>
      </dsp:txBody>
      <dsp:txXfrm rot="-5400000">
        <a:off x="1" y="519660"/>
        <a:ext cx="1035727" cy="443883"/>
      </dsp:txXfrm>
    </dsp:sp>
    <dsp:sp modelId="{67F8A53D-1BD0-4B26-8E43-3F74EB36D2BA}">
      <dsp:nvSpPr>
        <dsp:cNvPr id="0" name=""/>
        <dsp:cNvSpPr/>
      </dsp:nvSpPr>
      <dsp:spPr>
        <a:xfrm rot="5400000">
          <a:off x="3889418" y="-2851894"/>
          <a:ext cx="961746" cy="666912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900" b="1" kern="1200" dirty="0" smtClean="0">
              <a:solidFill>
                <a:srgbClr val="00B050"/>
              </a:solidFill>
            </a:rPr>
            <a:t>Организация социальной среды развития</a:t>
          </a:r>
          <a:endParaRPr lang="ru-RU" sz="1900" kern="1200" dirty="0" smtClean="0">
            <a:solidFill>
              <a:srgbClr val="00B050"/>
            </a:solidFill>
          </a:endParaRPr>
        </a:p>
        <a:p>
          <a:pPr marL="228600" lvl="1" indent="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900" kern="1200" dirty="0">
            <a:solidFill>
              <a:srgbClr val="00B050"/>
            </a:solidFill>
          </a:endParaRPr>
        </a:p>
      </dsp:txBody>
      <dsp:txXfrm rot="-5400000">
        <a:off x="1035728" y="48745"/>
        <a:ext cx="6622179" cy="867848"/>
      </dsp:txXfrm>
    </dsp:sp>
    <dsp:sp modelId="{F01A42D9-6503-4259-8058-2894AF046D66}">
      <dsp:nvSpPr>
        <dsp:cNvPr id="0" name=""/>
        <dsp:cNvSpPr/>
      </dsp:nvSpPr>
      <dsp:spPr>
        <a:xfrm rot="5400000">
          <a:off x="-221941" y="1507699"/>
          <a:ext cx="1479610" cy="1035727"/>
        </a:xfrm>
        <a:prstGeom prst="chevron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2.2.</a:t>
          </a:r>
          <a:endParaRPr lang="ru-RU" sz="2900" kern="1200" dirty="0"/>
        </a:p>
      </dsp:txBody>
      <dsp:txXfrm rot="-5400000">
        <a:off x="1" y="1803622"/>
        <a:ext cx="1035727" cy="443883"/>
      </dsp:txXfrm>
    </dsp:sp>
    <dsp:sp modelId="{E1F47B76-4634-494C-ACD5-5DDFC4A6F57B}">
      <dsp:nvSpPr>
        <dsp:cNvPr id="0" name=""/>
        <dsp:cNvSpPr/>
      </dsp:nvSpPr>
      <dsp:spPr>
        <a:xfrm rot="5400000">
          <a:off x="3889418" y="-1567933"/>
          <a:ext cx="961746" cy="666912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900" b="1" kern="1200" dirty="0" smtClean="0">
              <a:solidFill>
                <a:srgbClr val="C00000"/>
              </a:solidFill>
            </a:rPr>
            <a:t>Материально-техническое обеспечение реализации ООП.</a:t>
          </a:r>
          <a:endParaRPr lang="ru-RU" sz="1900" kern="1200" dirty="0" smtClean="0">
            <a:solidFill>
              <a:srgbClr val="C00000"/>
            </a:solidFill>
          </a:endParaRPr>
        </a:p>
        <a:p>
          <a:pPr marL="171450" lvl="1" indent="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900" kern="1200" dirty="0">
            <a:solidFill>
              <a:srgbClr val="C00000"/>
            </a:solidFill>
          </a:endParaRPr>
        </a:p>
      </dsp:txBody>
      <dsp:txXfrm rot="-5400000">
        <a:off x="1035728" y="1332706"/>
        <a:ext cx="6622179" cy="867848"/>
      </dsp:txXfrm>
    </dsp:sp>
    <dsp:sp modelId="{53B6E040-36DE-4568-9AAE-85B143100328}">
      <dsp:nvSpPr>
        <dsp:cNvPr id="0" name=""/>
        <dsp:cNvSpPr/>
      </dsp:nvSpPr>
      <dsp:spPr>
        <a:xfrm rot="5400000">
          <a:off x="-221941" y="2793457"/>
          <a:ext cx="1479610" cy="1035727"/>
        </a:xfrm>
        <a:prstGeom prst="chevron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2.3.</a:t>
          </a:r>
          <a:endParaRPr lang="ru-RU" sz="2900" kern="1200" dirty="0"/>
        </a:p>
      </dsp:txBody>
      <dsp:txXfrm rot="-5400000">
        <a:off x="1" y="3089380"/>
        <a:ext cx="1035727" cy="443883"/>
      </dsp:txXfrm>
    </dsp:sp>
    <dsp:sp modelId="{42EAFD76-552E-44F5-8592-40A7A4E3CAFB}">
      <dsp:nvSpPr>
        <dsp:cNvPr id="0" name=""/>
        <dsp:cNvSpPr/>
      </dsp:nvSpPr>
      <dsp:spPr>
        <a:xfrm rot="5400000">
          <a:off x="3861808" y="-330510"/>
          <a:ext cx="961746" cy="666912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900" b="1" kern="1200" dirty="0" smtClean="0">
              <a:solidFill>
                <a:schemeClr val="accent6">
                  <a:lumMod val="50000"/>
                </a:schemeClr>
              </a:solidFill>
            </a:rPr>
            <a:t>Режим пребывания детей в ДОУ</a:t>
          </a:r>
          <a:endParaRPr lang="ru-RU" sz="1900" kern="1200" dirty="0" smtClean="0">
            <a:solidFill>
              <a:schemeClr val="accent6">
                <a:lumMod val="50000"/>
              </a:schemeClr>
            </a:solidFill>
          </a:endParaRPr>
        </a:p>
        <a:p>
          <a:pPr marL="11430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900" kern="1200" dirty="0"/>
        </a:p>
      </dsp:txBody>
      <dsp:txXfrm rot="-5400000">
        <a:off x="1008118" y="2570129"/>
        <a:ext cx="6622179" cy="8678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0B01D0-D675-4033-AC6F-FD6A75201E4E}">
      <dsp:nvSpPr>
        <dsp:cNvPr id="0" name=""/>
        <dsp:cNvSpPr/>
      </dsp:nvSpPr>
      <dsp:spPr>
        <a:xfrm>
          <a:off x="1324679" y="0"/>
          <a:ext cx="4525963" cy="4525963"/>
        </a:xfrm>
        <a:prstGeom prst="triangle">
          <a:avLst/>
        </a:prstGeom>
        <a:blipFill dpi="0" rotWithShape="0">
          <a:blip xmlns:r="http://schemas.openxmlformats.org/officeDocument/2006/relationships" r:embed="rId1">
            <a:duotone>
              <a:schemeClr val="accent2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2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</dsp:sp>
    <dsp:sp modelId="{9DDEE8CA-BBA9-477C-857B-91BDA7FB7803}">
      <dsp:nvSpPr>
        <dsp:cNvPr id="0" name=""/>
        <dsp:cNvSpPr/>
      </dsp:nvSpPr>
      <dsp:spPr>
        <a:xfrm>
          <a:off x="3827482" y="945067"/>
          <a:ext cx="2941875" cy="459668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u="sng" kern="1200"/>
            <a:t>НЕПРЕРЫВНАЯ ОД   </a:t>
          </a:r>
          <a:endParaRPr lang="ru-RU" sz="1100" kern="1200"/>
        </a:p>
      </dsp:txBody>
      <dsp:txXfrm>
        <a:off x="3849921" y="967506"/>
        <a:ext cx="2896997" cy="414790"/>
      </dsp:txXfrm>
    </dsp:sp>
    <dsp:sp modelId="{623D78D8-8552-488F-BB46-371D1613F7F1}">
      <dsp:nvSpPr>
        <dsp:cNvPr id="0" name=""/>
        <dsp:cNvSpPr/>
      </dsp:nvSpPr>
      <dsp:spPr>
        <a:xfrm>
          <a:off x="3827512" y="1496506"/>
          <a:ext cx="2941875" cy="459668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u="sng" kern="1200"/>
            <a:t>ОРГАНИЗОВАННАЯ ОД </a:t>
          </a:r>
          <a:endParaRPr lang="ru-RU" sz="1100" kern="1200"/>
        </a:p>
      </dsp:txBody>
      <dsp:txXfrm>
        <a:off x="3849951" y="1518945"/>
        <a:ext cx="2896997" cy="414790"/>
      </dsp:txXfrm>
    </dsp:sp>
    <dsp:sp modelId="{BD23CF29-78C8-4B16-9BC9-C472E83868CE}">
      <dsp:nvSpPr>
        <dsp:cNvPr id="0" name=""/>
        <dsp:cNvSpPr/>
      </dsp:nvSpPr>
      <dsp:spPr>
        <a:xfrm>
          <a:off x="3806624" y="2059828"/>
          <a:ext cx="2941875" cy="459668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u="sng" kern="1200"/>
            <a:t>РЕЖИМНЫЕ МОМЕНТЫ</a:t>
          </a:r>
          <a:endParaRPr lang="ru-RU" sz="1100" kern="1200"/>
        </a:p>
      </dsp:txBody>
      <dsp:txXfrm>
        <a:off x="3829063" y="2082267"/>
        <a:ext cx="2896997" cy="414790"/>
      </dsp:txXfrm>
    </dsp:sp>
    <dsp:sp modelId="{F68F5BCA-7F4D-42DF-849D-7213152B635E}">
      <dsp:nvSpPr>
        <dsp:cNvPr id="0" name=""/>
        <dsp:cNvSpPr/>
      </dsp:nvSpPr>
      <dsp:spPr>
        <a:xfrm>
          <a:off x="3796181" y="2620148"/>
          <a:ext cx="2941875" cy="459668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u="sng" kern="1200" dirty="0"/>
            <a:t>САМОСТОЯТЕЛЬНАЯ ДЕЯТЕЛЬНОСТЬ</a:t>
          </a:r>
          <a:endParaRPr lang="ru-RU" sz="1100" kern="1200" dirty="0"/>
        </a:p>
      </dsp:txBody>
      <dsp:txXfrm>
        <a:off x="3818620" y="2642587"/>
        <a:ext cx="2896997" cy="414790"/>
      </dsp:txXfrm>
    </dsp:sp>
    <dsp:sp modelId="{24A8D018-A018-493D-9668-47C9ABDF8A70}">
      <dsp:nvSpPr>
        <dsp:cNvPr id="0" name=""/>
        <dsp:cNvSpPr/>
      </dsp:nvSpPr>
      <dsp:spPr>
        <a:xfrm>
          <a:off x="3827482" y="3171589"/>
          <a:ext cx="2941875" cy="459668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u="sng" kern="1200" dirty="0"/>
            <a:t>СОВМЕСТНАЯ ДЕЯТЕЛЬНОСТЬ</a:t>
          </a:r>
          <a:endParaRPr lang="ru-RU" sz="1100" kern="1200" dirty="0"/>
        </a:p>
      </dsp:txBody>
      <dsp:txXfrm>
        <a:off x="3849921" y="3194028"/>
        <a:ext cx="2896997" cy="414790"/>
      </dsp:txXfrm>
    </dsp:sp>
    <dsp:sp modelId="{AFB82179-86AB-4C15-9675-A47E07E20D7A}">
      <dsp:nvSpPr>
        <dsp:cNvPr id="0" name=""/>
        <dsp:cNvSpPr/>
      </dsp:nvSpPr>
      <dsp:spPr>
        <a:xfrm>
          <a:off x="3806624" y="3747300"/>
          <a:ext cx="2941875" cy="459668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u="sng" kern="1200"/>
            <a:t>РАБОТА С РОДИТЕЛЯМИ</a:t>
          </a:r>
          <a:endParaRPr lang="ru-RU" sz="1100" kern="1200"/>
        </a:p>
      </dsp:txBody>
      <dsp:txXfrm>
        <a:off x="3829063" y="3769739"/>
        <a:ext cx="2896997" cy="414790"/>
      </dsp:txXfrm>
    </dsp:sp>
    <dsp:sp modelId="{FDAAEB4A-85AB-4E94-8F39-34B520B869B3}">
      <dsp:nvSpPr>
        <dsp:cNvPr id="0" name=""/>
        <dsp:cNvSpPr/>
      </dsp:nvSpPr>
      <dsp:spPr>
        <a:xfrm rot="17795414">
          <a:off x="1335096" y="2387808"/>
          <a:ext cx="2941875" cy="459668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/>
            <a:t>НЕПОСРЕДСТВЕННО-ОБРАЗОВАТЕЛЬНАЯ ДЕЯТЕЛЬНОСТЬ</a:t>
          </a:r>
          <a:endParaRPr lang="ru-RU" sz="1100" kern="1200"/>
        </a:p>
      </dsp:txBody>
      <dsp:txXfrm>
        <a:off x="1357535" y="2410247"/>
        <a:ext cx="2896997" cy="41479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1C7E94-74BA-426E-BFC6-67337C24E2A8}">
      <dsp:nvSpPr>
        <dsp:cNvPr id="0" name=""/>
        <dsp:cNvSpPr/>
      </dsp:nvSpPr>
      <dsp:spPr>
        <a:xfrm rot="5400000">
          <a:off x="-169807" y="172142"/>
          <a:ext cx="1132047" cy="792432"/>
        </a:xfrm>
        <a:prstGeom prst="chevron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3.1.</a:t>
          </a:r>
          <a:endParaRPr lang="ru-RU" sz="2200" kern="1200" dirty="0"/>
        </a:p>
      </dsp:txBody>
      <dsp:txXfrm rot="-5400000">
        <a:off x="1" y="398550"/>
        <a:ext cx="792432" cy="339615"/>
      </dsp:txXfrm>
    </dsp:sp>
    <dsp:sp modelId="{ECC51C8A-35A0-458C-A797-7890609FB2FC}">
      <dsp:nvSpPr>
        <dsp:cNvPr id="0" name=""/>
        <dsp:cNvSpPr/>
      </dsp:nvSpPr>
      <dsp:spPr>
        <a:xfrm rot="5400000">
          <a:off x="4600301" y="-3806297"/>
          <a:ext cx="735830" cy="83515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solidFill>
                <a:srgbClr val="7030A0"/>
              </a:solidFill>
            </a:rPr>
            <a:t>Организация </a:t>
          </a:r>
          <a:r>
            <a:rPr lang="ru-RU" sz="1800" b="1" kern="1200" dirty="0" err="1" smtClean="0">
              <a:solidFill>
                <a:srgbClr val="7030A0"/>
              </a:solidFill>
            </a:rPr>
            <a:t>воспитательно</a:t>
          </a:r>
          <a:r>
            <a:rPr lang="ru-RU" sz="1800" b="1" kern="1200" dirty="0" smtClean="0">
              <a:solidFill>
                <a:srgbClr val="7030A0"/>
              </a:solidFill>
            </a:rPr>
            <a:t>-образовательного процесса</a:t>
          </a:r>
          <a:endParaRPr lang="ru-RU" sz="1800" kern="1200" dirty="0">
            <a:solidFill>
              <a:srgbClr val="7030A0"/>
            </a:solidFill>
          </a:endParaRPr>
        </a:p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500" kern="1200" dirty="0"/>
        </a:p>
      </dsp:txBody>
      <dsp:txXfrm rot="-5400000">
        <a:off x="792433" y="37491"/>
        <a:ext cx="8315647" cy="663990"/>
      </dsp:txXfrm>
    </dsp:sp>
    <dsp:sp modelId="{099B0C51-3561-4A1D-9421-266994C76EC6}">
      <dsp:nvSpPr>
        <dsp:cNvPr id="0" name=""/>
        <dsp:cNvSpPr/>
      </dsp:nvSpPr>
      <dsp:spPr>
        <a:xfrm rot="5400000">
          <a:off x="-169807" y="1187532"/>
          <a:ext cx="1132047" cy="792432"/>
        </a:xfrm>
        <a:prstGeom prst="chevron">
          <a:avLst/>
        </a:prstGeom>
        <a:solidFill>
          <a:schemeClr val="accent6">
            <a:alpha val="90000"/>
            <a:hueOff val="0"/>
            <a:satOff val="0"/>
            <a:lumOff val="0"/>
            <a:alphaOff val="-10000"/>
          </a:schemeClr>
        </a:solidFill>
        <a:ln w="25400" cap="flat" cmpd="sng" algn="ctr">
          <a:solidFill>
            <a:schemeClr val="accent6">
              <a:alpha val="90000"/>
              <a:hueOff val="0"/>
              <a:satOff val="0"/>
              <a:lumOff val="0"/>
              <a:alphaOff val="-1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3.2.</a:t>
          </a:r>
          <a:endParaRPr lang="ru-RU" sz="2200" kern="1200" dirty="0"/>
        </a:p>
      </dsp:txBody>
      <dsp:txXfrm rot="-5400000">
        <a:off x="1" y="1413940"/>
        <a:ext cx="792432" cy="339615"/>
      </dsp:txXfrm>
    </dsp:sp>
    <dsp:sp modelId="{3FB7EAD9-4D3E-4F0C-9F9C-BA1C3311B43C}">
      <dsp:nvSpPr>
        <dsp:cNvPr id="0" name=""/>
        <dsp:cNvSpPr/>
      </dsp:nvSpPr>
      <dsp:spPr>
        <a:xfrm rot="5400000">
          <a:off x="4576081" y="-2748413"/>
          <a:ext cx="735830" cy="83515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hueOff val="0"/>
              <a:satOff val="0"/>
              <a:lumOff val="0"/>
              <a:alphaOff val="-1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solidFill>
                <a:srgbClr val="7030A0"/>
              </a:solidFill>
            </a:rPr>
            <a:t>Способы и направления поддержки детской инициативы</a:t>
          </a:r>
          <a:endParaRPr lang="ru-RU" sz="1800" kern="1200" dirty="0" smtClean="0">
            <a:solidFill>
              <a:srgbClr val="7030A0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500" kern="1200" dirty="0"/>
        </a:p>
      </dsp:txBody>
      <dsp:txXfrm rot="-5400000">
        <a:off x="768213" y="1095375"/>
        <a:ext cx="8315647" cy="663990"/>
      </dsp:txXfrm>
    </dsp:sp>
    <dsp:sp modelId="{2426E66A-256C-463D-989F-69DB1992754E}">
      <dsp:nvSpPr>
        <dsp:cNvPr id="0" name=""/>
        <dsp:cNvSpPr/>
      </dsp:nvSpPr>
      <dsp:spPr>
        <a:xfrm rot="5400000">
          <a:off x="-169807" y="2202923"/>
          <a:ext cx="1132047" cy="792432"/>
        </a:xfrm>
        <a:prstGeom prst="chevron">
          <a:avLst/>
        </a:prstGeom>
        <a:solidFill>
          <a:schemeClr val="accent6">
            <a:alpha val="90000"/>
            <a:hueOff val="0"/>
            <a:satOff val="0"/>
            <a:lumOff val="0"/>
            <a:alphaOff val="-20000"/>
          </a:schemeClr>
        </a:solidFill>
        <a:ln w="25400" cap="flat" cmpd="sng" algn="ctr">
          <a:solidFill>
            <a:schemeClr val="accent6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3.3.</a:t>
          </a:r>
          <a:endParaRPr lang="ru-RU" sz="2200" kern="1200" dirty="0"/>
        </a:p>
      </dsp:txBody>
      <dsp:txXfrm rot="-5400000">
        <a:off x="1" y="2429331"/>
        <a:ext cx="792432" cy="339615"/>
      </dsp:txXfrm>
    </dsp:sp>
    <dsp:sp modelId="{829C7281-9261-490B-B9EF-33B3ACC63A14}">
      <dsp:nvSpPr>
        <dsp:cNvPr id="0" name=""/>
        <dsp:cNvSpPr/>
      </dsp:nvSpPr>
      <dsp:spPr>
        <a:xfrm rot="5400000">
          <a:off x="4600301" y="-1774752"/>
          <a:ext cx="735830" cy="83515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solidFill>
                <a:srgbClr val="7030A0"/>
              </a:solidFill>
            </a:rPr>
            <a:t>Взаимодействие с семьями детей</a:t>
          </a:r>
          <a:endParaRPr lang="ru-RU" sz="1800" kern="1200" dirty="0">
            <a:solidFill>
              <a:srgbClr val="7030A0"/>
            </a:solidFill>
          </a:endParaRPr>
        </a:p>
      </dsp:txBody>
      <dsp:txXfrm rot="-5400000">
        <a:off x="792433" y="2069036"/>
        <a:ext cx="8315647" cy="663990"/>
      </dsp:txXfrm>
    </dsp:sp>
    <dsp:sp modelId="{9BACEFA9-79F3-4B59-8A5F-1A637A3DD0F0}">
      <dsp:nvSpPr>
        <dsp:cNvPr id="0" name=""/>
        <dsp:cNvSpPr/>
      </dsp:nvSpPr>
      <dsp:spPr>
        <a:xfrm rot="5400000">
          <a:off x="-169807" y="3218313"/>
          <a:ext cx="1132047" cy="792432"/>
        </a:xfrm>
        <a:prstGeom prst="chevron">
          <a:avLst/>
        </a:prstGeom>
        <a:solidFill>
          <a:schemeClr val="accent6">
            <a:alpha val="90000"/>
            <a:hueOff val="0"/>
            <a:satOff val="0"/>
            <a:lumOff val="0"/>
            <a:alphaOff val="-30000"/>
          </a:schemeClr>
        </a:solidFill>
        <a:ln w="25400" cap="flat" cmpd="sng" algn="ctr">
          <a:solidFill>
            <a:schemeClr val="accent6">
              <a:alpha val="90000"/>
              <a:hueOff val="0"/>
              <a:satOff val="0"/>
              <a:lumOff val="0"/>
              <a:alphaOff val="-3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3.4.</a:t>
          </a:r>
          <a:endParaRPr lang="ru-RU" sz="2200" kern="1200" dirty="0"/>
        </a:p>
      </dsp:txBody>
      <dsp:txXfrm rot="-5400000">
        <a:off x="1" y="3444721"/>
        <a:ext cx="792432" cy="339615"/>
      </dsp:txXfrm>
    </dsp:sp>
    <dsp:sp modelId="{DB0A5684-CF1B-4542-B4FC-08D3D72A2818}">
      <dsp:nvSpPr>
        <dsp:cNvPr id="0" name=""/>
        <dsp:cNvSpPr/>
      </dsp:nvSpPr>
      <dsp:spPr>
        <a:xfrm rot="5400000">
          <a:off x="4600301" y="-759362"/>
          <a:ext cx="735830" cy="83515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hueOff val="0"/>
              <a:satOff val="0"/>
              <a:lumOff val="0"/>
              <a:alphaOff val="-3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800" b="1" kern="1200" dirty="0" smtClean="0">
              <a:solidFill>
                <a:srgbClr val="7030A0"/>
              </a:solidFill>
            </a:rPr>
            <a:t>Парциальные программы и технологии, используемые  при планировании и организации </a:t>
          </a:r>
          <a:r>
            <a:rPr lang="ru-RU" sz="1800" b="1" kern="1200" dirty="0" err="1" smtClean="0">
              <a:solidFill>
                <a:srgbClr val="7030A0"/>
              </a:solidFill>
            </a:rPr>
            <a:t>воспитательно</a:t>
          </a:r>
          <a:r>
            <a:rPr lang="ru-RU" sz="1800" b="1" kern="1200" dirty="0" smtClean="0">
              <a:solidFill>
                <a:srgbClr val="7030A0"/>
              </a:solidFill>
            </a:rPr>
            <a:t>-образовательного процесса в ДОУ</a:t>
          </a:r>
          <a:endParaRPr lang="ru-RU" sz="1800" kern="1200" dirty="0">
            <a:solidFill>
              <a:srgbClr val="7030A0"/>
            </a:solidFill>
          </a:endParaRPr>
        </a:p>
      </dsp:txBody>
      <dsp:txXfrm rot="-5400000">
        <a:off x="792433" y="3084426"/>
        <a:ext cx="8315647" cy="663990"/>
      </dsp:txXfrm>
    </dsp:sp>
    <dsp:sp modelId="{AA244D94-93EA-48B7-BF7C-3BE2E98C0213}">
      <dsp:nvSpPr>
        <dsp:cNvPr id="0" name=""/>
        <dsp:cNvSpPr/>
      </dsp:nvSpPr>
      <dsp:spPr>
        <a:xfrm rot="5400000">
          <a:off x="-169807" y="4233703"/>
          <a:ext cx="1132047" cy="792432"/>
        </a:xfrm>
        <a:prstGeom prst="chevron">
          <a:avLst/>
        </a:prstGeom>
        <a:solidFill>
          <a:schemeClr val="accent6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accent6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3.5.</a:t>
          </a:r>
          <a:endParaRPr lang="ru-RU" sz="2200" kern="1200" dirty="0"/>
        </a:p>
      </dsp:txBody>
      <dsp:txXfrm rot="-5400000">
        <a:off x="1" y="4460111"/>
        <a:ext cx="792432" cy="339615"/>
      </dsp:txXfrm>
    </dsp:sp>
    <dsp:sp modelId="{2F1BD44C-FDA9-485D-A1A9-E0945351C1C0}">
      <dsp:nvSpPr>
        <dsp:cNvPr id="0" name=""/>
        <dsp:cNvSpPr/>
      </dsp:nvSpPr>
      <dsp:spPr>
        <a:xfrm rot="5400000">
          <a:off x="4600301" y="256028"/>
          <a:ext cx="735830" cy="83515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kern="1200" dirty="0" smtClean="0">
              <a:solidFill>
                <a:srgbClr val="7030A0"/>
              </a:solidFill>
            </a:rPr>
            <a:t>Комплексно-тематическое планирование</a:t>
          </a:r>
          <a:endParaRPr lang="ru-RU" sz="2100" kern="1200" dirty="0" smtClean="0">
            <a:solidFill>
              <a:srgbClr val="7030A0"/>
            </a:solidFill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100" kern="1200" dirty="0">
            <a:solidFill>
              <a:srgbClr val="7030A0"/>
            </a:solidFill>
          </a:endParaRPr>
        </a:p>
      </dsp:txBody>
      <dsp:txXfrm rot="-5400000">
        <a:off x="792433" y="4099816"/>
        <a:ext cx="8315647" cy="66399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5CF347-1BC2-43FF-8D28-E04B893D1768}">
      <dsp:nvSpPr>
        <dsp:cNvPr id="0" name=""/>
        <dsp:cNvSpPr/>
      </dsp:nvSpPr>
      <dsp:spPr>
        <a:xfrm>
          <a:off x="0" y="5"/>
          <a:ext cx="6275040" cy="4525957"/>
        </a:xfrm>
        <a:prstGeom prst="rightArrow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5302C9-F519-4AE8-A878-1805AF2AEFA1}">
      <dsp:nvSpPr>
        <dsp:cNvPr id="0" name=""/>
        <dsp:cNvSpPr/>
      </dsp:nvSpPr>
      <dsp:spPr>
        <a:xfrm>
          <a:off x="3106699" y="1684786"/>
          <a:ext cx="233782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1920" rIns="0" bIns="1219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Целевые ориентиры определения результатов освоения образовательной программы на этапе завершения дошкольного образования</a:t>
          </a:r>
          <a:endParaRPr lang="ru-RU" sz="1200" kern="1200" dirty="0"/>
        </a:p>
      </dsp:txBody>
      <dsp:txXfrm>
        <a:off x="3106699" y="1684786"/>
        <a:ext cx="2337820" cy="1087834"/>
      </dsp:txXfrm>
    </dsp:sp>
    <dsp:sp modelId="{29DEC67A-F176-49BB-8B95-5B7767AB350A}">
      <dsp:nvSpPr>
        <dsp:cNvPr id="0" name=""/>
        <dsp:cNvSpPr/>
      </dsp:nvSpPr>
      <dsp:spPr>
        <a:xfrm>
          <a:off x="82355" y="1644917"/>
          <a:ext cx="233782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1920" rIns="0" bIns="1219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Целевые ориентиры определения результатов освоения образовательной программы в младенческом и раннем возрасте</a:t>
          </a:r>
          <a:endParaRPr lang="ru-RU" sz="1200" kern="1200" dirty="0"/>
        </a:p>
      </dsp:txBody>
      <dsp:txXfrm>
        <a:off x="82355" y="1644917"/>
        <a:ext cx="2337820" cy="10878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://ds-12.nios.ru/DswMedia/dswmedia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1" name="Подзаголовок 1230"/>
          <p:cNvSpPr>
            <a:spLocks noGrp="1"/>
          </p:cNvSpPr>
          <p:nvPr>
            <p:ph type="subTitle" idx="1"/>
          </p:nvPr>
        </p:nvSpPr>
        <p:spPr>
          <a:xfrm>
            <a:off x="1403648" y="4653136"/>
            <a:ext cx="6400800" cy="588962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accent4">
                    <a:lumMod val="75000"/>
                  </a:schemeClr>
                </a:solidFill>
              </a:rPr>
              <a:t>МКДОУ д/с № 171 «Черничка»</a:t>
            </a:r>
            <a:endParaRPr lang="ru-RU" b="1" dirty="0">
              <a:ln/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026" name="Picture 2" descr="C:\Users\Пользователь\Pictures\чернички0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5733256"/>
            <a:ext cx="2390775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32" name="Прямоугольник 1231"/>
          <p:cNvSpPr/>
          <p:nvPr/>
        </p:nvSpPr>
        <p:spPr>
          <a:xfrm>
            <a:off x="1094123" y="1628800"/>
            <a:ext cx="7272808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rgbClr val="3818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ОСНОВНАЯ Образовательная Программа</a:t>
            </a:r>
            <a:endParaRPr lang="ru-RU" sz="5400" b="1" dirty="0">
              <a:ln w="11430"/>
              <a:solidFill>
                <a:srgbClr val="3818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12601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10258" y="260648"/>
            <a:ext cx="528798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Режим пребывания детей в ДОУ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8696355"/>
              </p:ext>
            </p:extLst>
          </p:nvPr>
        </p:nvGraphicFramePr>
        <p:xfrm>
          <a:off x="323528" y="9807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8336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1919961"/>
              </p:ext>
            </p:extLst>
          </p:nvPr>
        </p:nvGraphicFramePr>
        <p:xfrm>
          <a:off x="251520" y="260648"/>
          <a:ext cx="8712969" cy="6172200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1800201"/>
                <a:gridCol w="4008445"/>
                <a:gridCol w="2904323"/>
              </a:tblGrid>
              <a:tr h="251442">
                <a:tc>
                  <a:txBody>
                    <a:bodyPr/>
                    <a:lstStyle/>
                    <a:p>
                      <a:pPr marR="3175" algn="just">
                        <a:lnSpc>
                          <a:spcPct val="150000"/>
                        </a:lnSpc>
                        <a:spcAft>
                          <a:spcPts val="900"/>
                        </a:spcAft>
                      </a:pPr>
                      <a:r>
                        <a:rPr lang="ru-RU" sz="1800" dirty="0">
                          <a:effectLst/>
                        </a:rPr>
                        <a:t>Возраст детей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R="3175" algn="just">
                        <a:lnSpc>
                          <a:spcPct val="150000"/>
                        </a:lnSpc>
                        <a:spcAft>
                          <a:spcPts val="900"/>
                        </a:spcAft>
                      </a:pPr>
                      <a:r>
                        <a:rPr lang="ru-RU" sz="1800" dirty="0">
                          <a:effectLst/>
                        </a:rPr>
                        <a:t>Периодичность в день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R="3175" algn="just">
                        <a:lnSpc>
                          <a:spcPct val="150000"/>
                        </a:lnSpc>
                        <a:spcAft>
                          <a:spcPts val="900"/>
                        </a:spcAft>
                      </a:pPr>
                      <a:r>
                        <a:rPr lang="ru-RU" sz="1800">
                          <a:effectLst/>
                        </a:rPr>
                        <a:t>Время 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1" marR="53881" marT="0" marB="0"/>
                </a:tc>
              </a:tr>
              <a:tr h="754327">
                <a:tc>
                  <a:txBody>
                    <a:bodyPr/>
                    <a:lstStyle/>
                    <a:p>
                      <a:pPr marR="3175" algn="just">
                        <a:lnSpc>
                          <a:spcPct val="150000"/>
                        </a:lnSpc>
                        <a:spcAft>
                          <a:spcPts val="900"/>
                        </a:spcAft>
                      </a:pPr>
                      <a:r>
                        <a:rPr lang="ru-RU" sz="1800" dirty="0">
                          <a:effectLst/>
                        </a:rPr>
                        <a:t>с 1,5 до 3-х лет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R="3175" algn="just">
                        <a:lnSpc>
                          <a:spcPct val="150000"/>
                        </a:lnSpc>
                        <a:spcAft>
                          <a:spcPts val="900"/>
                        </a:spcAft>
                      </a:pPr>
                      <a:r>
                        <a:rPr lang="ru-RU" sz="1800">
                          <a:effectLst/>
                        </a:rPr>
                        <a:t>не более 3-х раз в неделю в первую и во вторую половину дня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R="3175" algn="just">
                        <a:lnSpc>
                          <a:spcPct val="150000"/>
                        </a:lnSpc>
                        <a:spcAft>
                          <a:spcPts val="900"/>
                        </a:spcAft>
                      </a:pPr>
                      <a:r>
                        <a:rPr lang="ru-RU" sz="1800">
                          <a:effectLst/>
                        </a:rPr>
                        <a:t>по 8-10 минут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1" marR="53881" marT="0" marB="0"/>
                </a:tc>
              </a:tr>
              <a:tr h="754327">
                <a:tc>
                  <a:txBody>
                    <a:bodyPr/>
                    <a:lstStyle/>
                    <a:p>
                      <a:pPr marR="3175" algn="just">
                        <a:lnSpc>
                          <a:spcPct val="150000"/>
                        </a:lnSpc>
                        <a:spcAft>
                          <a:spcPts val="900"/>
                        </a:spcAft>
                      </a:pPr>
                      <a:r>
                        <a:rPr lang="ru-RU" sz="1800" dirty="0">
                          <a:effectLst/>
                        </a:rPr>
                        <a:t>с 3-4 лет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R="3175" algn="just">
                        <a:lnSpc>
                          <a:spcPct val="150000"/>
                        </a:lnSpc>
                        <a:spcAft>
                          <a:spcPts val="900"/>
                        </a:spcAft>
                      </a:pPr>
                      <a:r>
                        <a:rPr lang="ru-RU" sz="1800" dirty="0">
                          <a:effectLst/>
                        </a:rPr>
                        <a:t>2-х раз  в первую половину дня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R="3175" algn="just">
                        <a:lnSpc>
                          <a:spcPct val="150000"/>
                        </a:lnSpc>
                        <a:spcAft>
                          <a:spcPts val="900"/>
                        </a:spcAft>
                      </a:pPr>
                      <a:r>
                        <a:rPr lang="ru-RU" sz="1800">
                          <a:effectLst/>
                        </a:rPr>
                        <a:t>не более 15 минут,  (время не превышает  30 минут в день)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1" marR="53881" marT="0" marB="0"/>
                </a:tc>
              </a:tr>
              <a:tr h="754327">
                <a:tc>
                  <a:txBody>
                    <a:bodyPr/>
                    <a:lstStyle/>
                    <a:p>
                      <a:pPr marR="3175" algn="just">
                        <a:lnSpc>
                          <a:spcPct val="150000"/>
                        </a:lnSpc>
                        <a:spcAft>
                          <a:spcPts val="900"/>
                        </a:spcAft>
                      </a:pPr>
                      <a:r>
                        <a:rPr lang="ru-RU" sz="1800">
                          <a:effectLst/>
                        </a:rPr>
                        <a:t>с 4 до 5 лет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R="3175" algn="just">
                        <a:lnSpc>
                          <a:spcPct val="150000"/>
                        </a:lnSpc>
                        <a:spcAft>
                          <a:spcPts val="900"/>
                        </a:spcAft>
                      </a:pPr>
                      <a:r>
                        <a:rPr lang="ru-RU" sz="1800" dirty="0">
                          <a:effectLst/>
                        </a:rPr>
                        <a:t>не более 2-х раз в первую половину дня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R="3175" algn="just">
                        <a:lnSpc>
                          <a:spcPct val="150000"/>
                        </a:lnSpc>
                        <a:spcAft>
                          <a:spcPts val="900"/>
                        </a:spcAft>
                      </a:pPr>
                      <a:r>
                        <a:rPr lang="ru-RU" sz="1800">
                          <a:effectLst/>
                        </a:rPr>
                        <a:t>по 20 минут (время не превышает  40 минут в день)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1" marR="53881" marT="0" marB="0"/>
                </a:tc>
              </a:tr>
              <a:tr h="1005770">
                <a:tc>
                  <a:txBody>
                    <a:bodyPr/>
                    <a:lstStyle/>
                    <a:p>
                      <a:pPr marR="3175" algn="just">
                        <a:lnSpc>
                          <a:spcPct val="150000"/>
                        </a:lnSpc>
                        <a:spcAft>
                          <a:spcPts val="900"/>
                        </a:spcAft>
                      </a:pPr>
                      <a:r>
                        <a:rPr lang="ru-RU" sz="1800">
                          <a:effectLst/>
                        </a:rPr>
                        <a:t>с 5до 6 лет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R="3175" algn="just">
                        <a:lnSpc>
                          <a:spcPct val="150000"/>
                        </a:lnSpc>
                        <a:spcAft>
                          <a:spcPts val="900"/>
                        </a:spcAft>
                      </a:pPr>
                      <a:r>
                        <a:rPr lang="ru-RU" sz="1800" dirty="0">
                          <a:effectLst/>
                        </a:rPr>
                        <a:t>1 раз в первую половину дня и не более 2-3 раз во вторую половину дня в неделю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R="3175" algn="just">
                        <a:lnSpc>
                          <a:spcPct val="150000"/>
                        </a:lnSpc>
                        <a:spcAft>
                          <a:spcPts val="900"/>
                        </a:spcAft>
                      </a:pPr>
                      <a:r>
                        <a:rPr lang="ru-RU" sz="1800">
                          <a:effectLst/>
                        </a:rPr>
                        <a:t>не более 25 минут (время не превышает 45 минут)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1" marR="53881" marT="0" marB="0"/>
                </a:tc>
              </a:tr>
              <a:tr h="1005770">
                <a:tc>
                  <a:txBody>
                    <a:bodyPr/>
                    <a:lstStyle/>
                    <a:p>
                      <a:pPr marR="3175" algn="just">
                        <a:lnSpc>
                          <a:spcPct val="150000"/>
                        </a:lnSpc>
                        <a:spcAft>
                          <a:spcPts val="900"/>
                        </a:spcAft>
                      </a:pPr>
                      <a:r>
                        <a:rPr lang="ru-RU" sz="1800">
                          <a:effectLst/>
                        </a:rPr>
                        <a:t>с 6 до 7 лет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R="3175" algn="just">
                        <a:lnSpc>
                          <a:spcPct val="150000"/>
                        </a:lnSpc>
                        <a:spcAft>
                          <a:spcPts val="900"/>
                        </a:spcAft>
                      </a:pPr>
                      <a:r>
                        <a:rPr lang="ru-RU" sz="1800" dirty="0">
                          <a:effectLst/>
                        </a:rPr>
                        <a:t>3-х раз в первую половину дня, и не более 2-3-х раз в неделю во вторую половину дня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R="3175" algn="just">
                        <a:lnSpc>
                          <a:spcPct val="150000"/>
                        </a:lnSpc>
                        <a:spcAft>
                          <a:spcPts val="900"/>
                        </a:spcAft>
                      </a:pPr>
                      <a:r>
                        <a:rPr lang="ru-RU" sz="1800" dirty="0">
                          <a:effectLst/>
                        </a:rPr>
                        <a:t>не более 30 минут(время не превышает 1часа 30 минут)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1" marR="5388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568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988840"/>
            <a:ext cx="7499176" cy="247687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dirty="0"/>
              <a:t>Перерывы между непрерывно-образовательной и организованной образовательной деятельностью во всех возрастных группах составляют не менее 10 мин.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554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7964881"/>
              </p:ext>
            </p:extLst>
          </p:nvPr>
        </p:nvGraphicFramePr>
        <p:xfrm>
          <a:off x="0" y="927884"/>
          <a:ext cx="9144000" cy="51982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09740" y="404664"/>
            <a:ext cx="817307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>
                  <a:solidFill>
                    <a:srgbClr val="FFFF0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III</a:t>
            </a:r>
            <a:r>
              <a:rPr lang="ru-RU" sz="2800" b="1" cap="none" spc="0" dirty="0" smtClean="0">
                <a:ln w="11430">
                  <a:solidFill>
                    <a:srgbClr val="FFFF0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. Организация </a:t>
            </a:r>
            <a:r>
              <a:rPr lang="ru-RU" sz="2800" b="1" cap="none" spc="0" dirty="0">
                <a:ln w="11430">
                  <a:solidFill>
                    <a:srgbClr val="FFFF0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психолого-педагогической работы</a:t>
            </a:r>
          </a:p>
        </p:txBody>
      </p:sp>
    </p:spTree>
    <p:extLst>
      <p:ext uri="{BB962C8B-B14F-4D97-AF65-F5344CB8AC3E}">
        <p14:creationId xmlns:p14="http://schemas.microsoft.com/office/powerpoint/2010/main" val="38940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err="1">
                <a:solidFill>
                  <a:schemeClr val="accent1">
                    <a:lumMod val="50000"/>
                  </a:schemeClr>
                </a:solidFill>
              </a:rPr>
              <a:t>Воспитательно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-образовательный процесс в ДОУ строится в соответствии с требованиями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ФГОС :</a:t>
            </a:r>
          </a:p>
          <a:p>
            <a:r>
              <a:rPr lang="ru-RU" b="1" dirty="0" err="1">
                <a:solidFill>
                  <a:srgbClr val="FF0000"/>
                </a:solidFill>
              </a:rPr>
              <a:t>Полифункциональность</a:t>
            </a:r>
            <a:r>
              <a:rPr lang="ru-RU" b="1" dirty="0">
                <a:solidFill>
                  <a:srgbClr val="FF0000"/>
                </a:solidFill>
              </a:rPr>
              <a:t> материалов </a:t>
            </a:r>
          </a:p>
          <a:p>
            <a:r>
              <a:rPr lang="ru-RU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Трансформируемость</a:t>
            </a: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пространства </a:t>
            </a:r>
          </a:p>
          <a:p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Вариативность среды</a:t>
            </a:r>
          </a:p>
          <a:p>
            <a:r>
              <a:rPr lang="ru-RU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Доступность среды</a:t>
            </a:r>
          </a:p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Интегративный подход </a:t>
            </a:r>
          </a:p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Безопасность предметно-пространственной среды 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-108364" y="234534"/>
            <a:ext cx="940238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Организация </a:t>
            </a:r>
            <a:r>
              <a:rPr lang="ru-RU" sz="2800" b="1" cap="none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воспитательно</a:t>
            </a:r>
            <a:r>
              <a:rPr lang="ru-RU" sz="28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-образовательного процесса</a:t>
            </a:r>
          </a:p>
        </p:txBody>
      </p:sp>
    </p:spTree>
    <p:extLst>
      <p:ext uri="{BB962C8B-B14F-4D97-AF65-F5344CB8AC3E}">
        <p14:creationId xmlns:p14="http://schemas.microsoft.com/office/powerpoint/2010/main" val="349692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65829" y="188640"/>
            <a:ext cx="920982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Способы и направления поддержки детской инициативы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0" y="711860"/>
            <a:ext cx="90364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Формы самостоятельной деятельности детей в ДОУ по областям развития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:</a:t>
            </a:r>
            <a:endParaRPr lang="ru-RU" dirty="0"/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8640882"/>
              </p:ext>
            </p:extLst>
          </p:nvPr>
        </p:nvGraphicFramePr>
        <p:xfrm>
          <a:off x="179512" y="1259984"/>
          <a:ext cx="8856984" cy="3969216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368152"/>
                <a:gridCol w="7488832"/>
              </a:tblGrid>
              <a:tr h="895985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физическое развитие 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самостоятельные подвижные игры, игры на свежем воздухе, спортивные игры и занятия (катание на санках, лыжах, велосипеде и пр.);</a:t>
                      </a:r>
                    </a:p>
                    <a:p>
                      <a:endParaRPr lang="ru-RU" sz="1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895985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социально личностное развитие 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индивидуальные игры, совместные игры, все виды самостоятельной деятельности, предполагающие общение со сверстниками;</a:t>
                      </a:r>
                    </a:p>
                    <a:p>
                      <a:endParaRPr lang="ru-RU" sz="1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232366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познавательно речевое развитие 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––– самостоятельное чтение детьми коротких стихотворений, самостоятельные игры по мотивам художественных произведений, самостоятельная работа в уголке книги, в уголке театра, сюжетно-ролевые игры, рассматривание книг и картинок; самостоятельное раскрашивание «умных раскрасок», развивающие настольно-печатные игры, игры на прогулке, дидактические игры (разви­вающие </a:t>
                      </a:r>
                      <a:r>
                        <a:rPr lang="ru-RU" sz="1400" b="1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пазлы</a:t>
                      </a:r>
                      <a:r>
                        <a:rPr lang="ru-RU" sz="1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, рамки-вкладыши, парные картинки</a:t>
                      </a:r>
                      <a:endParaRPr lang="ru-RU" sz="1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художественно эстетическое развитие 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– самостоятельное рисование, лепка, конструирование (преимущественно во второй половине дня), рассматривание репродукций картин, иллюстраций, </a:t>
                      </a:r>
                      <a:r>
                        <a:rPr lang="ru-RU" sz="1400" b="1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музицирование</a:t>
                      </a:r>
                      <a:r>
                        <a:rPr lang="ru-RU" sz="1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(пение, танцы), игра на дет­ских музыкальных инструментах (бубен, барабан, колокольчик и пр.).</a:t>
                      </a:r>
                    </a:p>
                    <a:p>
                      <a:endParaRPr lang="ru-RU" sz="1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260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625839"/>
              </p:ext>
            </p:extLst>
          </p:nvPr>
        </p:nvGraphicFramePr>
        <p:xfrm>
          <a:off x="251520" y="1211422"/>
          <a:ext cx="8496943" cy="5375041"/>
        </p:xfrm>
        <a:graphic>
          <a:graphicData uri="http://schemas.openxmlformats.org/drawingml/2006/table">
            <a:tbl>
              <a:tblPr firstRow="1" firstCol="1" bandRow="1">
                <a:tableStyleId>{306799F8-075E-4A3A-A7F6-7FBC6576F1A4}</a:tableStyleId>
              </a:tblPr>
              <a:tblGrid>
                <a:gridCol w="2392817"/>
                <a:gridCol w="6104126"/>
              </a:tblGrid>
              <a:tr h="18083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Коллективные формы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308" marR="303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1. Родительские собрания (общие, групповые) с использованием различных форм проведения (тематические посиделки, семинары-практикумы, мастер-классы, семинары с элементами тренинга и кейс-метода и др.)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2. Конференции.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3. Круглые столы.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4. Экскурсии по ДОУ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5. Педагогические гостиные.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6. Педагогическая библиотека для родителей в каждой группе.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308" marR="30308" marT="0" marB="0"/>
                </a:tc>
              </a:tr>
              <a:tr h="171744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Индивидуальные формы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308" marR="303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1. Педагогические консультации с родителями.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2. Тематические консультации (проводятся специалистами).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3. Заочные консультации - ящик (конверт) для вопросов родителей.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4. Посещение семьи ребенка.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5. Записки о событиях дня и индивидуальных достижениях ребенка.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6. Напоминалки (индивидуальные памятки).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7. Почтовый ящик.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308" marR="30308" marT="0" marB="0"/>
                </a:tc>
              </a:tr>
              <a:tr h="10001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Наглядно-информационные формы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308" marR="303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1.  Видеофрагменты организации различных видов деятельности, режимных моментов и занятий.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2. Фотографии.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3. Выставки детских работ.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4. Стенды с актуальной информацией для родителей, ширмы, папки-передвижки.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308" marR="30308" marT="0" marB="0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812039" y="260648"/>
            <a:ext cx="549560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>
                <a:ln w="10541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Взаимодействие с семьями детей</a:t>
            </a:r>
          </a:p>
        </p:txBody>
      </p:sp>
    </p:spTree>
    <p:extLst>
      <p:ext uri="{BB962C8B-B14F-4D97-AF65-F5344CB8AC3E}">
        <p14:creationId xmlns:p14="http://schemas.microsoft.com/office/powerpoint/2010/main" val="286191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5989556"/>
              </p:ext>
            </p:extLst>
          </p:nvPr>
        </p:nvGraphicFramePr>
        <p:xfrm>
          <a:off x="312557" y="523220"/>
          <a:ext cx="8748464" cy="6268146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986755"/>
                <a:gridCol w="1565959"/>
                <a:gridCol w="6195750"/>
              </a:tblGrid>
              <a:tr h="23411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Период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26" marR="2932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Тема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26" marR="2932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Мероприятия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26" marR="29326" marT="0" marB="0"/>
                </a:tc>
              </a:tr>
              <a:tr h="276933">
                <a:tc>
                  <a:txBody>
                    <a:bodyPr/>
                    <a:lstStyle/>
                    <a:p>
                      <a:pPr indent="317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   августа   — 10 сентября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26" marR="2932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effectLst/>
                        </a:rPr>
                        <a:t>Детский сад (адаптация)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26" marR="2932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26" marR="29326" marT="0" marB="0"/>
                </a:tc>
              </a:tr>
              <a:tr h="63428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effectLst/>
                        </a:rPr>
                        <a:t>10-30 сентября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26" marR="2932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Осень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26" marR="2932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Праздник «Осень».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>
                          <a:effectLst/>
                        </a:rPr>
                        <a:t>Выставка детского </a:t>
                      </a:r>
                      <a:r>
                        <a:rPr lang="ru-RU" sz="1400">
                          <a:effectLst/>
                        </a:rPr>
                        <a:t>творчества,   Сбор осенних листьев и создание </a:t>
                      </a:r>
                      <a:r>
                        <a:rPr lang="ru-RU" sz="1400" spc="-5">
                          <a:effectLst/>
                        </a:rPr>
                        <a:t>коллективной </a:t>
                      </a:r>
                      <a:r>
                        <a:rPr lang="ru-RU" sz="1400">
                          <a:effectLst/>
                        </a:rPr>
                        <a:t>работы—плаката </a:t>
                      </a:r>
                      <a:r>
                        <a:rPr lang="ru-RU" sz="1400" spc="-10">
                          <a:effectLst/>
                        </a:rPr>
                        <a:t>с  самыми красивыми          из </a:t>
                      </a:r>
                      <a:r>
                        <a:rPr lang="ru-RU" sz="1400">
                          <a:effectLst/>
                        </a:rPr>
                        <a:t>собранных листьев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26" marR="29326" marT="0" marB="0"/>
                </a:tc>
              </a:tr>
              <a:tr h="79208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>
                          <a:effectLst/>
                        </a:rPr>
                        <a:t>1-15 октября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26" marR="2932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Я и мир вокруг меня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26" marR="2932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>
                          <a:effectLst/>
                        </a:rPr>
                        <a:t>Совместное     с </a:t>
                      </a:r>
                      <a:r>
                        <a:rPr lang="ru-RU" sz="1400">
                          <a:effectLst/>
                        </a:rPr>
                        <a:t>родителями чаепитие.Создание коллективного </a:t>
                      </a:r>
                      <a:r>
                        <a:rPr lang="ru-RU" sz="1400" spc="-10">
                          <a:effectLst/>
                        </a:rPr>
                        <a:t>плаката                 с </a:t>
                      </a:r>
                      <a:r>
                        <a:rPr lang="ru-RU" sz="1400">
                          <a:effectLst/>
                        </a:rPr>
                        <a:t>фотографиями детей.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Игра «Кто у нас хороший?"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26" marR="29326" marT="0" marB="0"/>
                </a:tc>
              </a:tr>
              <a:tr h="432048">
                <a:tc>
                  <a:txBody>
                    <a:bodyPr/>
                    <a:lstStyle/>
                    <a:p>
                      <a:pPr indent="317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 октября — 4 ноября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26" marR="2932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Мой дом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26" marR="2932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Тематическое </a:t>
                      </a:r>
                      <a:r>
                        <a:rPr lang="ru-RU" sz="1400" spc="-5" dirty="0">
                          <a:effectLst/>
                        </a:rPr>
                        <a:t>развлечение «Мои </a:t>
                      </a:r>
                      <a:r>
                        <a:rPr lang="ru-RU" sz="1400" dirty="0">
                          <a:effectLst/>
                        </a:rPr>
                        <a:t>любимые игрушки». Выставка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детского творчества.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26" marR="29326" marT="0" marB="0"/>
                </a:tc>
              </a:tr>
              <a:tr h="27693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5-14 ноября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26" marR="2932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26" marR="2932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Заполнение персональных карт детей.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26" marR="29326" marT="0" marB="0"/>
                </a:tc>
              </a:tr>
              <a:tr h="657065">
                <a:tc>
                  <a:txBody>
                    <a:bodyPr/>
                    <a:lstStyle/>
                    <a:p>
                      <a:pPr marR="12827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>
                          <a:effectLst/>
                        </a:rPr>
                        <a:t>15 ноября — </a:t>
                      </a:r>
                      <a:r>
                        <a:rPr lang="ru-RU" sz="1400">
                          <a:effectLst/>
                        </a:rPr>
                        <a:t>31 декабря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26" marR="29326" marT="0" marB="0"/>
                </a:tc>
                <a:tc>
                  <a:txBody>
                    <a:bodyPr/>
                    <a:lstStyle/>
                    <a:p>
                      <a:pPr marR="9779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effectLst/>
                        </a:rPr>
                        <a:t>Новогодний </a:t>
                      </a:r>
                      <a:r>
                        <a:rPr lang="ru-RU" sz="1400" dirty="0">
                          <a:effectLst/>
                        </a:rPr>
                        <a:t>праздник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26" marR="2932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Новогодний утренник.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26" marR="29326" marT="0" marB="0"/>
                </a:tc>
              </a:tr>
              <a:tr h="27693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1-31 января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26" marR="2932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Зима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26" marR="2932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Праздник «Зима». Выставка детского творчества.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26" marR="29326" marT="0" marB="0"/>
                </a:tc>
              </a:tr>
              <a:tr h="276933">
                <a:tc>
                  <a:txBody>
                    <a:bodyPr/>
                    <a:lstStyle/>
                    <a:p>
                      <a:pPr indent="317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 февраля — 8 марта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26" marR="2932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>
                          <a:effectLst/>
                        </a:rPr>
                        <a:t>Мамин день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26" marR="2932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effectLst/>
                        </a:rPr>
                        <a:t>Мамин праздник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26" marR="29326" marT="0" marB="0"/>
                </a:tc>
              </a:tr>
              <a:tr h="27693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9-20 марта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26" marR="29326" marT="0" marB="0"/>
                </a:tc>
                <a:tc>
                  <a:txBody>
                    <a:bodyPr/>
                    <a:lstStyle/>
                    <a:p>
                      <a:pPr marR="21653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Народная игрушка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26" marR="2932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Игры        забавы. Праздник </a:t>
                      </a:r>
                      <a:r>
                        <a:rPr lang="ru-RU" sz="1400" spc="-10" dirty="0">
                          <a:effectLst/>
                        </a:rPr>
                        <a:t>народной игрушки.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26" marR="29326" marT="0" marB="0"/>
                </a:tc>
              </a:tr>
              <a:tr h="27693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21-31 марта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26" marR="29326" marT="0" marB="0"/>
                </a:tc>
                <a:tc>
                  <a:txBody>
                    <a:bodyPr/>
                    <a:lstStyle/>
                    <a:p>
                      <a:pPr indent="2286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>
                          <a:effectLst/>
                        </a:rPr>
                        <a:t>Монитори</a:t>
                      </a:r>
                      <a:r>
                        <a:rPr lang="ru-RU" sz="1400">
                          <a:effectLst/>
                        </a:rPr>
                        <a:t>нг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26" marR="2932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Заполнение персональных карт детей.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26" marR="29326" marT="0" marB="0"/>
                </a:tc>
              </a:tr>
              <a:tr h="27693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1-30 апреля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26" marR="2932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Весна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26" marR="2932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Праздник «Весна». Выставка детского творчества.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26" marR="29326" marT="0" marB="0"/>
                </a:tc>
              </a:tr>
              <a:tr h="27693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1-31 мая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26" marR="29326" marT="0" marB="0"/>
                </a:tc>
                <a:tc>
                  <a:txBody>
                    <a:bodyPr/>
                    <a:lstStyle/>
                    <a:p>
                      <a:pPr marL="18923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Лето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26" marR="2932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Праздник «Лето».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26" marR="29326" marT="0" marB="0"/>
                </a:tc>
              </a:tr>
              <a:tr h="276316">
                <a:tc>
                  <a:txBody>
                    <a:bodyPr/>
                    <a:lstStyle/>
                    <a:p>
                      <a:pPr marR="2711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1июня — 20 августа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26" marR="29326" marT="0" marB="0"/>
                </a:tc>
                <a:tc>
                  <a:txBody>
                    <a:bodyPr/>
                    <a:lstStyle/>
                    <a:p>
                      <a:pPr marR="9779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Мир для мня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26" marR="293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26" marR="29326" marT="0" marB="0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331640" y="0"/>
            <a:ext cx="671029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Комплексно-тематическое планирование</a:t>
            </a:r>
          </a:p>
        </p:txBody>
      </p:sp>
    </p:spTree>
    <p:extLst>
      <p:ext uri="{BB962C8B-B14F-4D97-AF65-F5344CB8AC3E}">
        <p14:creationId xmlns:p14="http://schemas.microsoft.com/office/powerpoint/2010/main" val="320062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89040"/>
          </a:xfr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	</a:t>
            </a:r>
            <a:r>
              <a:rPr lang="ru-RU" sz="6400" b="1" dirty="0" smtClean="0">
                <a:solidFill>
                  <a:schemeClr val="accent6">
                    <a:lumMod val="50000"/>
                  </a:schemeClr>
                </a:solidFill>
              </a:rPr>
              <a:t>Нарушение </a:t>
            </a:r>
            <a:r>
              <a:rPr lang="ru-RU" sz="6400" b="1" dirty="0">
                <a:solidFill>
                  <a:schemeClr val="accent6">
                    <a:lumMod val="50000"/>
                  </a:schemeClr>
                </a:solidFill>
              </a:rPr>
              <a:t>экологического равновесия на планете происходит из-за  неграмотных, расточительных действий человека в природе, поэтому </a:t>
            </a:r>
            <a:r>
              <a:rPr lang="ru-RU" sz="11200" b="1" dirty="0">
                <a:solidFill>
                  <a:schemeClr val="accent6">
                    <a:lumMod val="50000"/>
                  </a:schemeClr>
                </a:solidFill>
              </a:rPr>
              <a:t>приоритетным направлением ДОУ выбрано экологическое  воспитание.</a:t>
            </a:r>
            <a:r>
              <a:rPr lang="ru-RU" sz="6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8000" b="1" dirty="0">
                <a:solidFill>
                  <a:schemeClr val="accent6">
                    <a:lumMod val="50000"/>
                  </a:schemeClr>
                </a:solidFill>
              </a:rPr>
              <a:t>Целью которого является ознакомление дошкольников с явлениями природы и особенностями взаимоотношений человека с окружающей средой, формирование начал экологической культуры.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b="1" dirty="0" smtClean="0">
                <a:solidFill>
                  <a:schemeClr val="accent6">
                    <a:lumMod val="50000"/>
                  </a:schemeClr>
                </a:solidFill>
              </a:rPr>
              <a:t>	Планирование </a:t>
            </a:r>
            <a:r>
              <a:rPr lang="ru-RU" sz="8000" b="1" dirty="0" err="1">
                <a:solidFill>
                  <a:schemeClr val="accent6">
                    <a:lumMod val="50000"/>
                  </a:schemeClr>
                </a:solidFill>
              </a:rPr>
              <a:t>воспитательно</a:t>
            </a:r>
            <a:r>
              <a:rPr lang="ru-RU" sz="8000" b="1" dirty="0">
                <a:solidFill>
                  <a:schemeClr val="accent6">
                    <a:lumMod val="50000"/>
                  </a:schemeClr>
                </a:solidFill>
              </a:rPr>
              <a:t>-образовательного процесса происходит с учетом приоритетного направления. В соответствии с тематическим планированием определяются цели и задачи, основные направления, формы организации образовательной деятельности, а также средства, методы и приемы работы с детьми.	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6400" b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6400" b="1" dirty="0">
                <a:solidFill>
                  <a:schemeClr val="accent6">
                    <a:lumMod val="50000"/>
                  </a:schemeClr>
                </a:solidFill>
              </a:rPr>
            </a:br>
            <a:endParaRPr lang="ru-RU" sz="6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31639" y="523220"/>
            <a:ext cx="671029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Комплексно-тематическое планирование</a:t>
            </a:r>
          </a:p>
        </p:txBody>
      </p:sp>
    </p:spTree>
    <p:extLst>
      <p:ext uri="{BB962C8B-B14F-4D97-AF65-F5344CB8AC3E}">
        <p14:creationId xmlns:p14="http://schemas.microsoft.com/office/powerpoint/2010/main" val="227314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0534623"/>
              </p:ext>
            </p:extLst>
          </p:nvPr>
        </p:nvGraphicFramePr>
        <p:xfrm>
          <a:off x="215008" y="260648"/>
          <a:ext cx="8928992" cy="4806061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756592"/>
                <a:gridCol w="3672408"/>
                <a:gridCol w="4499992"/>
              </a:tblGrid>
              <a:tr h="635669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ru-RU" sz="1200" dirty="0">
                          <a:effectLst/>
                        </a:rPr>
                        <a:t>Образовательная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ru-RU" sz="1200" dirty="0">
                          <a:effectLst/>
                        </a:rPr>
                        <a:t>область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37" marR="490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ru-RU" sz="1200" dirty="0">
                          <a:effectLst/>
                        </a:rPr>
                        <a:t>Цели и задачи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37" marR="490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ru-RU" sz="1200" dirty="0">
                          <a:effectLst/>
                        </a:rPr>
                        <a:t>Средства, методы и приемы работы с детьми в реализации интегративного подхода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37" marR="49037" marT="0" marB="0" anchor="ctr"/>
                </a:tc>
              </a:tr>
              <a:tr h="3890294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ru-RU" sz="1200">
                          <a:effectLst/>
                        </a:rPr>
                        <a:t>Социально-коммуникативное развитие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37" marR="49037" marT="0" marB="0" vert="vert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ru-RU" sz="1200" dirty="0">
                          <a:effectLst/>
                        </a:rPr>
                        <a:t>Направлено на усвоение норм и ценностей, принятых в обществе, включая моральные и нравственные ценности; развитие общения и взаимодействия ребенка со взрослыми и сверстниками; становление самостоятельности, целенаправленности и </a:t>
                      </a:r>
                      <a:r>
                        <a:rPr lang="ru-RU" sz="1200" dirty="0" err="1">
                          <a:effectLst/>
                        </a:rPr>
                        <a:t>саморегуляции</a:t>
                      </a:r>
                      <a:r>
                        <a:rPr lang="ru-RU" sz="1200" dirty="0">
                          <a:effectLst/>
                        </a:rPr>
                        <a:t> собственных действий; развитие социального и эмоционального интеллекта, эмоциональной отзывчивости, сопереживания, формирование готовности к совместной деятельности со сверстниками, формирование уважительного отношения и чувства принадлежности к своей семье и к сообществу детей и взрослых в Организации; формирование позитивных установок к различным видам труда и творчества; формирование основ безопасного поведения в быту, социуме, природе.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37" marR="49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познавательно - исследовательская деятельность; беседы социально-нравственного содержания, специальные рассказы воспитателя детям об интересных фактах и событиях, о выходе из трудных житейских ситуаций, ситуативные разговоры с детьми;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наблюдения за трудом взрослых, за природой, на прогулке;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сезонные наблюдения;</a:t>
                      </a:r>
                    </a:p>
                    <a:p>
                      <a:pPr marR="31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изготовление украшений для группового помещения к праздникам, сувениров; </a:t>
                      </a:r>
                    </a:p>
                    <a:p>
                      <a:pPr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показ взрослого;</a:t>
                      </a:r>
                    </a:p>
                    <a:p>
                      <a:pPr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сюжетно-ролевые игры;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ru-RU" sz="1200" dirty="0">
                          <a:effectLst/>
                        </a:rPr>
                        <a:t>рассматривание иллюстраций, разъяснение, обсуждение ;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ru-RU" sz="1200" dirty="0">
                          <a:effectLst/>
                        </a:rPr>
                        <a:t>формирование навыков безопасного поведения при проведении режимных моментов; 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37" marR="4903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415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СТРУКТУРА ПРОГРАММЫ</a:t>
            </a:r>
            <a:endParaRPr lang="ru-RU" b="1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5184575"/>
          </a:xfrm>
        </p:spPr>
        <p:txBody>
          <a:bodyPr>
            <a:normAutofit fontScale="92500" lnSpcReduction="20000"/>
            <a:scene3d>
              <a:camera prst="perspectiveRelaxedModerately"/>
              <a:lightRig rig="threePt" dir="t"/>
            </a:scene3d>
          </a:bodyPr>
          <a:lstStyle/>
          <a:p>
            <a:pPr marL="0" lvl="0" indent="0">
              <a:buNone/>
            </a:pPr>
            <a:r>
              <a:rPr lang="en-US" sz="3500" b="1" dirty="0" smtClean="0"/>
              <a:t>I</a:t>
            </a:r>
            <a:r>
              <a:rPr lang="ru-RU" sz="35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3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Пояснительная записка</a:t>
            </a:r>
            <a:endParaRPr lang="ru-RU" sz="33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33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Организация условий пребывания детей в ДОУ</a:t>
            </a:r>
            <a:endParaRPr lang="ru-RU" sz="33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3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3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ru-RU" sz="33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Организация </a:t>
            </a:r>
            <a:r>
              <a:rPr lang="ru-RU" sz="33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психолого-педагогической работы</a:t>
            </a:r>
            <a:endParaRPr lang="ru-RU" sz="33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3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sz="33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Содержание коррекционной работы</a:t>
            </a:r>
            <a:endParaRPr lang="ru-RU" sz="33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sz="33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Планируемые результаты освоения детьми ООП</a:t>
            </a:r>
            <a:endParaRPr lang="ru-RU" sz="33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</a:t>
            </a:r>
            <a:r>
              <a:rPr lang="ru-RU" sz="33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3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мониторинга достижения детьми планируемых результатов освоения Программы</a:t>
            </a:r>
            <a:endParaRPr lang="ru-RU" sz="33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193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1675752"/>
              </p:ext>
            </p:extLst>
          </p:nvPr>
        </p:nvGraphicFramePr>
        <p:xfrm>
          <a:off x="467544" y="404664"/>
          <a:ext cx="8363272" cy="5324221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1090464"/>
                <a:gridCol w="3024336"/>
                <a:gridCol w="4248472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Образовательная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область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</a:rPr>
                        <a:t>Цели и задачи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ru-RU" sz="1000" dirty="0">
                          <a:effectLst/>
                        </a:rPr>
                        <a:t>Средства, методы и приемы работы с детьми в реализации интегративного подхода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37" marR="49037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effectLst/>
                        </a:rPr>
                        <a:t>Познавательное развитие</a:t>
                      </a:r>
                      <a:endParaRPr lang="ru-RU" sz="1200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effectLst/>
                        </a:rPr>
                        <a:t>Предполагает развитие интересов детей, любознательности и познавательной мотивации; формирование познавательных действий, становление сознания; развитие воображения и творческой активности; формирование первичных представлений о себе, других людях,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др.), о малой родине и Отечестве, представлений о социокультурных ценностях нашего народа, об отечественных традициях и праздниках, о планете Земля как общем доме людей, об особенностях ее природы, многообразии стран и народов мира.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effectLst/>
                        </a:rPr>
                        <a:t>Наблюдения за трудом взрослых, природой;</a:t>
                      </a:r>
                    </a:p>
                    <a:p>
                      <a:r>
                        <a:rPr lang="ru-RU" sz="1400" kern="1200" dirty="0" smtClean="0">
                          <a:effectLst/>
                        </a:rPr>
                        <a:t>сезонные наблюдения;</a:t>
                      </a:r>
                    </a:p>
                    <a:p>
                      <a:r>
                        <a:rPr lang="ru-RU" sz="1400" kern="1200" dirty="0" smtClean="0">
                          <a:effectLst/>
                        </a:rPr>
                        <a:t>познавательно - исследовательская деятельность; </a:t>
                      </a:r>
                    </a:p>
                    <a:p>
                      <a:r>
                        <a:rPr lang="ru-RU" sz="1400" kern="1200" dirty="0" smtClean="0">
                          <a:effectLst/>
                        </a:rPr>
                        <a:t>создание макетов, коллекций и их оформление, изготовление  сувениров; </a:t>
                      </a:r>
                    </a:p>
                    <a:p>
                      <a:pPr fontAlgn="base"/>
                      <a:r>
                        <a:rPr lang="ru-RU" sz="1400" kern="1200" dirty="0" smtClean="0">
                          <a:effectLst/>
                        </a:rPr>
                        <a:t>показ взрослого;</a:t>
                      </a:r>
                    </a:p>
                    <a:p>
                      <a:r>
                        <a:rPr lang="ru-RU" sz="1400" kern="1200" dirty="0" smtClean="0">
                          <a:effectLst/>
                        </a:rPr>
                        <a:t>игры дидактические,   игры на прогулке, подвижные игры имитационного характера; рассматривание и обсуждение предметных и сюжетных картинок, иллюстраций к знакомым сказкам и </a:t>
                      </a:r>
                      <a:r>
                        <a:rPr lang="ru-RU" sz="1400" kern="1200" dirty="0" err="1" smtClean="0">
                          <a:effectLst/>
                        </a:rPr>
                        <a:t>потешкам</a:t>
                      </a:r>
                      <a:r>
                        <a:rPr lang="ru-RU" sz="1400" kern="1200" dirty="0" smtClean="0">
                          <a:effectLst/>
                        </a:rPr>
                        <a:t>, игрушек, (деревьев, цветов, предметов быта и пр.), произведений искусства (народного, декоративно - прикладного, изобразительного, книжной графики и пр.); обсуждение средств выразительности;</a:t>
                      </a:r>
                    </a:p>
                    <a:p>
                      <a:r>
                        <a:rPr lang="ru-RU" sz="1400" kern="1200" dirty="0" smtClean="0">
                          <a:effectLst/>
                        </a:rPr>
                        <a:t>оформление выставок книг с иллюстрациями, репродукций произведений живописи и пр.; тематических выставок (по временам года, настроению и др.), выставок детского творчества, уголков природы;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348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6741648"/>
              </p:ext>
            </p:extLst>
          </p:nvPr>
        </p:nvGraphicFramePr>
        <p:xfrm>
          <a:off x="0" y="908720"/>
          <a:ext cx="8928992" cy="458155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756592"/>
                <a:gridCol w="4435212"/>
                <a:gridCol w="3737188"/>
              </a:tblGrid>
              <a:tr h="635669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ru-RU" sz="1200" dirty="0">
                          <a:effectLst/>
                        </a:rPr>
                        <a:t>Образовательная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ru-RU" sz="1200" dirty="0">
                          <a:effectLst/>
                        </a:rPr>
                        <a:t>область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37" marR="490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ru-RU" sz="1200" dirty="0">
                          <a:effectLst/>
                        </a:rPr>
                        <a:t>Цели и задачи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37" marR="490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ru-RU" sz="1200" dirty="0">
                          <a:effectLst/>
                        </a:rPr>
                        <a:t>Средства, методы и приемы работы с детьми в реализации интегративного подхода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37" marR="49037" marT="0" marB="0" anchor="ctr"/>
                </a:tc>
              </a:tr>
              <a:tr h="3890294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ru-RU" sz="1400">
                          <a:effectLst/>
                        </a:rPr>
                        <a:t>Речевое развитие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Включает владение речью как средством общения и культуры; обогащение активного словаря; развитие связной, грамматически правильной диалогической и монологической речи; развитие речевого творчества; развитие звуковой и интонационной культуры речи, фонематического слуха; знакомство с книжной культурой, детской литературой, понимание на слух текстов различных жанров детской литературы; формирование звуковой аналитико-синтетической активности как предпосылки обучения грамоте.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-635" algn="l"/>
                        </a:tabLst>
                      </a:pPr>
                      <a:r>
                        <a:rPr lang="ru-RU" sz="1400" dirty="0">
                          <a:effectLst/>
                        </a:rPr>
                        <a:t>чтение, пересказ художественных произведений;</a:t>
                      </a:r>
                      <a:endParaRPr lang="ru-RU" sz="105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-635" algn="l"/>
                        </a:tabLst>
                      </a:pPr>
                      <a:r>
                        <a:rPr lang="ru-RU" sz="1400" dirty="0">
                          <a:effectLst/>
                        </a:rPr>
                        <a:t>викторины; </a:t>
                      </a:r>
                      <a:endParaRPr lang="ru-RU" sz="105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-635" algn="l"/>
                        </a:tabLst>
                      </a:pPr>
                      <a:r>
                        <a:rPr lang="ru-RU" sz="1400" dirty="0">
                          <a:effectLst/>
                        </a:rPr>
                        <a:t>диалог; </a:t>
                      </a:r>
                      <a:endParaRPr lang="ru-RU" sz="105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-635" algn="l"/>
                        </a:tabLst>
                      </a:pPr>
                      <a:r>
                        <a:rPr lang="ru-RU" sz="1400" dirty="0">
                          <a:effectLst/>
                        </a:rPr>
                        <a:t>рассматривание иллюстраций, разъяснение, обсуждение; словесные, сюжетно-ролевые и </a:t>
                      </a:r>
                      <a:r>
                        <a:rPr lang="ru-RU" sz="1400" dirty="0" err="1">
                          <a:effectLst/>
                        </a:rPr>
                        <a:t>др</a:t>
                      </a:r>
                      <a:r>
                        <a:rPr lang="ru-RU" sz="1400" dirty="0">
                          <a:effectLst/>
                        </a:rPr>
                        <a:t> игры;</a:t>
                      </a:r>
                      <a:endParaRPr lang="ru-RU" sz="105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-635" algn="l"/>
                        </a:tabLst>
                      </a:pPr>
                      <a:r>
                        <a:rPr lang="ru-RU" sz="1400" dirty="0">
                          <a:effectLst/>
                        </a:rPr>
                        <a:t>заучивание стихов, </a:t>
                      </a:r>
                      <a:r>
                        <a:rPr lang="ru-RU" sz="1400" dirty="0" err="1">
                          <a:effectLst/>
                        </a:rPr>
                        <a:t>потешек</a:t>
                      </a:r>
                      <a:r>
                        <a:rPr lang="ru-RU" sz="1400" dirty="0">
                          <a:effectLst/>
                        </a:rPr>
                        <a:t>, скороговорок, </a:t>
                      </a:r>
                      <a:r>
                        <a:rPr lang="ru-RU" sz="1400" dirty="0" err="1">
                          <a:effectLst/>
                        </a:rPr>
                        <a:t>чистоговорок</a:t>
                      </a:r>
                      <a:r>
                        <a:rPr lang="ru-RU" sz="1400" dirty="0">
                          <a:effectLst/>
                        </a:rPr>
                        <a:t> и др.; </a:t>
                      </a:r>
                      <a:endParaRPr lang="ru-RU" sz="105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-635" algn="l"/>
                        </a:tabLst>
                      </a:pPr>
                      <a:r>
                        <a:rPr lang="ru-RU" sz="1400" dirty="0">
                          <a:effectLst/>
                        </a:rPr>
                        <a:t>загадывание-отгадывание загадок;</a:t>
                      </a:r>
                      <a:endParaRPr lang="ru-RU" sz="105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-635" algn="l"/>
                        </a:tabLst>
                      </a:pPr>
                      <a:r>
                        <a:rPr lang="ru-RU" sz="1400" dirty="0">
                          <a:effectLst/>
                        </a:rPr>
                        <a:t>ситуативные беседы при проведении режимных моментов;</a:t>
                      </a:r>
                      <a:endParaRPr lang="ru-RU" sz="105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-635" algn="l"/>
                        </a:tabLst>
                      </a:pPr>
                      <a:r>
                        <a:rPr lang="ru-RU" sz="1400" dirty="0">
                          <a:effectLst/>
                        </a:rPr>
                        <a:t>привлечение внимания детей к разнообразным звукам в окружающем мире</a:t>
                      </a:r>
                      <a:endParaRPr lang="ru-RU" sz="105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-635" algn="l"/>
                        </a:tabLst>
                      </a:pPr>
                      <a:r>
                        <a:rPr lang="ru-RU" sz="1400" dirty="0">
                          <a:effectLst/>
                        </a:rPr>
                        <a:t>театрализованные игры;</a:t>
                      </a:r>
                      <a:endParaRPr lang="ru-RU" sz="105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-635" algn="l"/>
                        </a:tabLst>
                      </a:pPr>
                      <a:r>
                        <a:rPr lang="ru-RU" sz="1400" dirty="0">
                          <a:effectLst/>
                        </a:rPr>
                        <a:t>пальчиковые игры;</a:t>
                      </a:r>
                      <a:endParaRPr lang="ru-RU" sz="105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-635" algn="l"/>
                        </a:tabLst>
                      </a:pPr>
                      <a:r>
                        <a:rPr lang="ru-RU" sz="1400" dirty="0">
                          <a:effectLst/>
                        </a:rPr>
                        <a:t>звукоподражание;</a:t>
                      </a:r>
                      <a:endParaRPr lang="ru-RU" sz="1050" dirty="0">
                        <a:effectLst/>
                      </a:endParaRPr>
                    </a:p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т.д.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432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3924123"/>
              </p:ext>
            </p:extLst>
          </p:nvPr>
        </p:nvGraphicFramePr>
        <p:xfrm>
          <a:off x="8670" y="404664"/>
          <a:ext cx="9144000" cy="4877340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701069"/>
                <a:gridCol w="3465871"/>
                <a:gridCol w="4977060"/>
              </a:tblGrid>
              <a:tr h="539064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ru-RU" sz="1200" dirty="0">
                          <a:effectLst/>
                        </a:rPr>
                        <a:t>Образовательная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ru-RU" sz="1200" dirty="0">
                          <a:effectLst/>
                        </a:rPr>
                        <a:t>область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37" marR="490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ru-RU" sz="1200" dirty="0">
                          <a:effectLst/>
                        </a:rPr>
                        <a:t>Цели и задачи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37" marR="490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ru-RU" sz="1200" dirty="0">
                          <a:effectLst/>
                        </a:rPr>
                        <a:t>Средства, методы и приемы работы с детьми в реализации интегративного подхода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37" marR="49037" marT="0" marB="0" anchor="ctr"/>
                </a:tc>
              </a:tr>
              <a:tr h="4186079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ru-RU" sz="1400">
                          <a:effectLst/>
                        </a:rPr>
                        <a:t>Художественно-эстетическое развитие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Предполагает развитие предпосылок ценностно-смыслового восприятия и понимания произведений искусства (словесного, музыкального, изобразительного), мира природы; становление эстетического отношения к окружающему миру; формирование элементарных представлений о видах искусства; восприятие музыки, художественной литературы, фольклора; стимулирование сопереживания персонажам художественных произведений; реализацию самостоятельной творческой деятельности детей (изобразительной, конструктивно-модельной, музыкальной и др.).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" marR="317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Инсценирование</a:t>
                      </a:r>
                      <a:r>
                        <a:rPr lang="ru-RU" sz="1400" dirty="0">
                          <a:effectLst/>
                        </a:rPr>
                        <a:t> и драматизация отрывков из сказок, разучивание стихотворений;</a:t>
                      </a:r>
                    </a:p>
                    <a:p>
                      <a:pPr marL="17145" marR="317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рассматривание и обсуждение предметных и сюжетных картинок, иллюстраций к знакомым сказкам и </a:t>
                      </a:r>
                      <a:r>
                        <a:rPr lang="ru-RU" sz="1400" dirty="0" err="1">
                          <a:effectLst/>
                        </a:rPr>
                        <a:t>потешкам</a:t>
                      </a:r>
                      <a:r>
                        <a:rPr lang="ru-RU" sz="1400" dirty="0">
                          <a:effectLst/>
                        </a:rPr>
                        <a:t>, игрушек, эстетически привлекательных предметов (деревьев, цветов, предметов быта и пр.), произведений искусства (народного, декоративно - прикладного, изобразительного, книжной графики и пр.), обсуждение средств выразительности;</a:t>
                      </a:r>
                    </a:p>
                    <a:p>
                      <a:pPr marL="171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продуктивная деятельность (рисование, лепка, аппликация, художественный труд) по замыслу, на темы народных </a:t>
                      </a:r>
                      <a:r>
                        <a:rPr lang="ru-RU" sz="1400" dirty="0" err="1">
                          <a:effectLst/>
                        </a:rPr>
                        <a:t>потешек</a:t>
                      </a:r>
                      <a:r>
                        <a:rPr lang="ru-RU" sz="1400" dirty="0">
                          <a:effectLst/>
                        </a:rPr>
                        <a:t>, по мотивам знакомых стихов и сказок, на тему прочитанного или просмотренного произведения; рисование иллюстраций к художествен­ным произведениям; рисование, лепка сказочных животных; творческие задания, рисование иллюстраций к прослушанным музыкальным произведениям;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ru-RU" sz="1400" dirty="0">
                          <a:effectLst/>
                        </a:rPr>
                        <a:t>слушание, пение,  музыкально – ритмические движения, музыкально – игровое и танцевальное творчество, игра на детских музыкальных инструментах и др.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673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5403313"/>
              </p:ext>
            </p:extLst>
          </p:nvPr>
        </p:nvGraphicFramePr>
        <p:xfrm>
          <a:off x="215008" y="260648"/>
          <a:ext cx="8928992" cy="4958461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756592"/>
                <a:gridCol w="4248472"/>
                <a:gridCol w="3923928"/>
              </a:tblGrid>
              <a:tr h="635669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ru-RU" sz="1200" dirty="0">
                          <a:effectLst/>
                        </a:rPr>
                        <a:t>Образовательная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ru-RU" sz="1200" dirty="0">
                          <a:effectLst/>
                        </a:rPr>
                        <a:t>область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37" marR="490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ru-RU" sz="1200" dirty="0">
                          <a:effectLst/>
                        </a:rPr>
                        <a:t>Цели и задачи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37" marR="490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ru-RU" sz="1200" dirty="0">
                          <a:effectLst/>
                        </a:rPr>
                        <a:t>Средства, методы и приемы работы с детьми в реализации интегративного подхода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37" marR="49037" marT="0" marB="0" anchor="ctr"/>
                </a:tc>
              </a:tr>
              <a:tr h="3890294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ru-RU" sz="1400">
                          <a:effectLst/>
                        </a:rPr>
                        <a:t>Физическое развитие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ru-RU" sz="1400" dirty="0">
                          <a:effectLst/>
                        </a:rPr>
                        <a:t>Включает приобретение опыта в следующих видах деятельности детей: двигательной, в том числе связанной с выполнением упражнений, направленных на развитие таких физических качеств, как координация и гибкость; способствующих правильному формированию опорно-двигательной системы организма, развитию равновесия, координации движения, крупной и мелкой моторики обеих рук, а также с правильным, не наносящем ущерба организму, выполнением основных движений (ходьба, бег, мягкие прыжки, повороты в обе стороны), формирование начальных представлений о некоторых видах спорта, овладение подвижными играми с правилами; становление целенаправленности и </a:t>
                      </a:r>
                      <a:r>
                        <a:rPr lang="ru-RU" sz="1400" dirty="0" err="1">
                          <a:effectLst/>
                        </a:rPr>
                        <a:t>саморегуляции</a:t>
                      </a:r>
                      <a:r>
                        <a:rPr lang="ru-RU" sz="1400" dirty="0">
                          <a:effectLst/>
                        </a:rPr>
                        <a:t> в двигательной сфере; становление ценностей здорового образа жизни, овладение его элементарными нормами и правилами (в питании, двигательном режиме, закаливании, при формировании полезных привычек и др.)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Подвижные и малоподвижные игры и упражнения под тексты стихотворений, </a:t>
                      </a:r>
                      <a:r>
                        <a:rPr lang="ru-RU" sz="1400" dirty="0" err="1">
                          <a:effectLst/>
                        </a:rPr>
                        <a:t>потешек</a:t>
                      </a:r>
                      <a:r>
                        <a:rPr lang="ru-RU" sz="1400" dirty="0">
                          <a:effectLst/>
                        </a:rPr>
                        <a:t>, народных песенок, авторских стихотворений, считалок;</a:t>
                      </a:r>
                      <a:endParaRPr lang="ru-RU" sz="1050" dirty="0"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ритмическая гимнастика, игры и упражнения с музыкальным сопровождением, игровые беседы с элементами движений;</a:t>
                      </a:r>
                      <a:endParaRPr lang="ru-RU" sz="1050" dirty="0">
                        <a:effectLst/>
                      </a:endParaRPr>
                    </a:p>
                    <a:p>
                      <a:pPr indent="-635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-635" algn="l"/>
                        </a:tabLst>
                      </a:pPr>
                      <a:r>
                        <a:rPr lang="ru-RU" sz="1400" dirty="0">
                          <a:effectLst/>
                        </a:rPr>
                        <a:t>контрольно-диагностические мероприятия; комплексы закаливающих процедур (оздоровительные прогулки, мытье рук прохладной водой перед каждым приемом пищи, полоскание рта и горла после еды. воздушные ванны, ходьба босиком по ребристым дорожкам до и после сна, контрастные ножные ванны);</a:t>
                      </a:r>
                      <a:endParaRPr lang="ru-RU" sz="1050" dirty="0">
                        <a:effectLst/>
                      </a:endParaRPr>
                    </a:p>
                    <a:p>
                      <a:pPr indent="-635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-635" algn="l"/>
                        </a:tabLst>
                      </a:pPr>
                      <a:r>
                        <a:rPr lang="ru-RU" sz="1400" dirty="0">
                          <a:effectLst/>
                        </a:rPr>
                        <a:t>физкультминутки;</a:t>
                      </a:r>
                      <a:endParaRPr lang="ru-RU" sz="1050" dirty="0">
                        <a:effectLst/>
                      </a:endParaRPr>
                    </a:p>
                    <a:p>
                      <a:pPr indent="-635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-635" algn="l"/>
                        </a:tabLst>
                      </a:pPr>
                      <a:r>
                        <a:rPr lang="ru-RU" sz="1400" dirty="0">
                          <a:effectLst/>
                        </a:rPr>
                        <a:t>эстафеты;</a:t>
                      </a:r>
                      <a:endParaRPr lang="ru-RU" sz="1050" dirty="0">
                        <a:effectLst/>
                      </a:endParaRPr>
                    </a:p>
                    <a:p>
                      <a:pPr indent="-635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-635" algn="l"/>
                        </a:tabLst>
                      </a:pPr>
                      <a:r>
                        <a:rPr lang="ru-RU" sz="1400" dirty="0">
                          <a:effectLst/>
                        </a:rPr>
                        <a:t>спортивные праздники, олимпиады;</a:t>
                      </a:r>
                      <a:endParaRPr lang="ru-RU" sz="1050" dirty="0">
                        <a:effectLst/>
                      </a:endParaRPr>
                    </a:p>
                    <a:p>
                      <a:pPr indent="-635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-635" algn="l"/>
                        </a:tabLst>
                      </a:pPr>
                      <a:r>
                        <a:rPr lang="ru-RU" sz="1400" dirty="0" err="1">
                          <a:effectLst/>
                        </a:rPr>
                        <a:t>др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667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91680" y="332656"/>
            <a:ext cx="602735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28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Содержание коррекционной работы</a:t>
            </a:r>
          </a:p>
        </p:txBody>
      </p:sp>
      <p:pic>
        <p:nvPicPr>
          <p:cNvPr id="16386" name="Picture 2" descr="C:\Program Files\Microsoft Office\MEDIA\CAGCAT10\j021672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132856"/>
            <a:ext cx="2154541" cy="2708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328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1567446"/>
              </p:ext>
            </p:extLst>
          </p:nvPr>
        </p:nvGraphicFramePr>
        <p:xfrm>
          <a:off x="457200" y="1600200"/>
          <a:ext cx="627504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043608" y="548680"/>
            <a:ext cx="781534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Планируемые результаты освоения детьми ООП</a:t>
            </a:r>
          </a:p>
        </p:txBody>
      </p:sp>
      <p:sp>
        <p:nvSpPr>
          <p:cNvPr id="7" name="Овал 6"/>
          <p:cNvSpPr/>
          <p:nvPr/>
        </p:nvSpPr>
        <p:spPr>
          <a:xfrm>
            <a:off x="6732240" y="2780928"/>
            <a:ext cx="1979712" cy="201622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876256" y="3496652"/>
            <a:ext cx="1691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ФГОС</a:t>
            </a:r>
            <a:endParaRPr lang="ru-RU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266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При реализации Программы в ДОУ  проводится в рамках педагогической диагностики оценка индивидуального развития детей. Результаты педагогической диагностики (мониторинга) используются исключительно для решения следующих образовательных задач:</a:t>
            </a:r>
          </a:p>
          <a:p>
            <a:pPr lvl="0"/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индивидуализации образования (в том числе поддержки ребенка, построения его образовательной траектории или профессиональной коррекции особенностей его развития);</a:t>
            </a:r>
          </a:p>
          <a:p>
            <a:pPr lvl="0"/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оптимизации работы с группой детей. В целях психолого-педагогического сопровождения </a:t>
            </a:r>
            <a:r>
              <a:rPr lang="ru-RU" b="1" dirty="0" err="1">
                <a:solidFill>
                  <a:schemeClr val="accent6">
                    <a:lumMod val="50000"/>
                  </a:schemeClr>
                </a:solidFill>
              </a:rPr>
              <a:t>воспитательно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-образовательного процесса педагог-психолог проводит психологическую диагностику развития детей (выявление и изучение индивидуально-психологических особенностей детей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).</a:t>
            </a:r>
          </a:p>
          <a:p>
            <a:pPr lvl="0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Участие ребенка в психологической диагностике допускается только с согласия его родителей (законных представителей). Результаты психологической диагностики могут использоваться для решения задач психологического сопровождения и проведения квалифицированной коррекции развития детей.</a:t>
            </a:r>
          </a:p>
          <a:p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5209" y="116632"/>
            <a:ext cx="8393580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Система мониторинга достижения детьми </a:t>
            </a:r>
            <a:endParaRPr lang="ru-RU" sz="2800" b="1" cap="none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r>
              <a:rPr lang="ru-RU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планируемых результатов</a:t>
            </a:r>
          </a:p>
          <a:p>
            <a:pPr algn="ctr"/>
            <a:r>
              <a:rPr lang="ru-RU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sz="28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освоения Программы</a:t>
            </a:r>
          </a:p>
        </p:txBody>
      </p:sp>
    </p:spTree>
    <p:extLst>
      <p:ext uri="{BB962C8B-B14F-4D97-AF65-F5344CB8AC3E}">
        <p14:creationId xmlns:p14="http://schemas.microsoft.com/office/powerpoint/2010/main" val="201974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92696"/>
            <a:ext cx="8229600" cy="4525963"/>
          </a:xfr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 fontScale="70000" lnSpcReduction="20000"/>
          </a:bodyPr>
          <a:lstStyle/>
          <a:p>
            <a:r>
              <a:rPr lang="ru-RU" dirty="0"/>
              <a:t>Индивидуальная карта развития ребенка является одной из форм психолого-медико-педагогического сопровождения  детей. Заполнение Карты предполагает работу специалистов разного профиля.</a:t>
            </a:r>
          </a:p>
          <a:p>
            <a:r>
              <a:rPr lang="ru-RU" dirty="0"/>
              <a:t> Составление Карты  осуществляется в интересах ребенка. При составлении Карты специалисты руководствуются Конвенцией ООН о правах ребенка, Федеральным законом «Об образовании», Федеральным законом «Об основах системы профилактики безнадзорности и правонарушений несовершеннолетних», письмом Министерства образования Российской Федерации от 27 июня 2003 г. № 28-51-513/16 (методические рекомендации по психолого-педагогическому сопровождению школьников в учебно-воспитательном процессе в условиях модернизации образования)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564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33183" y="116632"/>
            <a:ext cx="72776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Пояснительная записка</a:t>
            </a: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028453919"/>
              </p:ext>
            </p:extLst>
          </p:nvPr>
        </p:nvGraphicFramePr>
        <p:xfrm>
          <a:off x="0" y="1412776"/>
          <a:ext cx="9144000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734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Особенности осуществления образовательного процесса (национально-культурные, демографические , климатические и другие</a:t>
            </a:r>
            <a:r>
              <a:rPr lang="ru-RU" sz="2800" b="1" u="sng" dirty="0">
                <a:solidFill>
                  <a:schemeClr val="accent2">
                    <a:lumMod val="50000"/>
                  </a:schemeClr>
                </a:solidFill>
              </a:rPr>
              <a:t>)</a:t>
            </a:r>
            <a:r>
              <a:rPr lang="ru-RU" sz="2800" b="1" u="sng" dirty="0">
                <a:solidFill>
                  <a:schemeClr val="accent2">
                    <a:lumMod val="50000"/>
                  </a:schemeClr>
                </a:solidFill>
                <a:hlinkClick r:id="rId2"/>
              </a:rPr>
              <a:t>.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84784"/>
            <a:ext cx="9162276" cy="4096122"/>
          </a:xfrm>
        </p:spPr>
      </p:pic>
      <p:pic>
        <p:nvPicPr>
          <p:cNvPr id="6146" name="Picture 2" descr="C:\Users\Пользователь\AppData\Local\Microsoft\Windows\Temporary Internet Files\Content.IE5\BY34KTFQ\MC90041198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60648" y="2875012"/>
            <a:ext cx="4602163" cy="1963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Пользователь\AppData\Local\Microsoft\Windows\Temporary Internet Files\Content.IE5\W3CEU3AC\dglxasset[1].aspx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3351" y="2132856"/>
            <a:ext cx="4098925" cy="3448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558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2018457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	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Обеспечение условий для развития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личности детей дошкольного возраста в различных видах общения и деятельности с учетом их возрастных, индивидуальных, психологических и физиологических особенностей.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32629" y="249282"/>
            <a:ext cx="687874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Цели </a:t>
            </a:r>
            <a:r>
              <a:rPr lang="ru-RU" sz="2800" b="1" cap="none" spc="0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 задачи формирования Программы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82857" y="1556792"/>
            <a:ext cx="11512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Цель</a:t>
            </a:r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: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9352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420888"/>
            <a:ext cx="8229600" cy="2260848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Формирование Программы строится на основе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принципов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и подходов, свойственных дошкольному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образованию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(ФГОС)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17317" y="188640"/>
            <a:ext cx="5678156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/>
              </a:rPr>
              <a:t>Принципы и подходы </a:t>
            </a:r>
            <a:endParaRPr lang="ru-RU" sz="3200" b="1" cap="none" spc="0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/>
            </a:endParaRPr>
          </a:p>
          <a:p>
            <a:pPr algn="ctr"/>
            <a:r>
              <a:rPr lang="ru-RU" sz="32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/>
              </a:rPr>
              <a:t>к </a:t>
            </a:r>
            <a:r>
              <a:rPr lang="ru-RU" sz="32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/>
              </a:rPr>
              <a:t>формированию Программы</a:t>
            </a:r>
            <a:r>
              <a:rPr lang="ru-RU" sz="32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1252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Picture 6" descr="C:\Users\Пользователь\AppData\Local\Microsoft\Windows\Temporary Internet Files\Content.IE5\W3CEU3AC\MC90023210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8856" y="3284984"/>
            <a:ext cx="1689100" cy="186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067" y="1523183"/>
            <a:ext cx="4134670" cy="3101002"/>
          </a:xfrm>
        </p:spPr>
      </p:pic>
      <p:pic>
        <p:nvPicPr>
          <p:cNvPr id="7173" name="Picture 5" descr="C:\Users\Пользователь\AppData\Local\Microsoft\Windows\Temporary Internet Files\Content.IE5\TA069XIL\MC90033836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231" y="2563732"/>
            <a:ext cx="144462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43608" y="47154"/>
            <a:ext cx="7266285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>
                <a:ln w="11430">
                  <a:solidFill>
                    <a:schemeClr val="accent6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Возрастные и индивидуальные особенности </a:t>
            </a:r>
            <a:endParaRPr lang="ru-RU" sz="2800" b="1" cap="none" spc="0" dirty="0" smtClean="0">
              <a:ln w="11430">
                <a:solidFill>
                  <a:schemeClr val="accent6">
                    <a:lumMod val="50000"/>
                  </a:schemeClr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ru-RU" sz="2800" b="1" cap="none" spc="0" dirty="0" smtClean="0">
                <a:ln w="11430">
                  <a:solidFill>
                    <a:schemeClr val="accent6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контингента </a:t>
            </a:r>
            <a:r>
              <a:rPr lang="ru-RU" sz="2800" b="1" cap="none" spc="0" dirty="0">
                <a:ln w="11430">
                  <a:solidFill>
                    <a:schemeClr val="accent6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детей </a:t>
            </a:r>
            <a:endParaRPr lang="ru-RU" sz="2800" b="1" cap="none" spc="0" dirty="0" smtClean="0">
              <a:ln w="11430">
                <a:solidFill>
                  <a:schemeClr val="accent6">
                    <a:lumMod val="50000"/>
                  </a:schemeClr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ru-RU" sz="2800" b="1" cap="none" spc="0" dirty="0" smtClean="0">
                <a:ln w="11430">
                  <a:solidFill>
                    <a:schemeClr val="accent6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МКДОУ </a:t>
            </a:r>
            <a:r>
              <a:rPr lang="ru-RU" sz="2800" b="1" cap="none" spc="0" dirty="0">
                <a:ln w="11430">
                  <a:solidFill>
                    <a:schemeClr val="accent6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д/с № 171 «Черничка».</a:t>
            </a:r>
          </a:p>
        </p:txBody>
      </p:sp>
      <p:pic>
        <p:nvPicPr>
          <p:cNvPr id="7170" name="Picture 2" descr="C:\Users\Пользователь\AppData\Local\Microsoft\Windows\Temporary Internet Files\Content.IE5\8ZGSGG8T\MC900232063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475" y="1812524"/>
            <a:ext cx="1008112" cy="1656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Пользователь\AppData\Local\Microsoft\Windows\Temporary Internet Files\Content.IE5\BY34KTFQ\MC900359657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4750" y="4062352"/>
            <a:ext cx="1524000" cy="185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:\Users\Пользователь\AppData\Local\Microsoft\Windows\Temporary Internet Files\Content.IE5\BY34KTFQ\MC900438165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468607"/>
            <a:ext cx="1882775" cy="114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935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4268" y="260648"/>
            <a:ext cx="9089732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II</a:t>
            </a:r>
            <a:r>
              <a:rPr lang="ru-RU" sz="32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Организация условий пребывания детей в ДОУ</a:t>
            </a:r>
          </a:p>
          <a:p>
            <a:pPr algn="ctr"/>
            <a:r>
              <a:rPr lang="ru-RU" sz="32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 </a:t>
            </a: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407778038"/>
              </p:ext>
            </p:extLst>
          </p:nvPr>
        </p:nvGraphicFramePr>
        <p:xfrm>
          <a:off x="899592" y="1337866"/>
          <a:ext cx="7704856" cy="40511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7176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4288" y="1196752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7030A0"/>
                </a:solidFill>
              </a:rPr>
              <a:t>В ДОУ </a:t>
            </a:r>
            <a:r>
              <a:rPr lang="ru-RU" b="1" dirty="0">
                <a:solidFill>
                  <a:srgbClr val="7030A0"/>
                </a:solidFill>
              </a:rPr>
              <a:t>создается социальная ситуация развития для участников образовательных отношений, включающая создание образовательной среды, которая:</a:t>
            </a:r>
          </a:p>
          <a:p>
            <a:pPr lvl="0"/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гарантирует охрану и укрепление физического и психического здоровья детей;</a:t>
            </a:r>
          </a:p>
          <a:p>
            <a:pPr lvl="0"/>
            <a:r>
              <a:rPr lang="ru-RU" b="1" dirty="0">
                <a:solidFill>
                  <a:srgbClr val="0070C0"/>
                </a:solidFill>
              </a:rPr>
              <a:t>обеспечивает эмоциональное благополучие детей;</a:t>
            </a:r>
          </a:p>
          <a:p>
            <a:pPr lvl="0"/>
            <a:r>
              <a:rPr lang="ru-RU" b="1" dirty="0">
                <a:solidFill>
                  <a:srgbClr val="FFC000"/>
                </a:solidFill>
              </a:rPr>
              <a:t>способствует профессиональному развитию педагогических работников;</a:t>
            </a:r>
          </a:p>
          <a:p>
            <a:pPr lvl="0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создает условия для развивающего вариативного дошкольного образования;</a:t>
            </a:r>
          </a:p>
          <a:p>
            <a:pPr lvl="0"/>
            <a:r>
              <a:rPr lang="ru-RU" b="1" dirty="0">
                <a:solidFill>
                  <a:srgbClr val="C00000"/>
                </a:solidFill>
              </a:rPr>
              <a:t>обеспечивает открытость дошкольного образования;</a:t>
            </a:r>
          </a:p>
          <a:p>
            <a:pPr lvl="0"/>
            <a:r>
              <a:rPr lang="ru-RU" b="1" dirty="0">
                <a:solidFill>
                  <a:srgbClr val="00B0F0"/>
                </a:solidFill>
              </a:rPr>
              <a:t>создает условия для участия родителей (законных представителей) в образовательной деятельности.</a:t>
            </a:r>
          </a:p>
          <a:p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332656"/>
            <a:ext cx="862710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3"/>
                </a:solidFill>
                <a:effectLst/>
              </a:rPr>
              <a:t>Организация социальной среды развития</a:t>
            </a:r>
          </a:p>
        </p:txBody>
      </p:sp>
    </p:spTree>
    <p:extLst>
      <p:ext uri="{BB962C8B-B14F-4D97-AF65-F5344CB8AC3E}">
        <p14:creationId xmlns:p14="http://schemas.microsoft.com/office/powerpoint/2010/main" val="277485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2166</Words>
  <Application>Microsoft Office PowerPoint</Application>
  <PresentationFormat>Экран (4:3)</PresentationFormat>
  <Paragraphs>257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Презентация PowerPoint</vt:lpstr>
      <vt:lpstr>СТРУКТУРА ПРОГРАММЫ</vt:lpstr>
      <vt:lpstr>Презентация PowerPoint</vt:lpstr>
      <vt:lpstr>Особенности осуществления образовательного процесса (национально-культурные, демографические , климатические и другие).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SON</dc:creator>
  <cp:lastModifiedBy>Пользователь</cp:lastModifiedBy>
  <cp:revision>29</cp:revision>
  <dcterms:created xsi:type="dcterms:W3CDTF">2014-02-01T12:24:07Z</dcterms:created>
  <dcterms:modified xsi:type="dcterms:W3CDTF">2015-01-23T15:35:34Z</dcterms:modified>
</cp:coreProperties>
</file>