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3403-B0E8-4521-8676-8537B1BB2CC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D9DB-CC66-4F37-B69A-DC1FCAAF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40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3403-B0E8-4521-8676-8537B1BB2CC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D9DB-CC66-4F37-B69A-DC1FCAAF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892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3403-B0E8-4521-8676-8537B1BB2CC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D9DB-CC66-4F37-B69A-DC1FCAAF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88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3403-B0E8-4521-8676-8537B1BB2CC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D9DB-CC66-4F37-B69A-DC1FCAAF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89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3403-B0E8-4521-8676-8537B1BB2CC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D9DB-CC66-4F37-B69A-DC1FCAAF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20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3403-B0E8-4521-8676-8537B1BB2CC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D9DB-CC66-4F37-B69A-DC1FCAAF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33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3403-B0E8-4521-8676-8537B1BB2CC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D9DB-CC66-4F37-B69A-DC1FCAAF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133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3403-B0E8-4521-8676-8537B1BB2CC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D9DB-CC66-4F37-B69A-DC1FCAAF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20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3403-B0E8-4521-8676-8537B1BB2CC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D9DB-CC66-4F37-B69A-DC1FCAAF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36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3403-B0E8-4521-8676-8537B1BB2CC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D9DB-CC66-4F37-B69A-DC1FCAAF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93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3403-B0E8-4521-8676-8537B1BB2CC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D9DB-CC66-4F37-B69A-DC1FCAAF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5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D3403-B0E8-4521-8676-8537B1BB2CCC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FD9DB-CC66-4F37-B69A-DC1FCAAF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85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lh6.ggpht.com/vaAQ4CGdANcOiN55UJeLDL12pgDCUpNc_QG9ejSIwBoeqghYo53U1iSy05-PDERaUfseRw=s85" TargetMode="External"/><Relationship Id="rId13" Type="http://schemas.openxmlformats.org/officeDocument/2006/relationships/hyperlink" Target="https://lh4.ggpht.com/D0gvPrd5PyaPIlIs7FV9Y8TWORWRW-Om89YQl1MCWuws63oM17nS1qc36JD-pMYHG5ivDX0=s114" TargetMode="External"/><Relationship Id="rId3" Type="http://schemas.openxmlformats.org/officeDocument/2006/relationships/hyperlink" Target="https://lh6.ggpht.com/NL8gjBFspsIgMWFjugKeLMsEtGFpjBAqkq6yUgA3zS9_N39pRVTU4zZZJP43DaGdi-8h=s144" TargetMode="External"/><Relationship Id="rId7" Type="http://schemas.openxmlformats.org/officeDocument/2006/relationships/hyperlink" Target="https://lh3.ggpht.com/J-eQ7SlOx8LC0ORKMvQBd478DWMU7tePo9R2tRUtH8-Vno5oFUN3dacTTrrtpg5TEDiIVg=s85" TargetMode="External"/><Relationship Id="rId12" Type="http://schemas.openxmlformats.org/officeDocument/2006/relationships/hyperlink" Target="https://lh6.ggpht.com/_hxVkmuVmd3pD7Okd9HqNvZ2hjY2LNuxW5bc0cD0bmwfqRE-_ZGgGy5g3-hUnpGBsLLsaA=s127-&#1079;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h3.ggpht.com/6KlbK3s9DwsUy-JbNzCTB109CGmfQR_r38II5isSW8WVw4pjDr3YhteuRx0WZqYA0Kag=s170" TargetMode="External"/><Relationship Id="rId11" Type="http://schemas.openxmlformats.org/officeDocument/2006/relationships/hyperlink" Target="https://lh3.ggpht.com/hz5X2RetKUQ4s43qhhzGALgEaA52IXbx3fDBIUNppzlVhJs-7jizVbaW089yCE05tzzi=s85" TargetMode="External"/><Relationship Id="rId5" Type="http://schemas.openxmlformats.org/officeDocument/2006/relationships/hyperlink" Target="https://lh5.ggpht.com/HArF2I9lsEfV9QFz3mAQDRIVFE0-a_KxZ9CyGv9Y2piOIZjH-nbFC0YqA1pdPsSQFYZ0jys=s85" TargetMode="External"/><Relationship Id="rId10" Type="http://schemas.openxmlformats.org/officeDocument/2006/relationships/hyperlink" Target="https://lh6.ggpht.com/juxUj7MgSELsuq1wysQ9Khaw0982RoRur1bZmP_rmKyJuj_wSQZeintnW_s955Z3iIui4A=s85" TargetMode="External"/><Relationship Id="rId4" Type="http://schemas.openxmlformats.org/officeDocument/2006/relationships/hyperlink" Target="https://lh4.ggpht.com/QqwYb4xpp4tyfcclJo-NeneHd_dmLGSeogZZ10yrlBA4J9DTbtVaYoZJlVhjPr_kCg5XFw=s85" TargetMode="External"/><Relationship Id="rId9" Type="http://schemas.openxmlformats.org/officeDocument/2006/relationships/hyperlink" Target="https://lh5.ggpht.com/jWvu9yVj63lTGETHpbNOMDqq9oJ30AphpNETRq19Mgantg7SM4UxKVbsj_6-YWug0IgstQ=s8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69139"/>
            <a:ext cx="8229600" cy="55399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ПРАВИТЕЛЬСТВО САНКТ-ПЕТЕРБУРГА</a:t>
            </a:r>
          </a:p>
          <a:p>
            <a:pPr algn="ctr"/>
            <a:r>
              <a:rPr lang="ru-RU" sz="12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КОМИТЕТ ПО ОБРАЗОВАНИЮ</a:t>
            </a:r>
            <a:br>
              <a:rPr lang="ru-RU" sz="12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</a:br>
            <a:r>
              <a:rPr lang="ru-RU" sz="12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endParaRPr lang="ru-RU" sz="1200" dirty="0">
              <a:latin typeface="Calibri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9" name="Прямоугольник 9"/>
          <p:cNvSpPr>
            <a:spLocks noChangeArrowheads="1"/>
          </p:cNvSpPr>
          <p:nvPr/>
        </p:nvSpPr>
        <p:spPr bwMode="auto">
          <a:xfrm>
            <a:off x="1401027" y="980728"/>
            <a:ext cx="6286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ru-RU" sz="1400" dirty="0">
                <a:latin typeface="Calibri" pitchFamily="34" charset="0"/>
                <a:cs typeface="Times New Roman" pitchFamily="18" charset="0"/>
              </a:rPr>
              <a:t>Государственное бюджетное общеобразовательное учреждение</a:t>
            </a:r>
            <a:endParaRPr lang="ru-RU" sz="1400" dirty="0">
              <a:latin typeface="Calibri" pitchFamily="34" charset="0"/>
            </a:endParaRPr>
          </a:p>
          <a:p>
            <a:pPr algn="ctr" eaLnBrk="0" hangingPunct="0"/>
            <a:r>
              <a:rPr lang="ru-RU" sz="1400" dirty="0">
                <a:latin typeface="Calibri" pitchFamily="34" charset="0"/>
                <a:cs typeface="Times New Roman" pitchFamily="18" charset="0"/>
              </a:rPr>
              <a:t>средняя общеобразовательная школа № </a:t>
            </a: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518</a:t>
            </a:r>
          </a:p>
          <a:p>
            <a:pPr algn="ctr" eaLnBrk="0" hangingPunct="0"/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Выборгского </a:t>
            </a:r>
            <a:r>
              <a:rPr lang="ru-RU" sz="1400" dirty="0">
                <a:latin typeface="Calibri" pitchFamily="34" charset="0"/>
                <a:cs typeface="Times New Roman" pitchFamily="18" charset="0"/>
              </a:rPr>
              <a:t>района Санкт-Петербурга</a:t>
            </a:r>
            <a:r>
              <a:rPr lang="ru-RU" sz="1400" dirty="0">
                <a:latin typeface="Calibri" pitchFamily="34" charset="0"/>
              </a:rPr>
              <a:t> 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0" name="Text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2132856"/>
            <a:ext cx="8229600" cy="176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buNone/>
            </a:pPr>
            <a:r>
              <a:rPr lang="ru-RU" sz="3200" b="1" dirty="0" smtClean="0">
                <a:latin typeface="Calibri" pitchFamily="34" charset="0"/>
              </a:rPr>
              <a:t>Александр Сергеевич Пушкин</a:t>
            </a:r>
          </a:p>
          <a:p>
            <a:pPr marL="0" indent="0" algn="ctr" eaLnBrk="1" hangingPunct="1">
              <a:buNone/>
            </a:pPr>
            <a:r>
              <a:rPr lang="ru-RU" b="1" dirty="0" smtClean="0">
                <a:latin typeface="Calibri" pitchFamily="34" charset="0"/>
              </a:rPr>
              <a:t>«Зимнее утро»</a:t>
            </a:r>
            <a:endParaRPr lang="ru-RU" sz="3200" b="1" dirty="0" smtClean="0">
              <a:latin typeface="Calibri" pitchFamily="34" charset="0"/>
            </a:endParaRPr>
          </a:p>
          <a:p>
            <a:pPr algn="ctr" eaLnBrk="1" hangingPunct="1"/>
            <a:endParaRPr lang="ru-RU" sz="3200" b="1" dirty="0">
              <a:latin typeface="Calibri" pitchFamily="34" charset="0"/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5149850" y="4143375"/>
            <a:ext cx="3733800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000" dirty="0">
              <a:latin typeface="Calibri" pitchFamily="34" charset="0"/>
            </a:endParaRPr>
          </a:p>
          <a:p>
            <a:pPr eaLnBrk="1" hangingPunct="1"/>
            <a:r>
              <a:rPr lang="ru-RU" sz="2000" dirty="0" smtClean="0">
                <a:latin typeface="Calibri" pitchFamily="34" charset="0"/>
              </a:rPr>
              <a:t>Клыковская </a:t>
            </a:r>
            <a:r>
              <a:rPr lang="ru-RU" sz="2000" dirty="0" err="1" smtClean="0">
                <a:latin typeface="Calibri" pitchFamily="34" charset="0"/>
              </a:rPr>
              <a:t>Альвина</a:t>
            </a:r>
            <a:endParaRPr lang="ru-RU" sz="2000" dirty="0" smtClean="0">
              <a:latin typeface="Calibri" pitchFamily="34" charset="0"/>
            </a:endParaRPr>
          </a:p>
          <a:p>
            <a:pPr eaLnBrk="1" hangingPunct="1"/>
            <a:r>
              <a:rPr lang="ru-RU" sz="2000" dirty="0" smtClean="0">
                <a:latin typeface="Calibri" pitchFamily="34" charset="0"/>
              </a:rPr>
              <a:t>Владимировна</a:t>
            </a:r>
          </a:p>
          <a:p>
            <a:pPr eaLnBrk="1" hangingPunct="1"/>
            <a:r>
              <a:rPr lang="ru-RU" sz="2000" dirty="0">
                <a:latin typeface="Calibri" pitchFamily="34" charset="0"/>
              </a:rPr>
              <a:t>у</a:t>
            </a:r>
            <a:r>
              <a:rPr lang="ru-RU" sz="2000" dirty="0" smtClean="0">
                <a:latin typeface="Calibri" pitchFamily="34" charset="0"/>
              </a:rPr>
              <a:t>читель начальных </a:t>
            </a:r>
            <a:r>
              <a:rPr lang="ru-RU" sz="2000" dirty="0" smtClean="0">
                <a:latin typeface="Calibri" pitchFamily="34" charset="0"/>
              </a:rPr>
              <a:t>классов</a:t>
            </a:r>
          </a:p>
          <a:p>
            <a:pPr eaLnBrk="1" hangingPunct="1"/>
            <a:endParaRPr lang="ru-RU" sz="2000" dirty="0">
              <a:latin typeface="Calibri" pitchFamily="34" charset="0"/>
            </a:endParaRPr>
          </a:p>
          <a:p>
            <a:pPr eaLnBrk="1" hangingPunct="1"/>
            <a:endParaRPr lang="ru-RU" i="1" dirty="0">
              <a:latin typeface="Calibri" pitchFamily="34" charset="0"/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3860800" y="6303963"/>
            <a:ext cx="142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 smtClean="0">
                <a:latin typeface="Calibri" pitchFamily="34" charset="0"/>
              </a:rPr>
              <a:t>2014 год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13" name="Picture 9" descr="F:\exchange_PCSB04F\КОНКУРС\518_logoГБО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072062"/>
            <a:ext cx="1798638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3" descr="герб_спб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738" y="139700"/>
            <a:ext cx="83343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372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208911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Работа над текстом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Разделите текст на части.</a:t>
            </a:r>
          </a:p>
          <a:p>
            <a:pPr marL="0" indent="0">
              <a:buNone/>
            </a:pPr>
            <a:r>
              <a:rPr lang="ru-RU" dirty="0" smtClean="0"/>
              <a:t>    Резкая смена настроения и картин в        стихотворении  называется </a:t>
            </a:r>
            <a:r>
              <a:rPr lang="ru-RU" b="1" i="1" dirty="0" smtClean="0"/>
              <a:t>антитезой</a:t>
            </a:r>
            <a:r>
              <a:rPr lang="ru-RU" dirty="0" smtClean="0"/>
              <a:t> или  </a:t>
            </a:r>
            <a:r>
              <a:rPr lang="ru-RU" b="1" i="1" dirty="0" smtClean="0"/>
              <a:t>противопоставлением.  </a:t>
            </a:r>
            <a:r>
              <a:rPr lang="ru-RU" dirty="0" smtClean="0"/>
              <a:t>Поэт использует этот приём для яркости образа, для большей силы выражения. Одно как бы оттеняет другое.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649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1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Выразительное чтение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/>
              <a:t>   1 строфа </a:t>
            </a:r>
            <a:r>
              <a:rPr lang="ru-RU" dirty="0" smtClean="0"/>
              <a:t>– восторженность, призыв;</a:t>
            </a:r>
          </a:p>
          <a:p>
            <a:pPr marL="0" indent="0">
              <a:buNone/>
            </a:pPr>
            <a:r>
              <a:rPr lang="ru-RU" i="1" dirty="0" smtClean="0"/>
              <a:t>   2 строфа </a:t>
            </a:r>
            <a:r>
              <a:rPr lang="ru-RU" dirty="0" smtClean="0"/>
              <a:t>– тревожность, тоска, печаль, последняя строка – радостное удивление;</a:t>
            </a:r>
          </a:p>
          <a:p>
            <a:pPr marL="0" indent="0">
              <a:buNone/>
            </a:pPr>
            <a:r>
              <a:rPr lang="ru-RU" i="1" dirty="0" smtClean="0"/>
              <a:t>   3 строфа </a:t>
            </a:r>
            <a:r>
              <a:rPr lang="ru-RU" dirty="0" smtClean="0"/>
              <a:t>– восторг, радость, чувство любования картинами природы;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i="1" dirty="0" smtClean="0"/>
              <a:t>4 строфа </a:t>
            </a:r>
            <a:r>
              <a:rPr lang="ru-RU" dirty="0" smtClean="0"/>
              <a:t>– чувство удовлетворённости, спокойствия;</a:t>
            </a:r>
          </a:p>
          <a:p>
            <a:pPr marL="0" indent="0">
              <a:buNone/>
            </a:pPr>
            <a:r>
              <a:rPr lang="ru-RU" i="1" dirty="0" smtClean="0"/>
              <a:t>   5 строфа </a:t>
            </a:r>
            <a:r>
              <a:rPr lang="ru-RU" dirty="0" smtClean="0"/>
              <a:t>– предвкушение удовольствия.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193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8208912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ru-RU" b="1" dirty="0" err="1" smtClean="0">
                <a:solidFill>
                  <a:srgbClr val="0070C0"/>
                </a:solidFill>
              </a:rPr>
              <a:t>Синквейн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28800"/>
            <a:ext cx="29527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29527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641" y="3843949"/>
            <a:ext cx="29527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7723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en-US" sz="1300" dirty="0" smtClean="0">
                <a:hlinkClick r:id="rId3"/>
              </a:rPr>
              <a:t>https://lh6.ggpht.com/NL8gjBFspsIgMWFjugKeLMsEtGFpjBAqkq6yUgA3zS9_N39pRVTU4zZZJP43DaGdi-8h=s144</a:t>
            </a:r>
            <a:r>
              <a:rPr lang="ru-RU" sz="1300" dirty="0" smtClean="0"/>
              <a:t> – зима 1</a:t>
            </a:r>
          </a:p>
          <a:p>
            <a:r>
              <a:rPr lang="en-US" sz="1300" dirty="0" smtClean="0">
                <a:hlinkClick r:id="rId4"/>
              </a:rPr>
              <a:t>https://lh4.ggpht.com/QqwYb4xpp4tyfcclJo-NeneHd_dmLGSeogZZ10yrlBA4J9DTbtVaYoZJlVhjPr_kCg5XFw=s85</a:t>
            </a:r>
            <a:r>
              <a:rPr lang="ru-RU" sz="1300" dirty="0" smtClean="0"/>
              <a:t> – Пушкин</a:t>
            </a:r>
          </a:p>
          <a:p>
            <a:r>
              <a:rPr lang="en-US" sz="1300" dirty="0" smtClean="0">
                <a:hlinkClick r:id="rId5"/>
              </a:rPr>
              <a:t>https://lh5.ggpht.com/HArF2I9lsEfV9QFz3mAQDRIVFE0-a_KxZ9CyGv9Y2piOIZjH-nbFC0YqA1pdPsSQFYZ0jys=s85</a:t>
            </a:r>
            <a:r>
              <a:rPr lang="ru-RU" sz="1300" dirty="0" smtClean="0"/>
              <a:t> – портрет поэта</a:t>
            </a:r>
          </a:p>
          <a:p>
            <a:r>
              <a:rPr lang="en-US" sz="1300" dirty="0" smtClean="0">
                <a:hlinkClick r:id="rId6"/>
              </a:rPr>
              <a:t>https://lh3.ggpht.com/6KlbK3s9DwsUy-JbNzCTB109CGmfQR_r38II5isSW8WVw4pjDr3YhteuRx0WZqYA0Kag=s170</a:t>
            </a:r>
            <a:r>
              <a:rPr lang="ru-RU" sz="1300" dirty="0" smtClean="0"/>
              <a:t> – картина Репина</a:t>
            </a:r>
          </a:p>
          <a:p>
            <a:r>
              <a:rPr lang="en-US" sz="1300" dirty="0" smtClean="0">
                <a:hlinkClick r:id="rId7"/>
              </a:rPr>
              <a:t>https://lh3.ggpht.com/J-eQ7SlOx8LC0ORKMvQBd478DWMU7tePo9R2tRUtH8-Vno5oFUN3dacTTrrtpg5TEDiIVg=s85</a:t>
            </a:r>
            <a:r>
              <a:rPr lang="ru-RU" sz="1300" dirty="0" smtClean="0"/>
              <a:t> – сказки </a:t>
            </a:r>
          </a:p>
          <a:p>
            <a:r>
              <a:rPr lang="en-US" sz="1300" dirty="0" smtClean="0">
                <a:hlinkClick r:id="rId8"/>
              </a:rPr>
              <a:t>https://lh6.ggpht.com/vaAQ4CGdANcOiN55UJeLDL12pgDCUpNc_QG9ejSIwBoeqghYo53U1iSy05-PDERaUfseRw=s85</a:t>
            </a:r>
            <a:r>
              <a:rPr lang="ru-RU" sz="1300" dirty="0" smtClean="0"/>
              <a:t> – петушок золотой гребешок</a:t>
            </a:r>
          </a:p>
          <a:p>
            <a:r>
              <a:rPr lang="en-US" sz="1300" dirty="0" smtClean="0">
                <a:hlinkClick r:id="rId9"/>
              </a:rPr>
              <a:t>https://lh5.ggpht.com/jWvu9yVj63lTGETHpbNOMDqq9oJ30AphpNETRq19Mgantg7SM4UxKVbsj_6-YWug0IgstQ=s85</a:t>
            </a:r>
            <a:r>
              <a:rPr lang="ru-RU" sz="1300" dirty="0" smtClean="0"/>
              <a:t> -о царе </a:t>
            </a:r>
            <a:r>
              <a:rPr lang="ru-RU" sz="1300" dirty="0" err="1" smtClean="0"/>
              <a:t>Солтане</a:t>
            </a:r>
            <a:endParaRPr lang="ru-RU" sz="1300" dirty="0" smtClean="0"/>
          </a:p>
          <a:p>
            <a:r>
              <a:rPr lang="en-US" sz="1300" dirty="0" smtClean="0">
                <a:hlinkClick r:id="rId10"/>
              </a:rPr>
              <a:t>https://lh6.ggpht.com/juxUj7MgSELsuq1wysQ9Khaw0982RoRur1bZmP_rmKyJuj_wSQZeintnW_s955Z3iIui4A=s85</a:t>
            </a:r>
            <a:r>
              <a:rPr lang="ru-RU" sz="1300" dirty="0" smtClean="0"/>
              <a:t> – сказка о попе </a:t>
            </a:r>
          </a:p>
          <a:p>
            <a:r>
              <a:rPr lang="en-US" sz="1300" dirty="0" smtClean="0">
                <a:hlinkClick r:id="rId11"/>
              </a:rPr>
              <a:t>https://lh3.ggpht.com/hz5X2RetKUQ4s43qhhzGALgEaA52IXbx3fDBIUNppzlVhJs-7jizVbaW089yCE05tzzi=s85</a:t>
            </a:r>
            <a:r>
              <a:rPr lang="ru-RU" sz="1300" dirty="0" smtClean="0"/>
              <a:t> – сказка о рыбаке </a:t>
            </a:r>
          </a:p>
          <a:p>
            <a:r>
              <a:rPr lang="en-US" sz="1300" dirty="0" smtClean="0">
                <a:hlinkClick r:id="rId12"/>
              </a:rPr>
              <a:t>https://lh6.ggpht.com/_hxVkmuVmd3pD7Okd9HqNvZ2hjY2LNuxW5bc0cD0bmwfqRE-_ZGgGy5g3-hUnpGBsLLsaA=s127</a:t>
            </a:r>
            <a:r>
              <a:rPr lang="ru-RU" sz="1300" dirty="0" smtClean="0">
                <a:hlinkClick r:id="rId12"/>
              </a:rPr>
              <a:t>-з</a:t>
            </a:r>
            <a:r>
              <a:rPr lang="ru-RU" sz="1300" dirty="0" smtClean="0"/>
              <a:t> зима 2</a:t>
            </a:r>
          </a:p>
          <a:p>
            <a:r>
              <a:rPr lang="en-US" sz="1300" dirty="0" smtClean="0">
                <a:hlinkClick r:id="rId13"/>
              </a:rPr>
              <a:t>https://lh4.ggpht.com/D0gvPrd5PyaPIlIs7FV9Y8TWORWRW-Om89YQl1MCWuws63oM17nS1qc36JD-pMYHG5ivDX0=s114</a:t>
            </a:r>
            <a:r>
              <a:rPr lang="ru-RU" sz="1300" dirty="0" smtClean="0"/>
              <a:t> – </a:t>
            </a:r>
            <a:r>
              <a:rPr lang="ru-RU" sz="1300" dirty="0" err="1" smtClean="0"/>
              <a:t>синквейн</a:t>
            </a:r>
            <a:endParaRPr lang="ru-RU" sz="1300" dirty="0" smtClean="0"/>
          </a:p>
          <a:p>
            <a:pPr marL="0" indent="0">
              <a:buNone/>
            </a:pPr>
            <a:endParaRPr lang="ru-RU" sz="1200" dirty="0" smtClean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1038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920880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800199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Александр Сергеевич Пушкин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«Зимнее утро»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6418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96953"/>
            <a:ext cx="4896544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060848"/>
            <a:ext cx="1143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4149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6449"/>
            <a:ext cx="8208912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sz="4000" b="1" dirty="0" smtClean="0"/>
              <a:t>    </a:t>
            </a:r>
            <a:r>
              <a:rPr lang="ru-RU" sz="4000" b="1" dirty="0" smtClean="0">
                <a:solidFill>
                  <a:srgbClr val="0070C0"/>
                </a:solidFill>
              </a:rPr>
              <a:t>Александр                            Сергеевич                    Пушкин                                      (1799- 1837)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3077701" cy="3761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214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Викторина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Когда родился А. С. Пушкин?                                             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В каком городе родился поэт?</a:t>
            </a:r>
          </a:p>
          <a:p>
            <a:r>
              <a:rPr lang="ru-RU" sz="2800" dirty="0" smtClean="0"/>
              <a:t>Кто привил поэту любовь к родному языку?</a:t>
            </a:r>
          </a:p>
          <a:p>
            <a:r>
              <a:rPr lang="ru-RU" sz="2800" dirty="0" smtClean="0"/>
              <a:t>На каком языке было написано первое стихотворение Александра Пушкина?</a:t>
            </a:r>
          </a:p>
          <a:p>
            <a:r>
              <a:rPr lang="ru-RU" sz="2800" dirty="0" smtClean="0"/>
              <a:t>В каком учебном заведении учился поэт?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410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60648"/>
            <a:ext cx="8208911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называется эта картина, кто её автор и главные герои?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«Пушкин в Царскосельском Лицее» . Худ. Илья Репин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14475"/>
            <a:ext cx="7620000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4652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ru-RU" dirty="0" smtClean="0"/>
              <a:t>Назовите сказки Пушкина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556792"/>
            <a:ext cx="349125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149080"/>
            <a:ext cx="1419225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300" y="4149080"/>
            <a:ext cx="1381795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823000"/>
            <a:ext cx="1419225" cy="19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052" y="1823000"/>
            <a:ext cx="1423044" cy="19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58" y="1822999"/>
            <a:ext cx="1405621" cy="19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004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1984"/>
            <a:ext cx="8136904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Пословицы о зиме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зимний холод всякий молод.</a:t>
            </a:r>
          </a:p>
          <a:p>
            <a:r>
              <a:rPr lang="ru-RU" dirty="0" smtClean="0"/>
              <a:t>Зима глаз снегами тешит, да ухо морозом дерёт.</a:t>
            </a:r>
          </a:p>
          <a:p>
            <a:r>
              <a:rPr lang="ru-RU" dirty="0" smtClean="0"/>
              <a:t>Зима и замостит, и загвоздит, и саням ход даст.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976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7146"/>
            <a:ext cx="8280920" cy="5898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«</a:t>
            </a:r>
            <a:r>
              <a:rPr lang="ru-RU" b="1" dirty="0" smtClean="0">
                <a:solidFill>
                  <a:srgbClr val="0070C0"/>
                </a:solidFill>
              </a:rPr>
              <a:t>Зимнее утро»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Белым снегом нас покрыло:</a:t>
            </a:r>
          </a:p>
          <a:p>
            <a:pPr marL="0" indent="0">
              <a:buNone/>
            </a:pPr>
            <a:r>
              <a:rPr lang="ru-RU" dirty="0" smtClean="0"/>
              <a:t>    И деревья и дома.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Свищет ветер легкокрылый –</a:t>
            </a:r>
          </a:p>
          <a:p>
            <a:pPr marL="0" indent="0">
              <a:buNone/>
            </a:pPr>
            <a:r>
              <a:rPr lang="ru-RU" dirty="0" smtClean="0"/>
              <a:t>    Здравствуй, зимушка-зима!</a:t>
            </a: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933056"/>
            <a:ext cx="2998690" cy="2012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486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208912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Словарная работа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Нега</a:t>
            </a:r>
            <a:r>
              <a:rPr lang="ru-RU" dirty="0" smtClean="0"/>
              <a:t> – блаженство.</a:t>
            </a:r>
          </a:p>
          <a:p>
            <a:r>
              <a:rPr lang="ru-RU" b="1" i="1" dirty="0" smtClean="0"/>
              <a:t>Аврора</a:t>
            </a:r>
            <a:r>
              <a:rPr lang="ru-RU" dirty="0" smtClean="0"/>
              <a:t> – утренняя звезда.</a:t>
            </a:r>
          </a:p>
          <a:p>
            <a:r>
              <a:rPr lang="ru-RU" b="1" i="1" dirty="0" smtClean="0"/>
              <a:t>Вечор</a:t>
            </a:r>
            <a:r>
              <a:rPr lang="ru-RU" b="1" dirty="0" smtClean="0"/>
              <a:t> </a:t>
            </a:r>
            <a:r>
              <a:rPr lang="ru-RU" dirty="0" smtClean="0"/>
              <a:t>– вчера.</a:t>
            </a:r>
          </a:p>
          <a:p>
            <a:r>
              <a:rPr lang="ru-RU" b="1" i="1" dirty="0" smtClean="0"/>
              <a:t>Нынче</a:t>
            </a:r>
            <a:r>
              <a:rPr lang="ru-RU" dirty="0" smtClean="0"/>
              <a:t> – сегодня.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1139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354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ПРАВИТЕЛЬСТВО САНКТ-ПЕТЕРБУРГА КОМИТЕТ ПО ОБРАЗОВАНИЮ  </vt:lpstr>
      <vt:lpstr>Александр Сергеевич Пушкин  «Зимнее утро»</vt:lpstr>
      <vt:lpstr>Презентация PowerPoint</vt:lpstr>
      <vt:lpstr>Викторина</vt:lpstr>
      <vt:lpstr>Как называется эта картина, кто её автор и главные герои?</vt:lpstr>
      <vt:lpstr>Назовите сказки Пушкина</vt:lpstr>
      <vt:lpstr>Пословицы о зиме</vt:lpstr>
      <vt:lpstr>«Зимнее утро»</vt:lpstr>
      <vt:lpstr>Словарная работа</vt:lpstr>
      <vt:lpstr>Работа над текстом</vt:lpstr>
      <vt:lpstr>Выразительное чтение</vt:lpstr>
      <vt:lpstr>Синквейн</vt:lpstr>
      <vt:lpstr>Интернет-ресурсы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Сергеевич Пушкин  «Зимнее утро»</dc:title>
  <dc:creator>KVA</dc:creator>
  <cp:lastModifiedBy>KVA</cp:lastModifiedBy>
  <cp:revision>16</cp:revision>
  <dcterms:created xsi:type="dcterms:W3CDTF">2014-10-20T16:51:48Z</dcterms:created>
  <dcterms:modified xsi:type="dcterms:W3CDTF">2014-10-22T17:02:56Z</dcterms:modified>
</cp:coreProperties>
</file>