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CE0A0-AE80-4C19-87A4-AB4FEBC32185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B1131-7F7C-4731-91CF-CD0EB99370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Слайд с фотографиями семей учащихся.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4;&#1091;&#1079;.&#1079;&#1072;&#1089;&#1090;&#1072;&#1074;&#1082;&#1080;\001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golub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331913" y="692150"/>
            <a:ext cx="6624637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73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Александр Куприн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68538" y="1412875"/>
            <a:ext cx="49672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3399"/>
                </a:solidFill>
              </a:rPr>
              <a:t>«СЛОН»</a:t>
            </a:r>
          </a:p>
        </p:txBody>
      </p:sp>
      <p:pic>
        <p:nvPicPr>
          <p:cNvPr id="20487" name="Picture 7" descr="9739681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781300"/>
            <a:ext cx="5975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ru-RU" sz="6600" smtClean="0">
                <a:solidFill>
                  <a:srgbClr val="FF0000"/>
                </a:solidFill>
                <a:latin typeface="Monotype Corsiva" pitchFamily="66" charset="0"/>
              </a:rPr>
              <a:t>Рефлексия!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0070C0"/>
              </a:solidFill>
            </a:endParaRPr>
          </a:p>
          <a:p>
            <a:r>
              <a:rPr lang="ru-RU" sz="4000" b="1" smtClean="0">
                <a:solidFill>
                  <a:srgbClr val="0070C0"/>
                </a:solidFill>
              </a:rPr>
              <a:t>Сегодня на уроке я узнал…</a:t>
            </a:r>
          </a:p>
          <a:p>
            <a:r>
              <a:rPr lang="ru-RU" sz="4000" b="1" smtClean="0">
                <a:solidFill>
                  <a:srgbClr val="0070C0"/>
                </a:solidFill>
              </a:rPr>
              <a:t>Мне показалось интересным…</a:t>
            </a:r>
          </a:p>
          <a:p>
            <a:r>
              <a:rPr lang="ru-RU" sz="4000" b="1" smtClean="0">
                <a:solidFill>
                  <a:srgbClr val="0070C0"/>
                </a:solidFill>
              </a:rPr>
              <a:t>Меня удивило…</a:t>
            </a:r>
          </a:p>
          <a:p>
            <a:r>
              <a:rPr lang="ru-RU" sz="4000" b="1" smtClean="0">
                <a:solidFill>
                  <a:srgbClr val="0070C0"/>
                </a:solidFill>
              </a:rPr>
              <a:t>Я хочу похвалить …, за…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822169-5002-4575-8034-A2A955D4CC8F}" type="datetime1">
              <a:rPr lang="ru-RU" smtClean="0"/>
              <a:pPr>
                <a:defRPr/>
              </a:pPr>
              <a:t>14.08.2014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665AB-E00A-4750-A3AF-3D61D89E6B2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r>
              <a:rPr lang="ru-RU" smtClean="0"/>
              <a:t>Ответы к тестовым заданиям</a:t>
            </a:r>
          </a:p>
        </p:txBody>
      </p:sp>
      <p:pic>
        <p:nvPicPr>
          <p:cNvPr id="23555" name="Picture 5" descr="сканирование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755650" y="981075"/>
            <a:ext cx="7561263" cy="4895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331913" y="1268413"/>
            <a:ext cx="64801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          </a:t>
            </a:r>
            <a:r>
              <a:rPr lang="ru-RU" sz="2400" b="1">
                <a:solidFill>
                  <a:srgbClr val="800000"/>
                </a:solidFill>
              </a:rPr>
              <a:t>ДОМАШНЕЕ ЗАДАНИЕ:</a:t>
            </a: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800000"/>
              </a:solidFill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1187450" y="2133600"/>
            <a:ext cx="6697663" cy="3382963"/>
          </a:xfrm>
          <a:prstGeom prst="rect">
            <a:avLst/>
          </a:prstGeom>
          <a:gradFill rotWithShape="1">
            <a:gsLst>
              <a:gs pos="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/>
              <a:t> 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258888" y="2205038"/>
            <a:ext cx="6553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    Стр 25 - 40</a:t>
            </a:r>
          </a:p>
          <a:p>
            <a:r>
              <a:rPr lang="ru-RU" b="1">
                <a:solidFill>
                  <a:srgbClr val="0000FF"/>
                </a:solidFill>
              </a:rPr>
              <a:t>Пересказать текст коротко: </a:t>
            </a:r>
          </a:p>
          <a:p>
            <a:r>
              <a:rPr lang="ru-RU" b="1">
                <a:solidFill>
                  <a:srgbClr val="0000FF"/>
                </a:solidFill>
              </a:rPr>
              <a:t>1гр. – от имени девочки Нади</a:t>
            </a:r>
          </a:p>
          <a:p>
            <a:r>
              <a:rPr lang="ru-RU" b="1">
                <a:solidFill>
                  <a:srgbClr val="0000FF"/>
                </a:solidFill>
              </a:rPr>
              <a:t>2 гр. – от имени папы</a:t>
            </a:r>
          </a:p>
          <a:p>
            <a:r>
              <a:rPr lang="ru-RU" b="1">
                <a:solidFill>
                  <a:srgbClr val="0000FF"/>
                </a:solidFill>
              </a:rPr>
              <a:t>3 гр. – от имени мамы</a:t>
            </a:r>
          </a:p>
          <a:p>
            <a:r>
              <a:rPr lang="ru-RU" b="1">
                <a:solidFill>
                  <a:srgbClr val="0000FF"/>
                </a:solidFill>
              </a:rPr>
              <a:t>4 гр. – от имени доктора</a:t>
            </a:r>
          </a:p>
          <a:p>
            <a:r>
              <a:rPr lang="ru-RU" b="1">
                <a:solidFill>
                  <a:srgbClr val="0000FF"/>
                </a:solidFill>
              </a:rPr>
              <a:t>5 гр. - от имени дрессировщика</a:t>
            </a:r>
          </a:p>
          <a:p>
            <a:endParaRPr lang="ru-RU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827088" y="1557338"/>
            <a:ext cx="74168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 ЗА  УРОК</a:t>
            </a:r>
          </a:p>
        </p:txBody>
      </p:sp>
      <p:pic>
        <p:nvPicPr>
          <p:cNvPr id="24579" name="Picture 4" descr="C:\Documents and Settings\Admin\Рабочий стол\рабочий стол\анимашки\салют\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833688"/>
            <a:ext cx="2881312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Documents and Settings\Admin\Рабочий стол\рабочий стол\анимашки\салют\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149725"/>
            <a:ext cx="2016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Documents and Settings\Admin\Рабочий стол\рабочий стол\анимашки\салют\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860800"/>
            <a:ext cx="19446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40F944-EB6D-4750-9163-82C88E8CBAE0}" type="datetime1">
              <a:rPr lang="ru-RU" smtClean="0"/>
              <a:pPr>
                <a:defRPr/>
              </a:pPr>
              <a:t>14.08.2014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D2B8C-441D-4918-9363-1279F40AEB0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642938"/>
            <a:ext cx="8572500" cy="5857875"/>
          </a:xfrm>
          <a:solidFill>
            <a:srgbClr val="00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golub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elefant-0009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24400"/>
            <a:ext cx="1323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763713" y="4932363"/>
            <a:ext cx="68056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3399"/>
                </a:solidFill>
              </a:rPr>
              <a:t>         Зарядка окончилась.</a:t>
            </a:r>
          </a:p>
          <a:p>
            <a:r>
              <a:rPr lang="ru-RU" sz="3200" b="1">
                <a:solidFill>
                  <a:srgbClr val="FF3399"/>
                </a:solidFill>
              </a:rPr>
              <a:t>              </a:t>
            </a:r>
            <a:r>
              <a:rPr lang="ru-RU" sz="3600" b="1">
                <a:solidFill>
                  <a:srgbClr val="FF3399"/>
                </a:solidFill>
              </a:rPr>
              <a:t>Ты молодец!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81481E-6 L 0.34636 -0.71389 " pathEditMode="relative" ptsTypes="AA">
                                      <p:cBhvr>
                                        <p:cTn id="6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36 -0.71389 L 0.70869 -0.03148 " pathEditMode="relative" ptsTypes="AA">
                                      <p:cBhvr>
                                        <p:cTn id="9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69 -0.03149 L 0.00782 -0.04213 " pathEditMode="relative" ptsTypes="AA">
                                      <p:cBhvr>
                                        <p:cTn id="12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-0.66134 " pathEditMode="relative" ptsTypes="AA">
                                      <p:cBhvr>
                                        <p:cTn id="15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66135 L 0.74028 -0.66135 " pathEditMode="relative" ptsTypes="AA">
                                      <p:cBhvr>
                                        <p:cTn id="18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8 -0.66134 L 0.35434 -0.03148 " pathEditMode="relative" ptsTypes="AA">
                                      <p:cBhvr>
                                        <p:cTn id="21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4 -0.03148 L 0.00799 -0.66157 " pathEditMode="relative" ptsTypes="AA">
                                      <p:cBhvr>
                                        <p:cTn id="2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11111E-6 L -0.00798 -0.32546 " pathEditMode="relative" ptsTypes="AA">
                                      <p:cBhvr>
                                        <p:cTn id="27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3 -0.28148 C 0.26216 -0.28333 0.26181 -0.28611 0.26025 -0.28704 C 0.2573 -0.28889 0.25226 -0.28519 0.25053 -0.28889 C 0.24757 -0.29514 0.24966 -0.3037 0.24914 -0.31111 C 0.2481 -0.32477 0.24757 -0.33843 0.24636 -0.35185 C 0.24566 -0.35949 0.24306 -0.36991 0.23941 -0.37593 C 0.2356 -0.38218 0.23507 -0.38009 0.23247 -0.38704 C 0.22535 -0.40602 0.22101 -0.42569 0.21719 -0.4463 C 0.2165 -0.46389 0.21737 -0.48819 0.21303 -0.50556 C 0.21355 -0.52708 0.20851 -0.55093 0.2158 -0.57037 C 0.21858 -0.57755 0.22153 -0.58542 0.22414 -0.59259 C 0.2257 -0.59653 0.22969 -0.6037 0.22969 -0.6037 C 0.23282 -0.62037 0.2415 -0.6331 0.24914 -0.6463 C 0.26077 -0.6662 0.24948 -0.65046 0.25886 -0.66296 C 0.26094 -0.67106 0.26407 -0.67407 0.26858 -0.67963 C 0.27935 -0.69236 0.29028 -0.71088 0.30469 -0.71481 C 0.31025 -0.72037 0.31459 -0.72361 0.32136 -0.72593 C 0.3316 -0.73519 0.34671 -0.74491 0.35886 -0.74815 C 0.36858 -0.74699 0.37605 -0.74676 0.38525 -0.74444 C 0.3915 -0.74282 0.39497 -0.73843 0.40053 -0.73519 C 0.40504 -0.73264 0.4099 -0.73171 0.41441 -0.72963 C 0.41754 -0.72824 0.4198 -0.72431 0.42275 -0.72222 C 0.44306 -0.70856 0.42744 -0.72106 0.43803 -0.70926 C 0.4448 -0.70185 0.45382 -0.69329 0.45886 -0.68333 C 0.46615 -0.66875 0.46962 -0.65162 0.47691 -0.63704 C 0.4816 -0.61227 0.48108 -0.61968 0.48247 -0.57963 C 0.48178 -0.55301 0.48403 -0.50486 0.47136 -0.47963 C 0.46771 -0.46042 0.46042 -0.43727 0.44775 -0.42593 C 0.4448 -0.41435 0.43785 -0.40741 0.43247 -0.39815 C 0.43039 -0.39468 0.42882 -0.39074 0.42691 -0.38704 C 0.42605 -0.38542 0.42396 -0.38611 0.42275 -0.38519 C 0.41441 -0.37894 0.41632 -0.37801 0.40886 -0.37407 C 0.40608 -0.37269 0.40313 -0.37222 0.40053 -0.37037 C 0.39341 -0.36551 0.38542 -0.36389 0.3783 -0.35926 C 0.37414 -0.35648 0.36893 -0.35255 0.36441 -0.35185 C 0.35 -0.34954 0.35695 -0.35069 0.34358 -0.34815 C 0.32917 -0.34167 0.31789 -0.34028 0.30191 -0.33889 C 0.28994 -0.33356 0.29636 -0.33611 0.28247 -0.33148 C 0.28056 -0.33079 0.27691 -0.32963 0.27691 -0.32963 C 0.27223 -0.32338 0.26511 -0.31852 0.25886 -0.31481 C 0.25625 -0.31319 0.25053 -0.31111 0.25053 -0.31111 C 0.2448 -0.30347 0.23334 -0.29606 0.22553 -0.29259 C 0.21771 -0.28472 0.21285 -0.27384 0.20469 -0.26667 C 0.19775 -0.25278 0.2066 -0.26991 0.19775 -0.25556 C 0.19271 -0.24769 0.19671 -0.25278 0.19358 -0.24444 C 0.19254 -0.24167 0.1875 -0.2331 0.18664 -0.23148 C 0.18334 -0.21829 0.18629 -0.22245 0.17969 -0.21667 C 0.17761 -0.2081 0.17396 -0.20069 0.17136 -0.19259 C 0.16737 -0.18032 0.16546 -0.16644 0.16303 -0.1537 C 0.16129 -0.14421 0.15747 -0.13565 0.15608 -0.12593 C 0.15209 -0.09907 0.15816 -0.1331 0.15191 -0.1 C 0.1507 -0.09398 0.14914 -0.08148 0.14914 -0.08148 C 0.14966 -0.0581 0.14566 0.02083 0.16997 0.04259 C 0.17674 0.05625 0.18299 0.0669 0.1908 0.07963 C 0.19445 0.08542 0.19688 0.09236 0.20053 0.09815 C 0.20625 0.10741 0.21511 0.11204 0.22136 0.12037 C 0.22605 0.12662 0.23004 0.12847 0.23525 0.13333 C 0.23924 0.13727 0.24289 0.14236 0.24775 0.14444 C 0.25469 0.14745 0.26268 0.14954 0.26997 0.15185 C 0.30296 0.15069 0.33316 0.14954 0.36441 0.13704 C 0.37014 0.13472 0.37587 0.13171 0.38108 0.12778 C 0.38403 0.12569 0.38629 0.12176 0.38941 0.12037 C 0.39445 0.11806 0.39879 0.11505 0.4033 0.11111 C 0.41129 0.09514 0.4007 0.11389 0.41025 0.1037 C 0.41164 0.10231 0.41181 0.09977 0.41303 0.09815 C 0.41424 0.09653 0.41598 0.09606 0.41719 0.09444 C 0.41875 0.09236 0.42674 0.07685 0.42691 0.07593 C 0.42778 0.07222 0.42796 0.06782 0.42969 0.06481 C 0.4349 0.05556 0.43264 0.05995 0.43664 0.05185 C 0.43924 0.03773 0.44289 0.02315 0.44636 0.00926 C 0.44966 -0.02222 0.44601 -0.05116 0.44219 -0.08148 C 0.44132 -0.08773 0.44098 -0.09977 0.43803 -0.10556 C 0.43403 -0.11343 0.42917 -0.12106 0.42414 -0.12778 C 0.42153 -0.13843 0.42466 -0.12847 0.41858 -0.13889 C 0.41546 -0.14421 0.41303 -0.15 0.41025 -0.15556 C 0.40435 -0.16736 0.39549 -0.17685 0.38941 -0.18889 C 0.38646 -0.2044 0.39063 -0.18981 0.38386 -0.2 C 0.37257 -0.21736 0.38351 -0.20648 0.37414 -0.21481 C 0.36771 -0.22755 0.37171 -0.22454 0.36441 -0.22778 C 0.3625 -0.23519 0.35955 -0.23819 0.35469 -0.24259 C 0.35382 -0.24444 0.3533 -0.24676 0.35191 -0.24815 C 0.3507 -0.24931 0.34879 -0.24861 0.34775 -0.25 C 0.34375 -0.25532 0.34879 -0.2588 0.33941 -0.26296 C 0.33455 -0.27269 0.32674 -0.27963 0.31997 -0.28704 C 0.30608 -0.30231 0.29046 -0.31435 0.27414 -0.32407 C 0.26632 -0.3287 0.2573 -0.33148 0.24914 -0.33519 C 0.24601 -0.33657 0.2408 -0.34259 0.2408 -0.34259 " pathEditMode="relative" ptsTypes="ffffffffffff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8 -0.34237 C 0.23907 -0.35556 0.23837 -0.36621 0.22969 -0.37385 C 0.22605 -0.38866 0.2316 -0.3713 0.22414 -0.38125 C 0.21806 -0.38936 0.21876 -0.40162 0.21025 -0.40533 C 0.20938 -0.40718 0.20869 -0.40926 0.20747 -0.41088 C 0.20626 -0.4125 0.20435 -0.41274 0.2033 -0.41459 C 0.20244 -0.41621 0.20261 -0.41852 0.20192 -0.42014 C 0.20035 -0.42408 0.19879 -0.42801 0.19636 -0.43125 C 0.19497 -0.43311 0.19341 -0.43473 0.19219 -0.43681 C 0.19098 -0.43912 0.19046 -0.4419 0.18942 -0.44422 C 0.18768 -0.44792 0.18386 -0.45533 0.18386 -0.45533 C 0.18091 -0.4713 0.18455 -0.45394 0.17969 -0.47014 C 0.17865 -0.47385 0.17692 -0.48125 0.17692 -0.48125 C 0.17709 -0.49514 0.17049 -0.63681 0.18386 -0.69051 C 0.18924 -0.71204 0.20001 -0.72315 0.21164 -0.73866 C 0.21164 -0.73866 0.22205 -0.74792 0.22414 -0.74977 C 0.22553 -0.75093 0.2283 -0.75348 0.2283 -0.75348 C 0.24532 -0.7875 0.28438 -0.78033 0.30886 -0.78125 C 0.3408 -0.78056 0.37275 -0.78056 0.40469 -0.7794 C 0.4191 -0.77894 0.43264 -0.76922 0.44636 -0.76459 C 0.45886 -0.75348 0.47778 -0.74491 0.48803 -0.73125 C 0.49254 -0.72524 0.5033 -0.71019 0.50608 -0.70162 C 0.51146 -0.68542 0.50539 -0.69514 0.51303 -0.68496 C 0.51476 -0.67801 0.51685 -0.67153 0.51858 -0.66459 C 0.51806 -0.61204 0.51841 -0.55973 0.51719 -0.50718 C 0.51685 -0.48982 0.51164 -0.47408 0.50608 -0.45903 C 0.49775 -0.43658 0.48872 -0.4132 0.4783 -0.39237 C 0.47535 -0.38658 0.47188 -0.37894 0.46719 -0.3757 C 0.44063 -0.35811 0.41372 -0.35278 0.38386 -0.35162 C 0.36164 -0.3507 0.33942 -0.35047 0.31719 -0.34977 C 0.30278 -0.34931 0.28855 -0.34862 0.27414 -0.34792 C 0.26719 -0.3463 0.26025 -0.34468 0.2533 -0.34237 C 0.24497 -0.33403 0.23299 -0.32917 0.22275 -0.3257 C 0.21702 -0.32061 0.21025 -0.3213 0.20469 -0.31644 C 0.19966 -0.31204 0.18994 -0.30625 0.18386 -0.30348 C 0.17431 -0.29074 0.17883 -0.29537 0.17136 -0.28866 C 0.16146 -0.26875 0.17692 -0.29885 0.16442 -0.27755 C 0.15539 -0.26227 0.16181 -0.27153 0.15608 -0.25903 C 0.14376 -0.23172 0.1323 -0.20649 0.12969 -0.17385 C 0.12587 -0.12408 0.13056 -0.14561 0.12414 -0.12014 C 0.1224 -0.11297 0.12171 -0.1051 0.11997 -0.09792 C 0.11945 -0.09607 0.11858 -0.09237 0.11858 -0.09237 C 0.11667 -0.07246 0.11806 -0.08241 0.11442 -0.06274 C 0.11389 -0.06019 0.11303 -0.05533 0.11303 -0.05533 C 0.11355 -0.04167 0.11337 -0.02801 0.11442 -0.01459 C 0.11528 -0.00463 0.12032 0.00717 0.12414 0.01504 C 0.12622 0.01921 0.12501 0.02361 0.12692 0.02801 C 0.12796 0.03032 0.12987 0.03148 0.13108 0.03356 C 0.13212 0.03518 0.13317 0.03703 0.13386 0.03912 C 0.13751 0.04884 0.14271 0.05972 0.14775 0.06875 C 0.14914 0.0743 0.15122 0.08032 0.1533 0.08541 C 0.15487 0.08935 0.15886 0.09652 0.15886 0.09652 C 0.16181 0.11203 0.15764 0.09745 0.16442 0.10763 C 0.16667 0.11088 0.16806 0.11504 0.16997 0.11875 C 0.17084 0.12037 0.17032 0.12291 0.17136 0.1243 C 0.1724 0.12569 0.17414 0.12546 0.17553 0.12615 C 0.17865 0.14305 0.17414 0.12569 0.18108 0.13726 C 0.18195 0.13888 0.18143 0.14143 0.18247 0.14282 C 0.18959 0.15231 0.19653 0.15023 0.20469 0.15578 C 0.21164 0.16041 0.21928 0.1662 0.22692 0.16875 C 0.23438 0.17523 0.24341 0.17801 0.25192 0.18171 C 0.28455 0.18055 0.31789 0.18101 0.35053 0.17615 C 0.36442 0.1699 0.37917 0.16527 0.39358 0.16134 C 0.41389 0.15601 0.3941 0.1625 0.41025 0.15763 C 0.41389 0.15648 0.42136 0.15393 0.42136 0.15393 C 0.43074 0.1456 0.44254 0.14375 0.45192 0.13541 C 0.45487 0.12939 0.46129 0.12083 0.4658 0.11689 C 0.47049 0.1074 0.47396 0.09722 0.48108 0.09097 C 0.48403 0.07916 0.49063 0.06967 0.49358 0.05763 C 0.49462 0.04259 0.49601 0.03449 0.50192 0.02245 C 0.50678 -0.00324 0.51511 -0.02755 0.51997 -0.05348 C 0.51945 -0.07639 0.5198 -0.09931 0.51858 -0.12199 C 0.51841 -0.12431 0.51633 -0.12547 0.5158 -0.12755 C 0.51494 -0.13172 0.51494 -0.13612 0.51442 -0.14051 C 0.51008 -0.17871 0.50695 -0.19537 0.4908 -0.22755 C 0.48785 -0.23334 0.4849 -0.24098 0.48108 -0.24607 C 0.47587 -0.25301 0.4691 -0.25741 0.46303 -0.26274 C 0.45973 -0.26945 0.45678 -0.26945 0.45192 -0.27385 C 0.44723 -0.28311 0.44046 -0.28612 0.43386 -0.29237 C 0.42848 -0.29746 0.42362 -0.30625 0.41719 -0.30903 C 0.41268 -0.31112 0.40921 -0.31621 0.40469 -0.31829 C 0.40192 -0.31945 0.39879 -0.31991 0.39636 -0.32199 C 0.39028 -0.32732 0.38403 -0.33264 0.37692 -0.33496 C 0.35869 -0.34098 0.33855 -0.34121 0.31997 -0.34237 C 0.31112 -0.34445 0.30383 -0.34977 0.29497 -0.35162 C 0.28594 -0.35348 0.27119 -0.35371 0.26303 -0.36088 C 0.25608 -0.3669 0.24792 -0.36528 0.2408 -0.37014 C 0.23421 -0.37454 0.23924 -0.37385 0.23386 -0.37385 " pathEditMode="relative" ptsTypes="fffffffffffffffffffffffffffffffffffffffffffffffffffffffffffffffffffffffffffffffffffffffA">
                                      <p:cBhvr>
                                        <p:cTn id="33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93889E-18 L 2.5E-6 -0.37801 " pathEditMode="relative" ptsTypes="AA">
                                      <p:cBhvr>
                                        <p:cTn id="3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32546 C -0.01162 -0.34005 -0.01023 -0.33264 -0.01214 -0.34769 C -0.01058 -0.43611 -0.01579 -0.40741 -0.00381 -0.45509 C -0.00121 -0.46528 0.00522 -0.47454 0.01286 -0.47731 C 0.0165 -0.4787 0.02397 -0.48102 0.02397 -0.48102 C 0.03334 -0.48056 0.05817 -0.47986 0.07119 -0.47731 C 0.07657 -0.47616 0.08265 -0.47384 0.08786 -0.47176 C 0.09063 -0.4706 0.09619 -0.46806 0.09619 -0.46806 C 0.10608 -0.45833 0.11893 -0.44977 0.13091 -0.44583 C 0.13647 -0.44097 0.14463 -0.43866 0.14897 -0.43472 C 0.15574 -0.4287 0.16303 -0.42407 0.1698 -0.41806 C 0.17553 -0.41296 0.18108 -0.40741 0.18647 -0.40139 C 0.19133 -0.39606 0.19376 -0.38935 0.19897 -0.38472 C 0.20174 -0.37731 0.21112 -0.36319 0.21702 -0.36065 C 0.22084 -0.35046 0.22518 -0.34282 0.2323 -0.33657 C 0.23733 -0.32662 0.24393 -0.32037 0.25036 -0.3125 C 0.26043 -0.30023 0.26945 -0.2875 0.28091 -0.27731 C 0.28577 -0.27315 0.28786 -0.26736 0.29202 -0.2625 C 0.29445 -0.25949 0.30036 -0.25509 0.30036 -0.25509 C 0.30122 -0.25324 0.30174 -0.25093 0.30313 -0.24954 C 0.30435 -0.24838 0.30626 -0.24907 0.3073 -0.24769 C 0.30834 -0.2463 0.30747 -0.24329 0.30869 -0.24213 C 0.31529 -0.23495 0.32744 -0.22616 0.33508 -0.21991 C 0.36095 -0.19861 0.3823 -0.16875 0.41286 -0.16065 C 0.41963 -0.15463 0.42761 -0.15162 0.43508 -0.14769 C 0.44358 -0.14329 0.45105 -0.13588 0.46008 -0.13287 C 0.46668 -0.12685 0.47483 -0.12523 0.4823 -0.12176 C 0.48699 -0.11944 0.49202 -0.11806 0.49619 -0.11435 C 0.49758 -0.11319 0.49879 -0.11157 0.50036 -0.11065 C 0.50661 -0.10648 0.51459 -0.10463 0.52119 -0.10139 C 0.53004 -0.09699 0.53525 -0.09236 0.5448 -0.09028 C 0.55313 -0.08472 0.56355 -0.08056 0.57258 -0.07731 C 0.57709 -0.07569 0.58178 -0.07477 0.58647 -0.07361 C 0.58872 -0.07292 0.59341 -0.07176 0.59341 -0.07176 C 0.61251 -0.05903 0.64324 -0.06736 0.66008 -0.06806 C 0.66529 -0.06921 0.6698 -0.06898 0.67397 -0.07361 C 0.68716 -0.08773 0.67674 -0.08287 0.68786 -0.08657 C 0.69202 -0.09028 0.70157 -0.09931 0.70452 -0.10324 C 0.70904 -0.10926 0.71181 -0.11528 0.71702 -0.11991 C 0.72327 -0.13241 0.72987 -0.15046 0.73924 -0.1588 C 0.74185 -0.16921 0.74897 -0.17361 0.75452 -0.18102 C 0.75643 -0.18843 0.76043 -0.19213 0.76286 -0.19954 C 0.76668 -0.21157 0.7698 -0.22361 0.77536 -0.23472 C 0.77657 -0.24792 0.77883 -0.25648 0.7823 -0.26806 C 0.78334 -0.27176 0.78421 -0.27546 0.78508 -0.27917 C 0.7856 -0.28102 0.78647 -0.28472 0.78647 -0.28472 C 0.7856 -0.32269 0.78768 -0.39236 0.75869 -0.41806 C 0.74966 -0.43611 0.74115 -0.45532 0.73091 -0.47176 C 0.72779 -0.47685 0.72483 -0.48403 0.72119 -0.48843 C 0.71876 -0.49144 0.71286 -0.49583 0.71286 -0.49583 C 0.70539 -0.51065 0.71511 -0.49282 0.70591 -0.50509 C 0.70244 -0.50972 0.70001 -0.51782 0.69619 -0.52176 C 0.69376 -0.52431 0.69046 -0.525 0.68786 -0.52731 C 0.68386 -0.53519 0.67171 -0.54444 0.66424 -0.54769 C 0.6599 -0.56505 0.62588 -0.56157 0.61563 -0.5625 C 0.5948 -0.55949 0.57397 -0.55648 0.55313 -0.55324 C 0.54983 -0.55278 0.54654 -0.55231 0.54341 -0.55139 C 0.54063 -0.55046 0.53508 -0.54769 0.53508 -0.54769 C 0.52883 -0.53935 0.52206 -0.53796 0.51424 -0.53287 C 0.50279 -0.52523 0.49237 -0.51644 0.48091 -0.5088 C 0.47466 -0.4963 0.48195 -0.50856 0.47397 -0.50139 C 0.4724 -0.5 0.47136 -0.49745 0.4698 -0.49583 C 0.46772 -0.49375 0.45852 -0.48634 0.45591 -0.48287 C 0.45261 -0.47847 0.45313 -0.475 0.45036 -0.46991 C 0.4474 -0.46435 0.44289 -0.4581 0.43924 -0.45324 C 0.43733 -0.4456 0.43473 -0.44259 0.43091 -0.43657 C 0.42744 -0.43102 0.42553 -0.42407 0.42258 -0.41806 C 0.42015 -0.40509 0.41199 -0.38426 0.40591 -0.37361 C 0.404 -0.3662 0.40227 -0.35972 0.39897 -0.35324 C 0.39688 -0.33912 0.39237 -0.32639 0.38647 -0.31435 C 0.38334 -0.29375 0.38629 -0.30116 0.38091 -0.29028 C 0.37813 -0.275 0.37345 -0.26065 0.3698 -0.24583 C 0.36806 -0.22986 0.36251 -0.20162 0.35591 -0.18843 C 0.35296 -0.17315 0.34688 -0.15926 0.34063 -0.14583 C 0.33838 -0.14097 0.33213 -0.13218 0.33091 -0.12731 C 0.329 -0.11968 0.32466 -0.10394 0.3198 -0.09954 C 0.31702 -0.09699 0.3139 -0.09537 0.31147 -0.09213 C 0.29897 -0.07546 0.29115 -0.06644 0.27397 -0.0588 C 0.2724 -0.0581 0.27136 -0.05602 0.2698 -0.05509 C 0.26806 -0.05417 0.26615 -0.05394 0.26424 -0.05324 C 0.25556 -0.0456 0.24376 -0.04282 0.23369 -0.03843 C 0.23195 -0.03773 0.23004 -0.03727 0.22813 -0.03657 C 0.22536 -0.03542 0.2198 -0.03287 0.2198 -0.03287 C 0.20331 -0.03356 0.16945 -0.03171 0.15036 -0.04028 C 0.14063 -0.04468 0.13091 -0.04699 0.12119 -0.05139 C 0.11963 -0.05208 0.11858 -0.05417 0.11702 -0.05509 C 0.10695 -0.06181 0.09567 -0.06713 0.08508 -0.07176 C 0.08317 -0.07361 0.08161 -0.07593 0.07952 -0.07731 C 0.07727 -0.07894 0.07466 -0.07917 0.07258 -0.08102 C 0.05296 -0.09792 0.06668 -0.09097 0.05591 -0.09583 C 0.05452 -0.09769 0.05331 -0.09977 0.05174 -0.10139 C 0.04914 -0.10417 0.04341 -0.1088 0.04341 -0.1088 C 0.03681 -0.12222 0.02796 -0.13519 0.02258 -0.14954 C 0.0172 -0.16366 0.02709 -0.14468 0.01702 -0.1625 C 0.0132 -0.18264 0.00608 -0.20093 0.00036 -0.21991 C -0.00329 -0.23194 -0.0052 -0.24421 -0.01076 -0.25509 C -0.01214 -0.2662 -0.0151 -0.27222 -0.0177 -0.28287 C -0.02013 -0.29282 -0.02048 -0.29954 -0.02603 -0.30694 C -0.02742 -0.3206 -0.02898 -0.33403 -0.0302 -0.34769 C -0.02968 -0.38287 -0.02968 -0.41806 -0.02881 -0.45324 C -0.02864 -0.46227 -0.01926 -0.46782 -0.01492 -0.47176 C 0.00713 -0.49144 0.01424 -0.49028 0.04341 -0.49213 C 0.05122 -0.4919 0.0882 -0.49282 0.10591 -0.48843 C 0.11216 -0.48681 0.11581 -0.48264 0.12258 -0.48102 C 0.12796 -0.47731 0.13386 -0.47523 0.13924 -0.47176 C 0.14411 -0.46852 0.14324 -0.46736 0.14758 -0.4625 C 0.15279 -0.45648 0.154 -0.45648 0.16008 -0.45139 C 0.16008 -0.45139 0.17049 -0.44213 0.17258 -0.44028 C 0.17536 -0.43773 0.18091 -0.43287 0.18091 -0.43287 C 0.18473 -0.42245 0.19133 -0.41944 0.19897 -0.41435 C 0.20244 -0.40718 0.20539 -0.40856 0.21008 -0.40324 C 0.21424 -0.39861 0.21824 -0.39259 0.22258 -0.38843 C 0.22553 -0.38565 0.22918 -0.3838 0.2323 -0.38102 C 0.23612 -0.37338 0.24445 -0.35903 0.25036 -0.35509 C 0.2573 -0.35046 0.25834 -0.35069 0.26424 -0.34028 C 0.26772 -0.33426 0.26997 -0.32708 0.27397 -0.32176 C 0.28473 -0.30741 0.28004 -0.31505 0.28786 -0.29954 C 0.29237 -0.29074 0.29688 -0.27685 0.30313 -0.26991 C 0.30817 -0.26435 0.31598 -0.2669 0.32258 -0.2662 C 0.33733 -0.2669 0.35244 -0.26435 0.36702 -0.26806 C 0.37032 -0.26898 0.37067 -0.27546 0.37258 -0.27917 C 0.37553 -0.28519 0.37935 -0.28981 0.3823 -0.29583 C 0.38126 -0.31551 0.38299 -0.34769 0.36841 -0.36065 C 0.36077 -0.37593 0.35678 -0.38356 0.34341 -0.39028 C 0.34115 -0.39144 0.3389 -0.39306 0.33647 -0.39398 C 0.33282 -0.39537 0.32536 -0.39769 0.32536 -0.39769 C 0.32067 -0.39699 0.31598 -0.39769 0.31147 -0.39583 C 0.3047 -0.39306 0.30036 -0.38403 0.29341 -0.38102 C 0.28786 -0.37361 0.28404 -0.36528 0.27952 -0.35694 C 0.2757 -0.34977 0.27518 -0.3537 0.27258 -0.34583 C 0.27015 -0.33843 0.26858 -0.32963 0.26702 -0.32176 C 0.26754 -0.29838 0.26025 -0.23773 0.28786 -0.22546 C 0.29723 -0.21296 0.30747 -0.20694 0.3198 -0.20139 C 0.3323 -0.20324 0.34515 -0.20278 0.3573 -0.20694 C 0.36043 -0.21343 0.36355 -0.21759 0.36841 -0.22176 C 0.37293 -0.24005 0.38022 -0.25648 0.38369 -0.27546 C 0.38282 -0.29097 0.38334 -0.31042 0.37258 -0.31991 C 0.37206 -0.32176 0.37188 -0.32361 0.37119 -0.32546 C 0.36893 -0.33148 0.3665 -0.33102 0.3698 -0.33102 " pathEditMode="relative" ptsTypes="ffffffffffffffffffffffffffffffffffffffffffffffffffffffffffffffffffffffffffffffffffffffffffffffffffffffffffffffffffffffffffffffffffffffffffA">
                                      <p:cBhvr>
                                        <p:cTn id="39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1–я группа. Чем больна девочка?</a:t>
            </a:r>
          </a:p>
          <a:p>
            <a:r>
              <a:rPr lang="ru-RU" smtClean="0"/>
              <a:t>2–я группа. Что испытывают близкие Нади?</a:t>
            </a:r>
          </a:p>
          <a:p>
            <a:r>
              <a:rPr lang="ru-RU" smtClean="0"/>
              <a:t>3- я группа. Каким видит живого слона Надя?</a:t>
            </a:r>
          </a:p>
          <a:p>
            <a:r>
              <a:rPr lang="ru-RU" smtClean="0"/>
              <a:t>4- я группа. Какие чувства испытывает Надя к слону?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840650-3A62-4E9E-AB16-E8F13570077A}" type="datetime1">
              <a:rPr lang="ru-RU" smtClean="0"/>
              <a:pPr>
                <a:defRPr/>
              </a:pPr>
              <a:t>14.08.2014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7CCA7-4F04-4C81-B5EC-F6AE5D6AC70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9436" y="428604"/>
            <a:ext cx="60851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Работа в группах</a:t>
            </a:r>
          </a:p>
        </p:txBody>
      </p:sp>
      <p:pic>
        <p:nvPicPr>
          <p:cNvPr id="8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71562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Иллюстрация Г.Мазурина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822169-5002-4575-8034-A2A955D4CC8F}" type="datetime1">
              <a:rPr lang="ru-RU" smtClean="0"/>
              <a:pPr>
                <a:defRPr/>
              </a:pPr>
              <a:t>14.08.2014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A692A-866C-4D73-BA06-8E8486180B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5" descr="97396815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71625"/>
            <a:ext cx="3357563" cy="2500313"/>
          </a:xfrm>
          <a:noFill/>
        </p:spPr>
      </p:pic>
      <p:pic>
        <p:nvPicPr>
          <p:cNvPr id="8" name="Picture 7" descr="9739681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71625"/>
            <a:ext cx="3802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9739683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286250"/>
            <a:ext cx="3286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9739683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76700"/>
            <a:ext cx="37449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r>
              <a:rPr lang="ru-RU" sz="6000" b="1" i="1" smtClean="0">
                <a:solidFill>
                  <a:srgbClr val="FF0000"/>
                </a:solidFill>
              </a:rPr>
              <a:t>Пословицы</a:t>
            </a:r>
            <a:r>
              <a:rPr lang="ru-RU" sz="6000" i="1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40F944-EB6D-4750-9163-82C88E8CBAE0}" type="datetime1">
              <a:rPr lang="ru-RU" smtClean="0"/>
              <a:pPr>
                <a:defRPr/>
              </a:pPr>
              <a:t>14.08.2014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5826B-E307-4058-A5A5-1A3F5118C3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28662" y="1073637"/>
            <a:ext cx="7429552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Детство –время золотое, ест и пьёт, и спит в покое.</a:t>
            </a:r>
          </a:p>
          <a:p>
            <a:pPr algn="ctr">
              <a:defRPr/>
            </a:pP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Здоровье  приходит днями, а уходит часами.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500438"/>
            <a:ext cx="8075612" cy="252095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70C0"/>
                </a:solidFill>
              </a:rPr>
              <a:t>Сбывшаяся мечта – самое лучшее лекарство.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714375"/>
            <a:ext cx="7138987" cy="2571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800" b="1" i="1" smtClean="0">
                <a:solidFill>
                  <a:srgbClr val="FF0000"/>
                </a:solidFill>
                <a:latin typeface="Informal Roman" pitchFamily="66" charset="0"/>
              </a:rPr>
              <a:t>О силе родительской любви.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A94716-C903-4DF8-80C1-CAB868235BCC}" type="datetime1">
              <a:rPr lang="ru-RU" smtClean="0"/>
              <a:pPr>
                <a:defRPr/>
              </a:pPr>
              <a:t>14.08.2014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439AC-AA55-40EF-AB1F-A598BADCCAB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71813" y="2143125"/>
            <a:ext cx="2857500" cy="25717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2786058"/>
            <a:ext cx="250033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Добро</a:t>
            </a:r>
          </a:p>
        </p:txBody>
      </p:sp>
      <p:cxnSp>
        <p:nvCxnSpPr>
          <p:cNvPr id="16" name="Прямая соединительная линия 15"/>
          <p:cNvCxnSpPr>
            <a:stCxn id="11" idx="7"/>
          </p:cNvCxnSpPr>
          <p:nvPr/>
        </p:nvCxnSpPr>
        <p:spPr>
          <a:xfrm rot="5400000" flipH="1" flipV="1">
            <a:off x="5674519" y="1835944"/>
            <a:ext cx="519113" cy="8477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4179888" y="1749425"/>
            <a:ext cx="642938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1" idx="6"/>
          </p:cNvCxnSpPr>
          <p:nvPr/>
        </p:nvCxnSpPr>
        <p:spPr>
          <a:xfrm>
            <a:off x="5929313" y="3429000"/>
            <a:ext cx="107156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43563" y="4357688"/>
            <a:ext cx="857250" cy="571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1" idx="4"/>
          </p:cNvCxnSpPr>
          <p:nvPr/>
        </p:nvCxnSpPr>
        <p:spPr>
          <a:xfrm rot="5400000">
            <a:off x="4071144" y="5144294"/>
            <a:ext cx="8572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3"/>
          </p:cNvCxnSpPr>
          <p:nvPr/>
        </p:nvCxnSpPr>
        <p:spPr>
          <a:xfrm rot="5400000">
            <a:off x="2950369" y="4388644"/>
            <a:ext cx="590550" cy="4905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1" idx="2"/>
          </p:cNvCxnSpPr>
          <p:nvPr/>
        </p:nvCxnSpPr>
        <p:spPr>
          <a:xfrm rot="10800000" flipV="1">
            <a:off x="2143125" y="3429000"/>
            <a:ext cx="928688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1"/>
          </p:cNvCxnSpPr>
          <p:nvPr/>
        </p:nvCxnSpPr>
        <p:spPr>
          <a:xfrm rot="16200000" flipV="1">
            <a:off x="2807494" y="1835944"/>
            <a:ext cx="447675" cy="9191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 rot="1785960">
            <a:off x="384156" y="1014799"/>
            <a:ext cx="248222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красота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571868" y="642919"/>
            <a:ext cx="238270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ласка</a:t>
            </a:r>
          </a:p>
        </p:txBody>
      </p:sp>
      <p:sp>
        <p:nvSpPr>
          <p:cNvPr id="50" name="Прямоугольник 49"/>
          <p:cNvSpPr/>
          <p:nvPr/>
        </p:nvSpPr>
        <p:spPr>
          <a:xfrm rot="19754122">
            <a:off x="5565504" y="1062183"/>
            <a:ext cx="289099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тепло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00826" y="2967335"/>
            <a:ext cx="264317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счастье</a:t>
            </a:r>
          </a:p>
        </p:txBody>
      </p:sp>
      <p:sp>
        <p:nvSpPr>
          <p:cNvPr id="52" name="Прямоугольник 51"/>
          <p:cNvSpPr/>
          <p:nvPr/>
        </p:nvSpPr>
        <p:spPr>
          <a:xfrm rot="12949241" flipV="1">
            <a:off x="5458599" y="4951387"/>
            <a:ext cx="306777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веселье</a:t>
            </a:r>
          </a:p>
        </p:txBody>
      </p:sp>
      <p:sp>
        <p:nvSpPr>
          <p:cNvPr id="53" name="Прямоугольник 52"/>
          <p:cNvSpPr/>
          <p:nvPr/>
        </p:nvSpPr>
        <p:spPr>
          <a:xfrm rot="7769259" flipV="1">
            <a:off x="559993" y="4924349"/>
            <a:ext cx="35695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</a:t>
            </a:r>
          </a:p>
        </p:txBody>
      </p:sp>
      <p:sp>
        <p:nvSpPr>
          <p:cNvPr id="54" name="Прямоугольник 53"/>
          <p:cNvSpPr/>
          <p:nvPr/>
        </p:nvSpPr>
        <p:spPr>
          <a:xfrm rot="10800000" flipV="1">
            <a:off x="2714611" y="5661267"/>
            <a:ext cx="371334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любовь</a:t>
            </a:r>
          </a:p>
        </p:txBody>
      </p:sp>
      <p:sp>
        <p:nvSpPr>
          <p:cNvPr id="56" name="Прямоугольник 55"/>
          <p:cNvSpPr/>
          <p:nvPr/>
        </p:nvSpPr>
        <p:spPr>
          <a:xfrm rot="21307976">
            <a:off x="428596" y="2890391"/>
            <a:ext cx="242889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3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body" idx="1"/>
          </p:nvPr>
        </p:nvSpPr>
        <p:spPr>
          <a:xfrm>
            <a:off x="2268538" y="836613"/>
            <a:ext cx="4248150" cy="18716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Семья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57188" y="1285875"/>
            <a:ext cx="83581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4400" b="1">
              <a:solidFill>
                <a:srgbClr val="FFFF00"/>
              </a:solidFill>
              <a:latin typeface="Times New Roman" pitchFamily="18" charset="0"/>
            </a:endParaRPr>
          </a:p>
          <a:p>
            <a:pPr algn="just"/>
            <a:r>
              <a:rPr lang="ru-RU" sz="4400" b="1" i="1">
                <a:solidFill>
                  <a:srgbClr val="FFFF00"/>
                </a:solidFill>
                <a:latin typeface="Times New Roman" pitchFamily="18" charset="0"/>
              </a:rPr>
              <a:t>Дружная, любящая.</a:t>
            </a:r>
          </a:p>
          <a:p>
            <a:r>
              <a:rPr lang="ru-RU" sz="4400" b="1" i="1">
                <a:solidFill>
                  <a:srgbClr val="FFFF00"/>
                </a:solidFill>
                <a:latin typeface="Times New Roman" pitchFamily="18" charset="0"/>
              </a:rPr>
              <a:t>Заботится, оберегает, поддерживает! </a:t>
            </a:r>
          </a:p>
          <a:p>
            <a:pPr algn="just"/>
            <a:r>
              <a:rPr lang="ru-RU" sz="4400" b="1" i="1">
                <a:solidFill>
                  <a:srgbClr val="FFFF00"/>
                </a:solidFill>
                <a:latin typeface="Times New Roman" pitchFamily="18" charset="0"/>
              </a:rPr>
              <a:t>Помогает преодолевать любые трудности! </a:t>
            </a:r>
          </a:p>
          <a:p>
            <a:pPr algn="just"/>
            <a:r>
              <a:rPr lang="ru-RU" sz="4400" b="1" i="1">
                <a:solidFill>
                  <a:srgbClr val="FFFF00"/>
                </a:solidFill>
                <a:latin typeface="Times New Roman" pitchFamily="18" charset="0"/>
              </a:rPr>
              <a:t>Крепость! </a:t>
            </a:r>
          </a:p>
          <a:p>
            <a:pPr algn="just"/>
            <a:r>
              <a:rPr lang="ru-RU" sz="4400" b="1" i="1">
                <a:solidFill>
                  <a:srgbClr val="FFFF00"/>
                </a:solidFill>
                <a:latin typeface="Times New Roman" pitchFamily="18" charset="0"/>
              </a:rPr>
              <a:t>                                        синквейн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Экран (4:3)</PresentationFormat>
  <Paragraphs>64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Иллюстрация Г.Мазурина</vt:lpstr>
      <vt:lpstr>Пословицы!</vt:lpstr>
      <vt:lpstr>Сбывшаяся мечта – самое лучшее лекарство.</vt:lpstr>
      <vt:lpstr>Слайд 8</vt:lpstr>
      <vt:lpstr>Слайд 9</vt:lpstr>
      <vt:lpstr>Рефлексия!</vt:lpstr>
      <vt:lpstr>Ответы к тестовым заданиям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</cp:revision>
  <dcterms:created xsi:type="dcterms:W3CDTF">2014-08-14T11:37:56Z</dcterms:created>
  <dcterms:modified xsi:type="dcterms:W3CDTF">2014-08-14T11:40:26Z</dcterms:modified>
</cp:coreProperties>
</file>