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9" r:id="rId4"/>
    <p:sldId id="270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72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0899C-39AA-4642-8844-824022F1D5D3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D04E-9BBB-42A0-B63A-E7FB23123FD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34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D04E-9BBB-42A0-B63A-E7FB23123FD7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460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4AB2-0741-4637-ABC9-495B154C5F51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5A53-0786-4AFC-A4D2-8E7A3A3F5C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07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4AB2-0741-4637-ABC9-495B154C5F51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5A53-0786-4AFC-A4D2-8E7A3A3F5C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18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4AB2-0741-4637-ABC9-495B154C5F51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5A53-0786-4AFC-A4D2-8E7A3A3F5C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60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4AB2-0741-4637-ABC9-495B154C5F51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5A53-0786-4AFC-A4D2-8E7A3A3F5C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38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4AB2-0741-4637-ABC9-495B154C5F51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5A53-0786-4AFC-A4D2-8E7A3A3F5C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240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4AB2-0741-4637-ABC9-495B154C5F51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5A53-0786-4AFC-A4D2-8E7A3A3F5C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72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4AB2-0741-4637-ABC9-495B154C5F51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5A53-0786-4AFC-A4D2-8E7A3A3F5C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7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4AB2-0741-4637-ABC9-495B154C5F51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5A53-0786-4AFC-A4D2-8E7A3A3F5C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35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4AB2-0741-4637-ABC9-495B154C5F51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5A53-0786-4AFC-A4D2-8E7A3A3F5C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90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4AB2-0741-4637-ABC9-495B154C5F51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5A53-0786-4AFC-A4D2-8E7A3A3F5C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97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4AB2-0741-4637-ABC9-495B154C5F51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5A53-0786-4AFC-A4D2-8E7A3A3F5C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49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54AB2-0741-4637-ABC9-495B154C5F51}" type="datetimeFigureOut">
              <a:rPr lang="ru-RU" smtClean="0"/>
              <a:t>28.04.2014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D5A53-0786-4AFC-A4D2-8E7A3A3F5C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9458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47570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Департамент образования г. Москвы</a:t>
            </a:r>
            <a:br>
              <a:rPr lang="ru-RU" sz="2400" dirty="0" smtClean="0"/>
            </a:br>
            <a:r>
              <a:rPr lang="ru-RU" sz="2400" dirty="0" smtClean="0"/>
              <a:t>Государственное бюджетное образовательно учреждение</a:t>
            </a:r>
            <a:br>
              <a:rPr lang="ru-RU" sz="2400" dirty="0" smtClean="0"/>
            </a:br>
            <a:r>
              <a:rPr lang="ru-RU" sz="2400" dirty="0" smtClean="0"/>
              <a:t>Средняя общеобразовательная школа № 514</a:t>
            </a:r>
            <a:br>
              <a:rPr lang="ru-RU" sz="2400" dirty="0" smtClean="0"/>
            </a:br>
            <a:r>
              <a:rPr lang="ru-RU" sz="2400" dirty="0" smtClean="0"/>
              <a:t>Дошкольное отделение № 3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Система работы по воспитанию навыков </a:t>
            </a:r>
            <a:br>
              <a:rPr lang="ru-RU" sz="2400" dirty="0" smtClean="0"/>
            </a:br>
            <a:r>
              <a:rPr lang="ru-RU" sz="2400" dirty="0" smtClean="0"/>
              <a:t>здорового образа жизни у дошкольников.</a:t>
            </a:r>
            <a:br>
              <a:rPr lang="ru-RU" sz="2400" dirty="0" smtClean="0"/>
            </a:br>
            <a:r>
              <a:rPr lang="ru-RU" sz="2400" dirty="0" smtClean="0"/>
              <a:t>Сотрудничество с родителями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7088832" cy="1872208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Выполнила: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Макарова И.В.</a:t>
            </a:r>
          </a:p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pPr algn="r"/>
            <a:endParaRPr lang="ru-RU" sz="1800" dirty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Москва 2014</a:t>
            </a:r>
            <a:endParaRPr lang="ru-RU" sz="1800" dirty="0">
              <a:solidFill>
                <a:schemeClr val="tx1"/>
              </a:solidFill>
            </a:endParaRPr>
          </a:p>
          <a:p>
            <a:pPr algn="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9732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Этапы работы с семьей</a:t>
            </a:r>
            <a:endParaRPr lang="ru-RU" sz="3200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Подготовительный </a:t>
            </a:r>
            <a:r>
              <a:rPr lang="ru-RU" sz="2000" dirty="0" smtClean="0"/>
              <a:t>(включение родителей в учебно-воспитательный процесс)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Просветительский </a:t>
            </a:r>
            <a:r>
              <a:rPr lang="ru-RU" sz="2000" dirty="0" smtClean="0"/>
              <a:t>(подбор литературы по теме, методические рекомендации, распространение семейного опыта)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Совместная деятельность педагогов с семьей (</a:t>
            </a:r>
            <a:r>
              <a:rPr lang="ru-RU" sz="2000" dirty="0" smtClean="0"/>
              <a:t>наглядная информация, организация праздников, досугов, проведение собраний, консультаций)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944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138" y="197364"/>
            <a:ext cx="8229600" cy="1791475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Рекомендуемые формы и виды физкультурно-</a:t>
            </a:r>
            <a:r>
              <a:rPr lang="ru-RU" sz="3200" u="sng" dirty="0" err="1" smtClean="0">
                <a:solidFill>
                  <a:srgbClr val="FF0000"/>
                </a:solidFill>
              </a:rPr>
              <a:t>оздоровтельной</a:t>
            </a:r>
            <a:r>
              <a:rPr lang="ru-RU" sz="3200" u="sng" dirty="0" smtClean="0">
                <a:solidFill>
                  <a:srgbClr val="FF0000"/>
                </a:solidFill>
              </a:rPr>
              <a:t> работы в семье</a:t>
            </a:r>
            <a:endParaRPr lang="ru-RU" sz="3200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8965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Беседы</a:t>
            </a:r>
          </a:p>
          <a:p>
            <a:r>
              <a:rPr lang="ru-RU" sz="2800" dirty="0" smtClean="0"/>
              <a:t>Оздоровительные мероприятия и прогулки</a:t>
            </a:r>
          </a:p>
          <a:p>
            <a:r>
              <a:rPr lang="ru-RU" sz="2800" dirty="0" smtClean="0"/>
              <a:t>Чтение художественной литературы</a:t>
            </a:r>
          </a:p>
          <a:p>
            <a:r>
              <a:rPr lang="ru-RU" sz="2800" dirty="0" smtClean="0"/>
              <a:t>Просмотр телепередач</a:t>
            </a:r>
          </a:p>
          <a:p>
            <a:r>
              <a:rPr lang="ru-RU" sz="2800" dirty="0" smtClean="0"/>
              <a:t>Посещение городских спортивных мероприятий</a:t>
            </a:r>
          </a:p>
          <a:p>
            <a:r>
              <a:rPr lang="ru-RU" sz="2800" dirty="0" smtClean="0"/>
              <a:t>Участие в создании агитационных плакатов, стендов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96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Здоровьесберегающая среда в семье</a:t>
            </a:r>
            <a:endParaRPr lang="ru-RU" sz="3200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Условия для физического развития детей (физкультурные комплексы, велосипеды, самокаты, лыжи, ролики и др.)</a:t>
            </a:r>
          </a:p>
          <a:p>
            <a:r>
              <a:rPr lang="ru-RU" sz="2400" dirty="0" smtClean="0"/>
              <a:t>Игры (кегли, кольцеброс, городки, дартс , мячи и др.)</a:t>
            </a:r>
          </a:p>
          <a:p>
            <a:r>
              <a:rPr lang="ru-RU" sz="2400" dirty="0" smtClean="0"/>
              <a:t>Режим дня</a:t>
            </a:r>
          </a:p>
          <a:p>
            <a:r>
              <a:rPr lang="ru-RU" sz="2400" dirty="0" smtClean="0"/>
              <a:t>Благоприятная санитарно-гигиеническая обстановка</a:t>
            </a:r>
          </a:p>
          <a:p>
            <a:r>
              <a:rPr lang="ru-RU" sz="2400" dirty="0" smtClean="0"/>
              <a:t>Выполнение гигиенических процедур ребенком</a:t>
            </a:r>
          </a:p>
          <a:p>
            <a:r>
              <a:rPr lang="ru-RU" sz="2400" dirty="0" smtClean="0"/>
              <a:t>Закаливающие процедуры</a:t>
            </a:r>
          </a:p>
          <a:p>
            <a:r>
              <a:rPr lang="ru-RU" sz="2400" dirty="0" smtClean="0"/>
              <a:t>Библиотека детской и энциклопедической литературы по пропаганде ЗОЖ</a:t>
            </a:r>
          </a:p>
          <a:p>
            <a:r>
              <a:rPr lang="ru-RU" sz="2400" dirty="0" smtClean="0"/>
              <a:t>Личный пример</a:t>
            </a:r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773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РЕБЕНОК  УЧИТСЯ  ТОМУ, 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ЧТО  ВИДИТ  У  СЕБЯ  В  ДОМУ</a:t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08920"/>
            <a:ext cx="3744416" cy="3384375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708920"/>
            <a:ext cx="3754760" cy="3384376"/>
          </a:xfrm>
        </p:spPr>
      </p:pic>
    </p:spTree>
    <p:extLst>
      <p:ext uri="{BB962C8B-B14F-4D97-AF65-F5344CB8AC3E}">
        <p14:creationId xmlns:p14="http://schemas.microsoft.com/office/powerpoint/2010/main" val="1962499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82453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73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</a:rPr>
              <a:t>АКТУАЛЬНОСТЬ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Возрастание и изменение </a:t>
            </a:r>
            <a:r>
              <a:rPr lang="ru-RU" sz="2400" dirty="0"/>
              <a:t>характера нагрузок на организм человека в связи с усложнением общественной жизни, увеличением рисков техногенного, экологического, </a:t>
            </a:r>
            <a:r>
              <a:rPr lang="ru-RU" sz="2400" dirty="0" smtClean="0"/>
              <a:t>психологического  </a:t>
            </a:r>
            <a:r>
              <a:rPr lang="ru-RU" sz="2400" dirty="0" smtClean="0"/>
              <a:t>факторов</a:t>
            </a:r>
            <a:r>
              <a:rPr lang="ru-RU" sz="2400" dirty="0"/>
              <a:t>, провоцирующих негативные сдвиги в состоянии </a:t>
            </a:r>
            <a:r>
              <a:rPr lang="ru-RU" sz="2400" dirty="0" smtClean="0"/>
              <a:t>здоровья</a:t>
            </a:r>
          </a:p>
          <a:p>
            <a:pPr algn="ctr"/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Ухудшение здоровья детей</a:t>
            </a:r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Положения ФГОС ДО</a:t>
            </a:r>
            <a:endParaRPr lang="ru-RU" sz="2400" dirty="0"/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Сотрудничество педагогов ДОУ и родителей по воспитанию </a:t>
            </a:r>
          </a:p>
          <a:p>
            <a:pPr marL="0" indent="0" algn="ctr">
              <a:buNone/>
            </a:pPr>
            <a:r>
              <a:rPr lang="ru-RU" sz="2400" dirty="0"/>
              <a:t>н</a:t>
            </a:r>
            <a:r>
              <a:rPr lang="ru-RU" sz="2400" dirty="0" smtClean="0"/>
              <a:t>авыков ЗОЖ у дошкольников</a:t>
            </a:r>
            <a:endParaRPr lang="ru-RU" sz="24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995936" y="3429000"/>
            <a:ext cx="1152128" cy="43204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3923928" y="4293096"/>
            <a:ext cx="1224136" cy="5040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923928" y="5157192"/>
            <a:ext cx="1224136" cy="5040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67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088232"/>
          </a:xfrm>
        </p:spPr>
        <p:txBody>
          <a:bodyPr>
            <a:normAutofit/>
          </a:bodyPr>
          <a:lstStyle/>
          <a:p>
            <a:pPr algn="l"/>
            <a:r>
              <a:rPr lang="ru-RU" sz="2800" u="sng" dirty="0" smtClean="0">
                <a:solidFill>
                  <a:srgbClr val="FF0000"/>
                </a:solidFill>
              </a:rPr>
              <a:t>Здоровый образ жизни </a:t>
            </a:r>
            <a:r>
              <a:rPr lang="ru-RU" sz="2800" dirty="0" smtClean="0"/>
              <a:t>– это образ жизни человека, направленный на профилактику болезней и укрепление здоровья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67544" y="2708920"/>
            <a:ext cx="4680520" cy="381642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 оценкам специалистов здоровье людей зависит на </a:t>
            </a:r>
            <a:r>
              <a:rPr lang="ru-RU" sz="2400" dirty="0" smtClean="0">
                <a:solidFill>
                  <a:srgbClr val="FF0000"/>
                </a:solidFill>
              </a:rPr>
              <a:t>50-55 %</a:t>
            </a:r>
            <a:r>
              <a:rPr lang="ru-RU" sz="2400" dirty="0" smtClean="0"/>
              <a:t> от образа жизни, на </a:t>
            </a:r>
            <a:r>
              <a:rPr lang="ru-RU" sz="2400" dirty="0" smtClean="0">
                <a:solidFill>
                  <a:srgbClr val="FF0000"/>
                </a:solidFill>
              </a:rPr>
              <a:t>20 %</a:t>
            </a:r>
            <a:r>
              <a:rPr lang="ru-RU" sz="2400" dirty="0" smtClean="0"/>
              <a:t> от окружающей среды, на </a:t>
            </a:r>
            <a:r>
              <a:rPr lang="ru-RU" sz="2400" dirty="0" smtClean="0">
                <a:solidFill>
                  <a:srgbClr val="FF0000"/>
                </a:solidFill>
              </a:rPr>
              <a:t>18-20 % </a:t>
            </a:r>
            <a:r>
              <a:rPr lang="ru-RU" sz="2400" dirty="0" smtClean="0"/>
              <a:t>от генетической предрасположенности, на </a:t>
            </a:r>
            <a:r>
              <a:rPr lang="ru-RU" sz="2400" dirty="0" smtClean="0">
                <a:solidFill>
                  <a:srgbClr val="FF0000"/>
                </a:solidFill>
              </a:rPr>
              <a:t>8-10</a:t>
            </a:r>
            <a:r>
              <a:rPr lang="ru-RU" sz="2400" dirty="0" smtClean="0"/>
              <a:t> % от здравоохранения</a:t>
            </a:r>
            <a:endParaRPr lang="ru-RU" sz="2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708920"/>
            <a:ext cx="3240360" cy="3096344"/>
          </a:xfrm>
        </p:spPr>
      </p:pic>
    </p:spTree>
    <p:extLst>
      <p:ext uri="{BB962C8B-B14F-4D97-AF65-F5344CB8AC3E}">
        <p14:creationId xmlns:p14="http://schemas.microsoft.com/office/powerpoint/2010/main" val="271188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Направление</a:t>
            </a:r>
            <a:r>
              <a:rPr lang="ru-RU" sz="3200" u="sng" dirty="0" smtClean="0">
                <a:solidFill>
                  <a:srgbClr val="FF0000"/>
                </a:solidFill>
              </a:rPr>
              <a:t/>
            </a:r>
            <a:br>
              <a:rPr lang="ru-RU" sz="3200" u="sng" dirty="0" smtClean="0">
                <a:solidFill>
                  <a:srgbClr val="FF0000"/>
                </a:solidFill>
              </a:rPr>
            </a:br>
            <a:r>
              <a:rPr lang="ru-RU" sz="3200" u="sng" dirty="0" smtClean="0">
                <a:solidFill>
                  <a:srgbClr val="FF0000"/>
                </a:solidFill>
              </a:rPr>
              <a:t> </a:t>
            </a:r>
            <a:r>
              <a:rPr lang="ru-RU" sz="3200" u="sng" dirty="0" smtClean="0">
                <a:solidFill>
                  <a:srgbClr val="FF0000"/>
                </a:solidFill>
              </a:rPr>
              <a:t>«Физическое </a:t>
            </a:r>
            <a:r>
              <a:rPr lang="ru-RU" sz="3200" u="sng" dirty="0">
                <a:solidFill>
                  <a:srgbClr val="FF0000"/>
                </a:solidFill>
              </a:rPr>
              <a:t>развитие»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5626968" cy="4680520"/>
          </a:xfrm>
        </p:spPr>
        <p:txBody>
          <a:bodyPr>
            <a:normAutofit fontScale="92500" lnSpcReduction="20000"/>
          </a:bodyPr>
          <a:lstStyle/>
          <a:p>
            <a:pPr marL="457200" indent="-457200"/>
            <a:r>
              <a:rPr lang="ru-RU" dirty="0"/>
              <a:t>Формирование двигательной активности детей;</a:t>
            </a:r>
          </a:p>
          <a:p>
            <a:pPr marL="457200" indent="-457200"/>
            <a:r>
              <a:rPr lang="ru-RU" dirty="0"/>
              <a:t>Формирование начальных представлений о некоторых видах спорта;</a:t>
            </a:r>
          </a:p>
          <a:p>
            <a:pPr marL="457200" indent="-457200"/>
            <a:r>
              <a:rPr lang="ru-RU" dirty="0"/>
              <a:t>Становление направленности и саморегуляции в двигательной сфере;</a:t>
            </a:r>
          </a:p>
          <a:p>
            <a:pPr marL="457200" indent="-457200"/>
            <a:r>
              <a:rPr lang="ru-RU" dirty="0"/>
              <a:t>Становление ценностей здорового образа жизни (в питании, двигательном режиме, закаливании, формировании </a:t>
            </a:r>
            <a:r>
              <a:rPr lang="ru-RU" dirty="0" err="1"/>
              <a:t>к.г.н</a:t>
            </a:r>
            <a:r>
              <a:rPr lang="ru-RU" dirty="0"/>
              <a:t> и др.)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196306"/>
            <a:ext cx="2232247" cy="3333750"/>
          </a:xfrm>
        </p:spPr>
      </p:pic>
    </p:spTree>
    <p:extLst>
      <p:ext uri="{BB962C8B-B14F-4D97-AF65-F5344CB8AC3E}">
        <p14:creationId xmlns:p14="http://schemas.microsoft.com/office/powerpoint/2010/main" val="150292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Система работы по формированию </a:t>
            </a:r>
            <a:br>
              <a:rPr lang="ru-RU" sz="3200" u="sng" dirty="0" smtClean="0">
                <a:solidFill>
                  <a:srgbClr val="FF0000"/>
                </a:solidFill>
              </a:rPr>
            </a:br>
            <a:r>
              <a:rPr lang="ru-RU" sz="3200" u="sng" dirty="0" smtClean="0">
                <a:solidFill>
                  <a:srgbClr val="FF0000"/>
                </a:solidFill>
              </a:rPr>
              <a:t>навыков ЗОЖ в ДОУ</a:t>
            </a:r>
            <a:endParaRPr lang="ru-RU" sz="3200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8884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Самопознание</a:t>
            </a:r>
          </a:p>
          <a:p>
            <a:r>
              <a:rPr lang="ru-RU" sz="2800" dirty="0" smtClean="0"/>
              <a:t>Правила гигиены и предупреждение заболеваний</a:t>
            </a:r>
          </a:p>
          <a:p>
            <a:r>
              <a:rPr lang="ru-RU" sz="2800" dirty="0" smtClean="0"/>
              <a:t>Питание и здоровье</a:t>
            </a:r>
          </a:p>
          <a:p>
            <a:r>
              <a:rPr lang="ru-RU" sz="2800" dirty="0" smtClean="0"/>
              <a:t>Основы безопасности</a:t>
            </a:r>
          </a:p>
          <a:p>
            <a:r>
              <a:rPr lang="ru-RU" sz="2800" dirty="0" smtClean="0"/>
              <a:t>Культура потребления медицинских услуг</a:t>
            </a:r>
          </a:p>
          <a:p>
            <a:r>
              <a:rPr lang="ru-RU" sz="2800" dirty="0" smtClean="0"/>
              <a:t>Обеспечение двигательного режима детей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422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Принципы педагогической работы </a:t>
            </a:r>
            <a:endParaRPr lang="ru-RU" sz="3200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Сознательность и активность</a:t>
            </a:r>
          </a:p>
          <a:p>
            <a:r>
              <a:rPr lang="ru-RU" sz="2800" dirty="0" smtClean="0"/>
              <a:t>Систематичность и последовательность</a:t>
            </a:r>
          </a:p>
          <a:p>
            <a:r>
              <a:rPr lang="ru-RU" sz="2800" dirty="0" smtClean="0"/>
              <a:t>Повторение и закрепление ЗУН</a:t>
            </a:r>
          </a:p>
          <a:p>
            <a:r>
              <a:rPr lang="ru-RU" sz="2800" dirty="0" smtClean="0"/>
              <a:t>Доступность и индивидуализация</a:t>
            </a:r>
          </a:p>
          <a:p>
            <a:r>
              <a:rPr lang="ru-RU" sz="2800" dirty="0" smtClean="0"/>
              <a:t>Непрерывность</a:t>
            </a:r>
          </a:p>
          <a:p>
            <a:r>
              <a:rPr lang="ru-RU" sz="2800" dirty="0" smtClean="0"/>
              <a:t>Цикличность</a:t>
            </a:r>
          </a:p>
          <a:p>
            <a:r>
              <a:rPr lang="ru-RU" sz="2800" dirty="0" smtClean="0"/>
              <a:t>Формирование ответственности за свое здоровье</a:t>
            </a:r>
          </a:p>
          <a:p>
            <a:r>
              <a:rPr lang="ru-RU" sz="2800" dirty="0" smtClean="0"/>
              <a:t>Сотрудничество с родителями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144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Направления сотрудничества педагогов и родителей</a:t>
            </a:r>
            <a:endParaRPr lang="ru-RU" sz="3200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36510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«Я познаю себя»</a:t>
            </a:r>
          </a:p>
          <a:p>
            <a:r>
              <a:rPr lang="ru-RU" sz="2800" dirty="0" smtClean="0"/>
              <a:t>«Солнце, воздух и вода – наши лучшие друзья»</a:t>
            </a:r>
          </a:p>
          <a:p>
            <a:r>
              <a:rPr lang="ru-RU" sz="2800" dirty="0" smtClean="0"/>
              <a:t>«Азбука движений»</a:t>
            </a:r>
          </a:p>
          <a:p>
            <a:r>
              <a:rPr lang="ru-RU" sz="2800" dirty="0" smtClean="0"/>
              <a:t>«Школа моего питания»</a:t>
            </a:r>
          </a:p>
          <a:p>
            <a:r>
              <a:rPr lang="ru-RU" sz="2800" dirty="0" smtClean="0"/>
              <a:t>«Профилактика травматизма»</a:t>
            </a:r>
          </a:p>
          <a:p>
            <a:r>
              <a:rPr lang="ru-RU" sz="2800" dirty="0" smtClean="0"/>
              <a:t>«Культура потребления медицинских услуг»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5963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512168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Принципы взаимодействия с семьей</a:t>
            </a:r>
            <a:endParaRPr lang="ru-RU" sz="3200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4644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Партнерство, взаимопонимание и доверие;</a:t>
            </a:r>
          </a:p>
          <a:p>
            <a:r>
              <a:rPr lang="ru-RU" sz="2800" dirty="0" smtClean="0"/>
              <a:t>Активное слушание;</a:t>
            </a:r>
          </a:p>
          <a:p>
            <a:r>
              <a:rPr lang="ru-RU" sz="2800" dirty="0" smtClean="0"/>
              <a:t>Согласованность действий;</a:t>
            </a:r>
          </a:p>
          <a:p>
            <a:r>
              <a:rPr lang="ru-RU" sz="2800" dirty="0" smtClean="0"/>
              <a:t>Самовоспитание;</a:t>
            </a:r>
          </a:p>
          <a:p>
            <a:r>
              <a:rPr lang="ru-RU" sz="2800" dirty="0" smtClean="0"/>
              <a:t>Ненавязчивость;</a:t>
            </a:r>
          </a:p>
          <a:p>
            <a:r>
              <a:rPr lang="ru-RU" sz="2800" dirty="0" smtClean="0"/>
              <a:t>Обмен жизненным опытом;</a:t>
            </a:r>
          </a:p>
          <a:p>
            <a:r>
              <a:rPr lang="ru-RU" sz="2800" dirty="0" smtClean="0"/>
              <a:t>Безусловное принятие ребенка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763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Формы и виды работы с семьей</a:t>
            </a:r>
            <a:endParaRPr lang="ru-RU" sz="3200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Интерактивная</a:t>
            </a:r>
            <a:r>
              <a:rPr lang="ru-RU" dirty="0" smtClean="0"/>
              <a:t> </a:t>
            </a:r>
            <a:r>
              <a:rPr lang="ru-RU" sz="2000" dirty="0" smtClean="0"/>
              <a:t>(анкетирование, интервьюирование, </a:t>
            </a:r>
            <a:r>
              <a:rPr lang="ru-RU" sz="2000" dirty="0"/>
              <a:t>д</a:t>
            </a:r>
            <a:r>
              <a:rPr lang="ru-RU" sz="2000" dirty="0" smtClean="0"/>
              <a:t>искуссии, круглые столы);</a:t>
            </a:r>
          </a:p>
          <a:p>
            <a:endParaRPr lang="ru-RU" sz="2000" dirty="0"/>
          </a:p>
          <a:p>
            <a:r>
              <a:rPr lang="ru-RU" sz="2800" dirty="0" smtClean="0"/>
              <a:t>Традиционная </a:t>
            </a:r>
            <a:r>
              <a:rPr lang="ru-RU" sz="2000" dirty="0" smtClean="0"/>
              <a:t>( родительские собрания, консультации,  спортивные соревнования, досуги, вечера  развлечений);</a:t>
            </a:r>
          </a:p>
          <a:p>
            <a:endParaRPr lang="ru-RU" sz="2000" dirty="0"/>
          </a:p>
          <a:p>
            <a:r>
              <a:rPr lang="ru-RU" sz="2800" dirty="0" smtClean="0"/>
              <a:t>Просветительская</a:t>
            </a:r>
            <a:r>
              <a:rPr lang="ru-RU" sz="2000" dirty="0" smtClean="0"/>
              <a:t> (использование СМИ, организация клуба, выпуск бюллетеней, наглядная информация)</a:t>
            </a:r>
          </a:p>
          <a:p>
            <a:endParaRPr lang="ru-RU" sz="2000" dirty="0"/>
          </a:p>
          <a:p>
            <a:r>
              <a:rPr lang="ru-RU" sz="2800" dirty="0" smtClean="0"/>
              <a:t>Общественная </a:t>
            </a:r>
            <a:r>
              <a:rPr lang="ru-RU" sz="2000" dirty="0" smtClean="0"/>
              <a:t>( создание инициативной группы «Мы за здоровый образ жизни»)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37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209</TotalTime>
  <Words>463</Words>
  <Application>Microsoft Office PowerPoint</Application>
  <PresentationFormat>Экран (4:3)</PresentationFormat>
  <Paragraphs>87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Департамент образования г. Москвы Государственное бюджетное образовательно учреждение Средняя общеобразовательная школа № 514 Дошкольное отделение № 3    Система работы по воспитанию навыков  здорового образа жизни у дошкольников. Сотрудничество с родителями </vt:lpstr>
      <vt:lpstr>АКТУАЛЬНОСТЬ</vt:lpstr>
      <vt:lpstr>Здоровый образ жизни – это образ жизни человека, направленный на профилактику болезней и укрепление здоровья</vt:lpstr>
      <vt:lpstr>Направление  «Физическое развитие»</vt:lpstr>
      <vt:lpstr>Система работы по формированию  навыков ЗОЖ в ДОУ</vt:lpstr>
      <vt:lpstr>Принципы педагогической работы </vt:lpstr>
      <vt:lpstr>Направления сотрудничества педагогов и родителей</vt:lpstr>
      <vt:lpstr>Принципы взаимодействия с семьей</vt:lpstr>
      <vt:lpstr>Формы и виды работы с семьей</vt:lpstr>
      <vt:lpstr>Этапы работы с семьей</vt:lpstr>
      <vt:lpstr>Рекомендуемые формы и виды физкультурно-оздоровтельной работы в семье</vt:lpstr>
      <vt:lpstr>Здоровьесберегающая среда в семье</vt:lpstr>
      <vt:lpstr>РЕБЕНОК  УЧИТСЯ  ТОМУ,  ЧТО  ВИДИТ  У  СЕБЯ  В  ДОМУ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г. Москвы Государственное бюджетное образовательно учреждение Средняя общеобразовательная школа № 514 Дошкольное отделение № 3   Доклад Система работы по воспитанию навыков  здорового образа жизни у дошкольников. Сотрудничество с родителями </dc:title>
  <dc:creator>Ира</dc:creator>
  <cp:lastModifiedBy>Ира</cp:lastModifiedBy>
  <cp:revision>27</cp:revision>
  <dcterms:created xsi:type="dcterms:W3CDTF">2014-04-27T09:11:14Z</dcterms:created>
  <dcterms:modified xsi:type="dcterms:W3CDTF">2014-04-28T05:40:30Z</dcterms:modified>
</cp:coreProperties>
</file>