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80" r:id="rId3"/>
    <p:sldId id="257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9" r:id="rId18"/>
    <p:sldId id="278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82" r:id="rId27"/>
    <p:sldId id="283" r:id="rId28"/>
    <p:sldId id="284" r:id="rId29"/>
    <p:sldId id="285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414A16"/>
    <a:srgbClr val="C8089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E415F-FEBA-48DA-BD0C-A8A6C222A7B4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5DAF3-A61E-4288-B24A-4E3074567B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65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13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85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53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312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08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5DAF3-A61E-4288-B24A-4E3074567BE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4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6D288DF-DE1E-4538-B6B9-23D536D7DF06}" type="datetimeFigureOut">
              <a:rPr lang="ru-RU" smtClean="0"/>
              <a:t>16.05.2012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F18E729-E846-4DE1-8C0D-5097F00ED55E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7" Type="http://schemas.openxmlformats.org/officeDocument/2006/relationships/hyperlink" Target="http://tolkslovar.ru/s7839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tolkslovar.ru/t2448.html" TargetMode="External"/><Relationship Id="rId5" Type="http://schemas.openxmlformats.org/officeDocument/2006/relationships/hyperlink" Target="http://tolkslovar.ru/m6235.html" TargetMode="External"/><Relationship Id="rId4" Type="http://schemas.openxmlformats.org/officeDocument/2006/relationships/hyperlink" Target="http://tolkslovar.ru/s14575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i-sad/upravlenie-dou/konsultaciya-dlya-vospitateley-po-teme-kompleksno-tematicheskoe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\Downloads\fony_14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9" y="0"/>
            <a:ext cx="911433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3056"/>
            <a:ext cx="4271392" cy="11658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u="sng" dirty="0" smtClean="0">
                <a:solidFill>
                  <a:schemeClr val="tx1"/>
                </a:solidFill>
              </a:rPr>
              <a:t>Консультация: </a:t>
            </a:r>
            <a:r>
              <a:rPr lang="ru-RU" u="dottedHeavy" dirty="0" smtClean="0">
                <a:solidFill>
                  <a:schemeClr val="tx1"/>
                </a:solidFill>
              </a:rPr>
              <a:t/>
            </a:r>
            <a:br>
              <a:rPr lang="ru-RU" u="dottedHeavy" dirty="0" smtClean="0">
                <a:solidFill>
                  <a:schemeClr val="tx1"/>
                </a:solidFill>
              </a:rPr>
            </a:br>
            <a:r>
              <a:rPr lang="ru-RU" u="sng" dirty="0" smtClean="0">
                <a:solidFill>
                  <a:srgbClr val="C00000"/>
                </a:solidFill>
              </a:rPr>
              <a:t>Смена образовательной парадигмы. </a:t>
            </a:r>
            <a:br>
              <a:rPr lang="ru-RU" u="sng" dirty="0" smtClean="0">
                <a:solidFill>
                  <a:srgbClr val="C00000"/>
                </a:solidFill>
              </a:rPr>
            </a:br>
            <a:r>
              <a:rPr lang="ru-RU" u="heavy" dirty="0" smtClean="0">
                <a:solidFill>
                  <a:srgbClr val="00B0F0"/>
                </a:solidFill>
                <a:uFill>
                  <a:solidFill>
                    <a:srgbClr val="6600FF"/>
                  </a:solidFill>
                </a:uFill>
              </a:rPr>
              <a:t>Реализация  ФГТ в ДОУ.</a:t>
            </a:r>
            <a:endParaRPr lang="ru-RU" sz="2700" u="heavy" dirty="0">
              <a:solidFill>
                <a:srgbClr val="00B0F0"/>
              </a:solidFill>
              <a:uFill>
                <a:solidFill>
                  <a:srgbClr val="6600FF"/>
                </a:solidFill>
              </a:u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229200"/>
            <a:ext cx="4419600" cy="106680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Подготовлена  Савченко В. И</a:t>
            </a:r>
            <a:r>
              <a:rPr lang="ru-RU" sz="1600" b="1" dirty="0" smtClean="0">
                <a:solidFill>
                  <a:srgbClr val="FF0000"/>
                </a:solidFill>
              </a:rPr>
              <a:t>. зам. зав. по ВМР МБДОУ № 8, Краснодарский край ,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Ст. Старощербиновская . </a:t>
            </a: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Высшая квалификационная категория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04.04. 2012г.</a:t>
            </a:r>
            <a:endParaRPr lang="ru-R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S\Downloads\fon52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32"/>
            <a:ext cx="9144000" cy="684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268" y="908720"/>
            <a:ext cx="8784976" cy="489364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FF0000"/>
                </a:solidFill>
              </a:rPr>
              <a:t>Игровой деятельности</a:t>
            </a:r>
            <a:r>
              <a:rPr lang="ru-RU" sz="2400" dirty="0"/>
              <a:t>, как форме организации детской деятельности, отводится </a:t>
            </a:r>
            <a:r>
              <a:rPr lang="ru-RU" sz="2400" dirty="0">
                <a:solidFill>
                  <a:srgbClr val="FF0000"/>
                </a:solidFill>
              </a:rPr>
              <a:t>особая роль</a:t>
            </a:r>
            <a:r>
              <a:rPr lang="ru-RU" sz="2400" dirty="0"/>
              <a:t>.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Игра </a:t>
            </a:r>
            <a:r>
              <a:rPr lang="ru-RU" sz="2400" dirty="0"/>
              <a:t>– это ведущая деятельность ребенка, посредством которой он органично развивается, познает очень важный пласт человеческой культуры – взаимоотношение между взрослыми людьми – в семье, их профессиональной деятельности и т. д. </a:t>
            </a:r>
            <a:br>
              <a:rPr lang="ru-RU" sz="2400" dirty="0"/>
            </a:br>
            <a:r>
              <a:rPr lang="ru-RU" sz="2400" dirty="0"/>
              <a:t>     </a:t>
            </a:r>
            <a:endParaRPr lang="ru-RU" sz="24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Таким </a:t>
            </a:r>
            <a:r>
              <a:rPr lang="ru-RU" sz="2400" dirty="0"/>
              <a:t>образом, </a:t>
            </a:r>
            <a:r>
              <a:rPr lang="ru-RU" sz="2400" u="dbl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игра </a:t>
            </a:r>
            <a:r>
              <a:rPr lang="ru-RU" sz="2400" u="dbl" dirty="0">
                <a:uFill>
                  <a:solidFill>
                    <a:schemeClr val="tx1"/>
                  </a:solidFill>
                </a:uFill>
              </a:rPr>
              <a:t>выступает как </a:t>
            </a:r>
            <a:r>
              <a:rPr lang="ru-RU" sz="2400" u="dbl" dirty="0">
                <a:solidFill>
                  <a:srgbClr val="FFFF00"/>
                </a:solidFill>
                <a:uFill>
                  <a:solidFill>
                    <a:schemeClr val="tx1"/>
                  </a:solidFill>
                </a:uFill>
              </a:rPr>
              <a:t>самая </a:t>
            </a:r>
            <a:r>
              <a:rPr lang="ru-RU" sz="2400" u="dbl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важная</a:t>
            </a:r>
            <a:r>
              <a:rPr lang="ru-RU" sz="2400" u="dbl" dirty="0">
                <a:solidFill>
                  <a:srgbClr val="FFFF00"/>
                </a:solidFill>
                <a:uFill>
                  <a:solidFill>
                    <a:schemeClr val="tx1"/>
                  </a:solidFill>
                </a:uFill>
              </a:rPr>
              <a:t> деятельность,</a:t>
            </a:r>
            <a:r>
              <a:rPr lang="ru-RU" sz="2400" dirty="0">
                <a:solidFill>
                  <a:srgbClr val="FFFF00"/>
                </a:solidFill>
              </a:rPr>
              <a:t> через которую педагоги решают все образовательные задачи, в том числе и </a:t>
            </a:r>
            <a:r>
              <a:rPr lang="ru-RU" sz="2400" dirty="0">
                <a:solidFill>
                  <a:srgbClr val="00B050"/>
                </a:solidFill>
              </a:rPr>
              <a:t>обучение. </a:t>
            </a:r>
            <a:br>
              <a:rPr lang="ru-RU" sz="2400" dirty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S\Downloads\fon81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" y="0"/>
            <a:ext cx="9141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2975" y="620688"/>
            <a:ext cx="8640959" cy="495520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Акцент:</a:t>
            </a:r>
            <a:endParaRPr lang="ru-RU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на </a:t>
            </a:r>
            <a:r>
              <a:rPr lang="ru-RU" sz="2800" dirty="0">
                <a:solidFill>
                  <a:srgbClr val="FF0000"/>
                </a:solidFill>
              </a:rPr>
              <a:t>совместную деятельность воспитателя и детей</a:t>
            </a:r>
            <a:r>
              <a:rPr lang="ru-RU" sz="2800" dirty="0"/>
              <a:t>, 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на </a:t>
            </a:r>
            <a:r>
              <a:rPr lang="ru-RU" sz="2800" dirty="0">
                <a:solidFill>
                  <a:srgbClr val="FFC000"/>
                </a:solidFill>
              </a:rPr>
              <a:t>игровые формы образования </a:t>
            </a:r>
            <a:r>
              <a:rPr lang="ru-RU" sz="2800" dirty="0"/>
              <a:t>дошкольников, </a:t>
            </a:r>
            <a:endParaRPr lang="ru-RU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на </a:t>
            </a:r>
            <a:r>
              <a:rPr lang="ru-RU" sz="2800" dirty="0">
                <a:solidFill>
                  <a:srgbClr val="92D050"/>
                </a:solidFill>
              </a:rPr>
              <a:t>отсутствие жесткой регламентации детской </a:t>
            </a:r>
            <a:r>
              <a:rPr lang="ru-RU" sz="2800" dirty="0" smtClean="0">
                <a:solidFill>
                  <a:srgbClr val="92D050"/>
                </a:solidFill>
              </a:rPr>
              <a:t>деятельности</a:t>
            </a:r>
            <a:r>
              <a:rPr lang="ru-RU" sz="2800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/>
              <a:t>учет </a:t>
            </a:r>
            <a:r>
              <a:rPr lang="ru-RU" sz="2800" dirty="0" err="1">
                <a:solidFill>
                  <a:srgbClr val="00B0F0"/>
                </a:solidFill>
              </a:rPr>
              <a:t>полоролевых</a:t>
            </a:r>
            <a:r>
              <a:rPr lang="ru-RU" sz="2800" dirty="0">
                <a:solidFill>
                  <a:srgbClr val="00B0F0"/>
                </a:solidFill>
              </a:rPr>
              <a:t> </a:t>
            </a:r>
            <a:r>
              <a:rPr lang="ru-RU" sz="2800" dirty="0"/>
              <a:t>особенностей детей при организации педагогического процесса в детском саду </a:t>
            </a:r>
            <a:endParaRPr lang="ru-RU" sz="2800" dirty="0" smtClean="0"/>
          </a:p>
          <a:p>
            <a:r>
              <a:rPr lang="ru-RU" sz="4400" dirty="0" smtClean="0">
                <a:solidFill>
                  <a:srgbClr val="FFC000"/>
                </a:solidFill>
              </a:rPr>
              <a:t>и </a:t>
            </a:r>
            <a:r>
              <a:rPr lang="ru-RU" sz="4400" dirty="0">
                <a:solidFill>
                  <a:srgbClr val="FFC000"/>
                </a:solidFill>
              </a:rPr>
              <a:t>вносит в содержание программ необходимые изменения.</a:t>
            </a:r>
          </a:p>
        </p:txBody>
      </p:sp>
    </p:spTree>
    <p:extLst>
      <p:ext uri="{BB962C8B-B14F-4D97-AF65-F5344CB8AC3E}">
        <p14:creationId xmlns:p14="http://schemas.microsoft.com/office/powerpoint/2010/main" val="31312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\Downloads\fon-79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960"/>
            <a:ext cx="9110677" cy="68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332656"/>
            <a:ext cx="8496944" cy="61247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/>
              <a:t>Занятия в ФГТ прописаны только в старшем дошкольном возрасте, это не значит, что они не могут проводиться с детьми других возрастов. </a:t>
            </a:r>
            <a:endParaRPr lang="ru-RU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Но </a:t>
            </a:r>
            <a:r>
              <a:rPr lang="ru-RU" sz="2800" dirty="0"/>
              <a:t>они (занятия) </a:t>
            </a:r>
            <a:r>
              <a:rPr lang="ru-RU" sz="2800" dirty="0">
                <a:solidFill>
                  <a:srgbClr val="FFFF00"/>
                </a:solidFill>
              </a:rPr>
              <a:t>не должны </a:t>
            </a:r>
            <a:r>
              <a:rPr lang="ru-RU" sz="2800" dirty="0"/>
              <a:t>быть </a:t>
            </a:r>
            <a:r>
              <a:rPr lang="ru-RU" sz="2800" dirty="0">
                <a:solidFill>
                  <a:srgbClr val="FFFF00"/>
                </a:solidFill>
              </a:rPr>
              <a:t>приоритетной формой работы с детьми. </a:t>
            </a:r>
            <a:endParaRPr lang="ru-RU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Образовательные </a:t>
            </a:r>
            <a:r>
              <a:rPr lang="ru-RU" sz="2800" dirty="0"/>
              <a:t>задачи должны решаться  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1. и </a:t>
            </a:r>
            <a:r>
              <a:rPr lang="ru-RU" sz="2800" dirty="0">
                <a:solidFill>
                  <a:srgbClr val="FF0000"/>
                </a:solidFill>
              </a:rPr>
              <a:t>в ходе режимных моментов,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2. в </a:t>
            </a:r>
            <a:r>
              <a:rPr lang="ru-RU" sz="2800" dirty="0">
                <a:solidFill>
                  <a:srgbClr val="FFFF00"/>
                </a:solidFill>
              </a:rPr>
              <a:t>совместной деятельности детей с педагогом (в том числе и на занятиях), </a:t>
            </a:r>
            <a:endParaRPr lang="ru-RU" sz="2800" dirty="0" smtClean="0">
              <a:solidFill>
                <a:srgbClr val="FFFF00"/>
              </a:solidFill>
            </a:endParaRPr>
          </a:p>
          <a:p>
            <a:r>
              <a:rPr lang="ru-RU" sz="2800" dirty="0" smtClean="0">
                <a:solidFill>
                  <a:srgbClr val="92D050"/>
                </a:solidFill>
              </a:rPr>
              <a:t>3. в </a:t>
            </a:r>
            <a:r>
              <a:rPr lang="ru-RU" sz="2800" dirty="0">
                <a:solidFill>
                  <a:srgbClr val="92D050"/>
                </a:solidFill>
              </a:rPr>
              <a:t>самостоятельной деятельности </a:t>
            </a:r>
            <a:r>
              <a:rPr lang="ru-RU" sz="2800" dirty="0" smtClean="0">
                <a:solidFill>
                  <a:srgbClr val="92D050"/>
                </a:solidFill>
              </a:rPr>
              <a:t>детей, </a:t>
            </a:r>
          </a:p>
          <a:p>
            <a:r>
              <a:rPr lang="ru-RU" sz="2800" dirty="0" smtClean="0">
                <a:solidFill>
                  <a:srgbClr val="00B0F0"/>
                </a:solidFill>
              </a:rPr>
              <a:t>4.</a:t>
            </a:r>
            <a:r>
              <a:rPr lang="ru-RU" sz="2800" dirty="0">
                <a:solidFill>
                  <a:srgbClr val="00B0F0"/>
                </a:solidFill>
              </a:rPr>
              <a:t> в совместной деятельности с семьей</a:t>
            </a:r>
            <a:r>
              <a:rPr lang="ru-RU" sz="2800" dirty="0" smtClean="0">
                <a:solidFill>
                  <a:srgbClr val="00B0F0"/>
                </a:solidFill>
              </a:rPr>
              <a:t>.</a:t>
            </a:r>
          </a:p>
          <a:p>
            <a:endParaRPr lang="ru-RU" sz="2800" dirty="0" smtClean="0">
              <a:solidFill>
                <a:srgbClr val="00B0F0"/>
              </a:solidFill>
            </a:endParaRPr>
          </a:p>
          <a:p>
            <a:r>
              <a:rPr lang="ru-RU" sz="2800" dirty="0" smtClean="0">
                <a:solidFill>
                  <a:srgbClr val="FFFF00"/>
                </a:solidFill>
              </a:rPr>
              <a:t>Вся </a:t>
            </a:r>
            <a:r>
              <a:rPr lang="ru-RU" sz="2800" dirty="0">
                <a:solidFill>
                  <a:srgbClr val="FFFF00"/>
                </a:solidFill>
              </a:rPr>
              <a:t>образовательная деятельность строится на основе </a:t>
            </a:r>
            <a:r>
              <a:rPr lang="ru-RU" sz="2800" u="sng" dirty="0">
                <a:solidFill>
                  <a:srgbClr val="FF0000"/>
                </a:solidFill>
              </a:rPr>
              <a:t>интеграции</a:t>
            </a:r>
            <a:r>
              <a:rPr lang="ru-RU" sz="2800" dirty="0">
                <a:solidFill>
                  <a:srgbClr val="FFFF00"/>
                </a:solidFill>
              </a:rPr>
              <a:t> и </a:t>
            </a:r>
            <a:r>
              <a:rPr lang="ru-RU" sz="2800" u="sng" dirty="0">
                <a:solidFill>
                  <a:srgbClr val="92D050"/>
                </a:solidFill>
              </a:rPr>
              <a:t>тематического планирования</a:t>
            </a:r>
            <a:r>
              <a:rPr lang="ru-RU" sz="2800" u="sng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316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S\Downloads\fon-199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116632"/>
            <a:ext cx="9036496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u="sng" dirty="0"/>
              <a:t>Особенности образовательного процесса в соответствии с </a:t>
            </a:r>
            <a:r>
              <a:rPr lang="ru-RU" sz="2000" b="1" u="sng" dirty="0" smtClean="0"/>
              <a:t>ФГТ.</a:t>
            </a:r>
            <a:r>
              <a:rPr lang="ru-RU" sz="2400" b="1" dirty="0"/>
              <a:t> </a:t>
            </a:r>
            <a:endParaRPr lang="ru-RU" sz="2400" b="1" dirty="0" smtClean="0"/>
          </a:p>
          <a:p>
            <a:pPr algn="just"/>
            <a:r>
              <a:rPr lang="ru-RU" sz="2400" dirty="0" smtClean="0"/>
              <a:t>Согласно </a:t>
            </a:r>
            <a:r>
              <a:rPr lang="ru-RU" sz="2400" dirty="0"/>
              <a:t>теории Л.С. Выготского и его последователей, процессы воспитания и обучения не сами по себе непосредственно развивают ребенка, а лишь тогда, когда они </a:t>
            </a:r>
            <a:r>
              <a:rPr lang="ru-RU" sz="2400" dirty="0">
                <a:solidFill>
                  <a:srgbClr val="FF0000"/>
                </a:solidFill>
              </a:rPr>
              <a:t>имеют </a:t>
            </a:r>
            <a:r>
              <a:rPr lang="ru-RU" sz="2400" dirty="0" smtClean="0">
                <a:solidFill>
                  <a:srgbClr val="FF0000"/>
                </a:solidFill>
              </a:rPr>
              <a:t>деятельностные формы </a:t>
            </a:r>
            <a:r>
              <a:rPr lang="ru-RU" sz="2400" dirty="0"/>
              <a:t>и обладают </a:t>
            </a:r>
            <a:r>
              <a:rPr lang="ru-RU" sz="2400" dirty="0">
                <a:solidFill>
                  <a:srgbClr val="FFFF00"/>
                </a:solidFill>
              </a:rPr>
              <a:t>соответствующим содержанием</a:t>
            </a:r>
            <a:r>
              <a:rPr lang="ru-RU" sz="2400" dirty="0" smtClean="0">
                <a:solidFill>
                  <a:srgbClr val="FFFF00"/>
                </a:solidFill>
              </a:rPr>
              <a:t>.(</a:t>
            </a:r>
            <a:r>
              <a:rPr lang="ru-RU" sz="2000" u="sng" dirty="0" smtClean="0">
                <a:solidFill>
                  <a:srgbClr val="002060"/>
                </a:solidFill>
              </a:rPr>
              <a:t>Образовательный контент</a:t>
            </a:r>
            <a:r>
              <a:rPr lang="ru-RU" sz="2400" dirty="0" smtClean="0">
                <a:solidFill>
                  <a:srgbClr val="FFFF00"/>
                </a:solidFill>
              </a:rPr>
              <a:t>)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382671"/>
            <a:ext cx="9036496" cy="458587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В ФГТ содержится указание на то, какие </a:t>
            </a:r>
            <a:r>
              <a:rPr lang="ru-RU" sz="2800" u="dbl" dirty="0">
                <a:solidFill>
                  <a:srgbClr val="FF0000"/>
                </a:solidFill>
              </a:rPr>
              <a:t>виды деятельности </a:t>
            </a:r>
            <a:r>
              <a:rPr lang="ru-RU" sz="2400" dirty="0"/>
              <a:t>можно считать </a:t>
            </a:r>
            <a:r>
              <a:rPr lang="ru-RU" sz="2400" u="dashLongHeavy" dirty="0">
                <a:solidFill>
                  <a:srgbClr val="FF0000"/>
                </a:solidFill>
              </a:rPr>
              <a:t>приемлемыми формами практики </a:t>
            </a:r>
            <a:r>
              <a:rPr lang="ru-RU" sz="2400" u="dashLongHeavy" dirty="0"/>
              <a:t>для </a:t>
            </a:r>
            <a:r>
              <a:rPr lang="ru-RU" sz="2400" u="dashLongHeavy" dirty="0" smtClean="0"/>
              <a:t>ребенка </a:t>
            </a:r>
            <a:r>
              <a:rPr lang="ru-RU" sz="2400" u="dashLongHeavy" dirty="0"/>
              <a:t>дошкольного </a:t>
            </a:r>
            <a:r>
              <a:rPr lang="ru-RU" sz="2400" u="dashLongHeavy" dirty="0" smtClean="0"/>
              <a:t>возраста (их 8): </a:t>
            </a:r>
          </a:p>
          <a:p>
            <a:r>
              <a:rPr lang="ru-RU" sz="2400" dirty="0" smtClean="0"/>
              <a:t>1.игровая,</a:t>
            </a:r>
          </a:p>
          <a:p>
            <a:r>
              <a:rPr lang="ru-RU" sz="2400" dirty="0" smtClean="0"/>
              <a:t>2. коммуникативная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3. трудовая,</a:t>
            </a:r>
          </a:p>
          <a:p>
            <a:r>
              <a:rPr lang="ru-RU" sz="2400" dirty="0" smtClean="0"/>
              <a:t>4. двигательная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5. познавательно-исследовательская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6. музыкально-художественная,</a:t>
            </a:r>
          </a:p>
          <a:p>
            <a:r>
              <a:rPr lang="ru-RU" sz="2400" dirty="0" smtClean="0"/>
              <a:t> 7. восприятие </a:t>
            </a:r>
            <a:r>
              <a:rPr lang="ru-RU" sz="2400" dirty="0"/>
              <a:t>художественной литературы, </a:t>
            </a:r>
            <a:r>
              <a:rPr lang="ru-RU" sz="2400" dirty="0" smtClean="0">
                <a:solidFill>
                  <a:srgbClr val="FFFF00"/>
                </a:solidFill>
              </a:rPr>
              <a:t>как </a:t>
            </a:r>
            <a:r>
              <a:rPr lang="ru-RU" sz="2400" dirty="0">
                <a:solidFill>
                  <a:srgbClr val="FFFF00"/>
                </a:solidFill>
              </a:rPr>
              <a:t>особый вид детской </a:t>
            </a:r>
            <a:r>
              <a:rPr lang="ru-RU" sz="2400" dirty="0" smtClean="0">
                <a:solidFill>
                  <a:srgbClr val="FFFF00"/>
                </a:solidFill>
              </a:rPr>
              <a:t>деятельности</a:t>
            </a:r>
          </a:p>
          <a:p>
            <a:r>
              <a:rPr lang="ru-RU" sz="2400" dirty="0" smtClean="0"/>
              <a:t>8. </a:t>
            </a:r>
            <a:r>
              <a:rPr lang="ru-RU" sz="2400" dirty="0"/>
              <a:t>и продуктивная.</a:t>
            </a:r>
          </a:p>
        </p:txBody>
      </p:sp>
    </p:spTree>
    <p:extLst>
      <p:ext uri="{BB962C8B-B14F-4D97-AF65-F5344CB8AC3E}">
        <p14:creationId xmlns:p14="http://schemas.microsoft.com/office/powerpoint/2010/main" val="16159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S\Downloads\fon-191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Схема развития любого вида деятельности такова: 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1. сначала </a:t>
            </a:r>
            <a:r>
              <a:rPr lang="ru-RU" sz="2400" dirty="0"/>
              <a:t>она осуществляется в совместной деятельности со </a:t>
            </a:r>
            <a:r>
              <a:rPr lang="ru-RU" sz="2400" dirty="0" smtClean="0"/>
              <a:t>    взрослым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dirty="0" smtClean="0"/>
              <a:t>2. затем </a:t>
            </a:r>
            <a:r>
              <a:rPr lang="ru-RU" sz="2400" dirty="0"/>
              <a:t>в совместной деятельности со </a:t>
            </a:r>
            <a:r>
              <a:rPr lang="ru-RU" sz="2400" dirty="0" smtClean="0"/>
              <a:t>сверстниками</a:t>
            </a:r>
          </a:p>
          <a:p>
            <a:r>
              <a:rPr lang="ru-RU" sz="2400" dirty="0" smtClean="0"/>
              <a:t> 3. и </a:t>
            </a:r>
            <a:r>
              <a:rPr lang="ru-RU" sz="2400" dirty="0"/>
              <a:t>становится самодеятельностью.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5656" y="2274838"/>
            <a:ext cx="8798831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u="wavy" dirty="0">
                <a:uFill>
                  <a:solidFill>
                    <a:srgbClr val="FF0000"/>
                  </a:solidFill>
                </a:uFill>
              </a:rPr>
              <a:t>ФГТ требуют от практиков решать образовательные задачи в процессе: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/>
              <a:t>Совместной деятельности ребенка со взрослым (в ходе режимных моментов; </a:t>
            </a:r>
            <a:endParaRPr lang="ru-RU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в </a:t>
            </a:r>
            <a:r>
              <a:rPr lang="ru-RU" sz="2800" u="heavy" dirty="0">
                <a:uFill>
                  <a:solidFill>
                    <a:srgbClr val="FFC000"/>
                  </a:solidFill>
                </a:uFill>
              </a:rPr>
              <a:t>непосредственно образовательной деятельности</a:t>
            </a:r>
            <a:r>
              <a:rPr lang="ru-RU" sz="2800" dirty="0"/>
              <a:t>, осуществляемой в процессе организации детских видов деятельности </a:t>
            </a:r>
            <a:endParaRPr lang="ru-RU" sz="2800" dirty="0" smtClean="0"/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и </a:t>
            </a:r>
            <a:r>
              <a:rPr lang="ru-RU" sz="2800" dirty="0"/>
              <a:t>в самостоятельной деятельности детей.</a:t>
            </a:r>
          </a:p>
        </p:txBody>
      </p:sp>
    </p:spTree>
    <p:extLst>
      <p:ext uri="{BB962C8B-B14F-4D97-AF65-F5344CB8AC3E}">
        <p14:creationId xmlns:p14="http://schemas.microsoft.com/office/powerpoint/2010/main" val="7195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AS\Downloads\fony_7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6216"/>
            <a:ext cx="9116825" cy="686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606" y="1153197"/>
            <a:ext cx="9116825" cy="367240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 В ФГТ выделены </a:t>
            </a:r>
            <a:r>
              <a:rPr lang="ru-RU" sz="2800" dirty="0"/>
              <a:t>признаки совместной деятельности взрослых и </a:t>
            </a:r>
            <a:r>
              <a:rPr lang="ru-RU" sz="2800" dirty="0" smtClean="0"/>
              <a:t>детей:</a:t>
            </a:r>
          </a:p>
          <a:p>
            <a:r>
              <a:rPr lang="ru-RU" sz="2800" dirty="0" smtClean="0"/>
              <a:t> 1. наличие </a:t>
            </a:r>
            <a:r>
              <a:rPr lang="ru-RU" sz="2800" dirty="0"/>
              <a:t>партнерской позиции взрослого </a:t>
            </a:r>
            <a:endParaRPr lang="ru-RU" sz="2800" dirty="0" smtClean="0"/>
          </a:p>
          <a:p>
            <a:r>
              <a:rPr lang="ru-RU" sz="2800" dirty="0" smtClean="0"/>
              <a:t>2. и </a:t>
            </a:r>
            <a:r>
              <a:rPr lang="ru-RU" sz="2800" dirty="0"/>
              <a:t>партнерской формы организации (сотрудничество взрослого и </a:t>
            </a:r>
            <a:r>
              <a:rPr lang="ru-RU" sz="2800" dirty="0" smtClean="0"/>
              <a:t>детей): </a:t>
            </a:r>
          </a:p>
          <a:p>
            <a:r>
              <a:rPr lang="ru-RU" sz="2800" dirty="0" smtClean="0"/>
              <a:t>*  возможность </a:t>
            </a:r>
            <a:r>
              <a:rPr lang="ru-RU" sz="2800" dirty="0"/>
              <a:t>свободного </a:t>
            </a:r>
            <a:r>
              <a:rPr lang="ru-RU" sz="2800" dirty="0" smtClean="0"/>
              <a:t>размещения детей, </a:t>
            </a:r>
          </a:p>
          <a:p>
            <a:r>
              <a:rPr lang="ru-RU" sz="2800" dirty="0" smtClean="0"/>
              <a:t>*  возможность перемещения ,</a:t>
            </a:r>
          </a:p>
          <a:p>
            <a:r>
              <a:rPr lang="ru-RU" sz="2800" dirty="0" smtClean="0"/>
              <a:t>* возможность общения детей.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355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C:\Users\AS\Downloads\fon-206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05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6970" y="151179"/>
            <a:ext cx="8956651" cy="65556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Одно из требований программы -  построение образовательного процесса на адекватных возрасту </a:t>
            </a:r>
            <a:r>
              <a:rPr lang="ru-RU" sz="2800" u="sng" dirty="0"/>
              <a:t>формах работы с детьми</a:t>
            </a:r>
            <a:r>
              <a:rPr lang="ru-RU" sz="2800" u="sng" dirty="0" smtClean="0"/>
              <a:t>. (31)</a:t>
            </a:r>
          </a:p>
          <a:p>
            <a:endParaRPr lang="ru-RU" sz="2800" dirty="0"/>
          </a:p>
          <a:p>
            <a:r>
              <a:rPr lang="ru-RU" sz="2800" dirty="0"/>
              <a:t>В тексте ФГТ не употребляется слово занятие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</a:p>
          <a:p>
            <a:r>
              <a:rPr lang="ru-RU" sz="2800" dirty="0" smtClean="0"/>
              <a:t>Этот</a:t>
            </a:r>
            <a:r>
              <a:rPr lang="ru-RU" sz="2800" dirty="0"/>
              <a:t>  термин отсутствует, чтобы не спровоцировать понимание </a:t>
            </a:r>
            <a:r>
              <a:rPr lang="ru-RU" sz="2800" u="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термина </a:t>
            </a:r>
            <a:r>
              <a:rPr lang="ru-RU" sz="2800" u="dottedHeavy" dirty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образовательная деятельность </a:t>
            </a:r>
            <a:r>
              <a:rPr lang="ru-RU" sz="2800" dirty="0"/>
              <a:t>в процессе организации детских видов деятельности в </a:t>
            </a:r>
            <a:r>
              <a:rPr lang="ru-RU" sz="2800" u="dotDotDashHeavy" dirty="0">
                <a:uFill>
                  <a:solidFill>
                    <a:srgbClr val="FF0000"/>
                  </a:solidFill>
                </a:uFill>
              </a:rPr>
              <a:t>качестве учебной деятельности</a:t>
            </a:r>
            <a:r>
              <a:rPr lang="ru-RU" sz="2800" dirty="0"/>
              <a:t>, основной формой которой в прежней дидактике являлось занятие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Конечно, занятие в детском саду </a:t>
            </a:r>
            <a:r>
              <a:rPr lang="ru-RU" sz="2800" dirty="0">
                <a:solidFill>
                  <a:srgbClr val="FF0000"/>
                </a:solidFill>
              </a:rPr>
              <a:t>не отменяется</a:t>
            </a:r>
            <a:r>
              <a:rPr lang="ru-RU" sz="2800" dirty="0"/>
              <a:t>, но в него следует  вкладывать </a:t>
            </a:r>
            <a:r>
              <a:rPr lang="ru-RU" sz="2800" dirty="0">
                <a:solidFill>
                  <a:srgbClr val="FF0000"/>
                </a:solidFill>
              </a:rPr>
              <a:t>иной смысл</a:t>
            </a:r>
            <a:r>
              <a:rPr lang="ru-RU" sz="2800" dirty="0"/>
              <a:t>: </a:t>
            </a:r>
            <a:r>
              <a:rPr lang="ru-RU" sz="2800" dirty="0">
                <a:solidFill>
                  <a:srgbClr val="FFC000"/>
                </a:solidFill>
              </a:rPr>
              <a:t>занятие как </a:t>
            </a:r>
            <a:r>
              <a:rPr lang="ru-RU" sz="2800" u="wavyDbl" dirty="0">
                <a:solidFill>
                  <a:srgbClr val="FFC000"/>
                </a:solidFill>
              </a:rPr>
              <a:t>занимательное дело.</a:t>
            </a:r>
          </a:p>
        </p:txBody>
      </p:sp>
    </p:spTree>
    <p:extLst>
      <p:ext uri="{BB962C8B-B14F-4D97-AF65-F5344CB8AC3E}">
        <p14:creationId xmlns:p14="http://schemas.microsoft.com/office/powerpoint/2010/main" val="23529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\Downloads\fon-78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" y="-355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агетная рамка 2"/>
          <p:cNvSpPr/>
          <p:nvPr/>
        </p:nvSpPr>
        <p:spPr>
          <a:xfrm>
            <a:off x="211786" y="53768"/>
            <a:ext cx="2992062" cy="2052796"/>
          </a:xfrm>
          <a:prstGeom prst="beve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Основные направления развития дошкольника.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(4)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563804" y="2252015"/>
            <a:ext cx="619706" cy="474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мка 4"/>
          <p:cNvSpPr/>
          <p:nvPr/>
        </p:nvSpPr>
        <p:spPr>
          <a:xfrm>
            <a:off x="3146051" y="1628800"/>
            <a:ext cx="2921305" cy="102630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52135" y="1734946"/>
            <a:ext cx="276989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Образовательные 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области ФГТ . (10)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637084" y="26844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5781516" y="2384269"/>
            <a:ext cx="3038955" cy="2007127"/>
          </a:xfrm>
          <a:prstGeom prst="flowChartMultidocumen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Приоритетный вид детской деятельности.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(8)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7184220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6274760" y="4510936"/>
            <a:ext cx="2797329" cy="10723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Формы работы с детьми.(31)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" name="Вертикальный свиток 1"/>
          <p:cNvSpPr/>
          <p:nvPr/>
        </p:nvSpPr>
        <p:spPr>
          <a:xfrm>
            <a:off x="-28484" y="2150444"/>
            <a:ext cx="2592288" cy="243552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и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1.Физическое.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dirty="0">
                <a:solidFill>
                  <a:srgbClr val="7030A0"/>
                </a:solidFill>
              </a:rPr>
              <a:t>2.Познавательно – </a:t>
            </a:r>
            <a:r>
              <a:rPr lang="ru-RU" b="1" dirty="0" smtClean="0">
                <a:solidFill>
                  <a:srgbClr val="7030A0"/>
                </a:solidFill>
              </a:rPr>
              <a:t>речевое.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3.Социально – личностное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4.Художественно – эстетическое.</a:t>
            </a:r>
          </a:p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" name="Блок-схема: данные 11"/>
          <p:cNvSpPr/>
          <p:nvPr/>
        </p:nvSpPr>
        <p:spPr>
          <a:xfrm>
            <a:off x="2273276" y="3124799"/>
            <a:ext cx="3794720" cy="3614569"/>
          </a:xfrm>
          <a:prstGeom prst="flowChartInputOutp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46051" y="3183541"/>
            <a:ext cx="17594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1.Двигательная.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90204" y="3415381"/>
            <a:ext cx="30516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2.Познавательно – 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исследовательская.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3.Коммуникативная.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4.Чтение ( восприятие )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художественной литературы.</a:t>
            </a:r>
          </a:p>
          <a:p>
            <a:r>
              <a:rPr lang="ru-RU" b="1" dirty="0">
                <a:solidFill>
                  <a:srgbClr val="C00000"/>
                </a:solidFill>
              </a:rPr>
              <a:t>5.Игровая.</a:t>
            </a:r>
          </a:p>
          <a:p>
            <a:r>
              <a:rPr lang="ru-RU" b="1" dirty="0">
                <a:solidFill>
                  <a:srgbClr val="C00000"/>
                </a:solidFill>
              </a:rPr>
              <a:t>6.Трудовая. </a:t>
            </a:r>
          </a:p>
          <a:p>
            <a:endParaRPr lang="ru-RU" b="1" dirty="0">
              <a:solidFill>
                <a:srgbClr val="FF0066"/>
              </a:solidFill>
            </a:endParaRPr>
          </a:p>
          <a:p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90203" y="5583306"/>
            <a:ext cx="4539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7.Продуктивная.</a:t>
            </a:r>
          </a:p>
          <a:p>
            <a:r>
              <a:rPr lang="ru-RU" b="1" dirty="0">
                <a:solidFill>
                  <a:srgbClr val="002060"/>
                </a:solidFill>
              </a:rPr>
              <a:t> 8.Музыкально –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художественная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4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S\Downloads\fon-photoshop-26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927"/>
            <a:ext cx="9129451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240205"/>
            <a:ext cx="849694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Реализация основных направлений  развития дошкольников.</a:t>
            </a:r>
          </a:p>
          <a:p>
            <a:pPr algn="ctr"/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740025"/>
              </p:ext>
            </p:extLst>
          </p:nvPr>
        </p:nvGraphicFramePr>
        <p:xfrm>
          <a:off x="118484" y="1071202"/>
          <a:ext cx="889248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160"/>
                <a:gridCol w="2964160"/>
                <a:gridCol w="2964160"/>
              </a:tblGrid>
              <a:tr h="3852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Основные направления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 развития дошкольника</a:t>
                      </a:r>
                      <a:endParaRPr lang="ru-RU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Образовательные области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 соответствии с ФГТ.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C000"/>
                          </a:solidFill>
                        </a:rPr>
                        <a:t>Приоритетный вид детской деятельности.</a:t>
                      </a:r>
                      <a:endParaRPr lang="ru-RU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3852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1.Физическое.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1.« Физическая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культура». </a:t>
                      </a:r>
                    </a:p>
                    <a:p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2.« Здоровье».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1.Двигательная.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24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2.Познавательно – речевое.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3.« Познание».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4.« Коммуникация».</a:t>
                      </a:r>
                    </a:p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5.«Чтение художественной литературы».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2.Познавательно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– исследовательская.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3.Коммуникативная. 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4.Чтение ( восприятие )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художественной литературы.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8524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3.Социально – личностное.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6.« Социализация».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7.« Труд».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8.« Безопасность».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5.Игровая.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6.Трудовая. </a:t>
                      </a:r>
                    </a:p>
                    <a:p>
                      <a:endParaRPr lang="ru-RU" b="1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38524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4.Художественно – эстетическое.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9.« Художественное творчество».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10.« Музыка».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7.Продуктивная.</a:t>
                      </a:r>
                    </a:p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 8.Музыкально – художественная.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3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S\Downloads\fony_14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51520" y="116632"/>
            <a:ext cx="8712968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Скоролупова и Федина, разработчики ФГТ, предлагают определенные </a:t>
            </a:r>
            <a:r>
              <a:rPr lang="ru-RU" sz="2000" u="dbl" dirty="0"/>
              <a:t>формы работы с детьми</a:t>
            </a:r>
            <a:r>
              <a:rPr lang="ru-RU" sz="2000" dirty="0"/>
              <a:t>, соответствующие условно каждому </a:t>
            </a:r>
            <a:r>
              <a:rPr lang="ru-RU" sz="2000" dirty="0">
                <a:solidFill>
                  <a:srgbClr val="FF0066"/>
                </a:solidFill>
              </a:rPr>
              <a:t>виду деятельности</a:t>
            </a:r>
            <a:r>
              <a:rPr lang="ru-RU" sz="2000" dirty="0"/>
              <a:t>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22726"/>
              </p:ext>
            </p:extLst>
          </p:nvPr>
        </p:nvGraphicFramePr>
        <p:xfrm>
          <a:off x="467544" y="1412776"/>
          <a:ext cx="8111243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96443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1.Двигательная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·</a:t>
                      </a: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     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1.</a:t>
                      </a: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  Подвижные дидактические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игры.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·    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2.</a:t>
                      </a: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   Подвижные игры с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правилами.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3.</a:t>
                      </a: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  Игровые 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упражнения.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C000"/>
                          </a:solidFill>
                          <a:effectLst/>
                        </a:rPr>
                        <a:t>·      </a:t>
                      </a:r>
                      <a:r>
                        <a:rPr lang="ru-RU" sz="2400" dirty="0" smtClean="0">
                          <a:solidFill>
                            <a:srgbClr val="FFC000"/>
                          </a:solidFill>
                          <a:effectLst/>
                        </a:rPr>
                        <a:t>4. Соревнования.</a:t>
                      </a:r>
                      <a:endParaRPr lang="ru-RU" sz="2400" dirty="0">
                        <a:solidFill>
                          <a:srgbClr val="FFC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2.Игровая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·       </a:t>
                      </a:r>
                      <a:r>
                        <a:rPr lang="ru-RU" sz="2400" dirty="0" smtClean="0">
                          <a:effectLst/>
                        </a:rPr>
                        <a:t>5. Сюжетные игры.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·      </a:t>
                      </a:r>
                      <a:r>
                        <a:rPr lang="ru-RU" sz="2400" dirty="0" smtClean="0">
                          <a:effectLst/>
                        </a:rPr>
                        <a:t>6. </a:t>
                      </a:r>
                      <a:r>
                        <a:rPr lang="ru-RU" sz="2400" dirty="0">
                          <a:effectLst/>
                        </a:rPr>
                        <a:t>Игры с </a:t>
                      </a:r>
                      <a:r>
                        <a:rPr lang="ru-RU" sz="2400" dirty="0" smtClean="0">
                          <a:effectLst/>
                        </a:rPr>
                        <a:t>правилами.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347101"/>
              </p:ext>
            </p:extLst>
          </p:nvPr>
        </p:nvGraphicFramePr>
        <p:xfrm>
          <a:off x="503548" y="4869160"/>
          <a:ext cx="8136904" cy="1729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3027"/>
                <a:gridCol w="4293877"/>
              </a:tblGrid>
              <a:tr h="172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3.Продуктивная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7.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 Мастерская по изготовлению продуктов детского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творчества.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8.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 Реализация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проектов.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12072"/>
              </p:ext>
            </p:extLst>
          </p:nvPr>
        </p:nvGraphicFramePr>
        <p:xfrm>
          <a:off x="575556" y="907258"/>
          <a:ext cx="7992888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686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Вид деятельности. 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Формы работы с детьми.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703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\Downloads\fony_207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29"/>
            <a:ext cx="9209835" cy="680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" y="28629"/>
            <a:ext cx="920983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Значение терминов: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Парадигма</a:t>
            </a:r>
            <a:r>
              <a:rPr lang="ru-RU" sz="2800" dirty="0" smtClean="0">
                <a:solidFill>
                  <a:srgbClr val="7030A0"/>
                </a:solidFill>
              </a:rPr>
              <a:t> -</a:t>
            </a:r>
            <a:r>
              <a:rPr lang="ru-RU" sz="2400" b="1" dirty="0" smtClean="0">
                <a:solidFill>
                  <a:srgbClr val="00B050"/>
                </a:solidFill>
                <a:sym typeface="Wingdings"/>
              </a:rPr>
              <a:t>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>
                <a:solidFill>
                  <a:srgbClr val="00B0F0"/>
                </a:solidFill>
              </a:rPr>
              <a:t>от </a:t>
            </a:r>
            <a:r>
              <a:rPr lang="ru-RU" sz="2400" u="sng" dirty="0">
                <a:solidFill>
                  <a:srgbClr val="00B0F0"/>
                </a:solidFill>
                <a:hlinkClick r:id="rId3" tooltip="Древнегреческий язык"/>
              </a:rPr>
              <a:t>д</a:t>
            </a:r>
            <a:r>
              <a:rPr lang="ru-RU" sz="2400" u="sng" dirty="0">
                <a:hlinkClick r:id="rId3" tooltip="Древнегреческий язык"/>
              </a:rPr>
              <a:t>р.-</a:t>
            </a:r>
            <a:r>
              <a:rPr lang="ru-RU" sz="2400" u="sng" dirty="0" smtClean="0">
                <a:hlinkClick r:id="rId3" tooltip="Древнегреческий язык"/>
              </a:rPr>
              <a:t>греч</a:t>
            </a:r>
            <a:r>
              <a:rPr lang="ru-RU" sz="2400" u="sng" dirty="0" smtClean="0"/>
              <a:t>.</a:t>
            </a:r>
            <a:r>
              <a:rPr lang="ru-RU" sz="2400" dirty="0" smtClean="0">
                <a:solidFill>
                  <a:srgbClr val="7030A0"/>
                </a:solidFill>
              </a:rPr>
              <a:t> Пример, модель, образец.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-</a:t>
            </a:r>
            <a:r>
              <a:rPr lang="ru-RU" sz="2400" b="1" dirty="0" smtClean="0">
                <a:solidFill>
                  <a:srgbClr val="FF0000"/>
                </a:solidFill>
                <a:sym typeface="Wingdings"/>
              </a:rPr>
              <a:t></a:t>
            </a:r>
            <a:r>
              <a:rPr lang="ru-RU" sz="2400" dirty="0">
                <a:solidFill>
                  <a:srgbClr val="7030A0"/>
                </a:solidFill>
              </a:rPr>
              <a:t>Система  идей взглядов, </a:t>
            </a:r>
            <a:r>
              <a:rPr lang="ru-RU" sz="2400" dirty="0" smtClean="0">
                <a:solidFill>
                  <a:srgbClr val="7030A0"/>
                </a:solidFill>
              </a:rPr>
              <a:t>понятий, различных 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         моделей решения множества проблем.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                               - </a:t>
            </a:r>
            <a:r>
              <a:rPr lang="ru-RU" sz="2400" b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ru-RU" sz="2400" dirty="0" smtClean="0">
                <a:solidFill>
                  <a:srgbClr val="7030A0"/>
                </a:solidFill>
              </a:rPr>
              <a:t>Универсальный </a:t>
            </a:r>
            <a:r>
              <a:rPr lang="ru-RU" sz="2400" dirty="0">
                <a:solidFill>
                  <a:srgbClr val="7030A0"/>
                </a:solidFill>
              </a:rPr>
              <a:t>метод </a:t>
            </a:r>
            <a:r>
              <a:rPr lang="ru-RU" sz="2400" dirty="0" smtClean="0">
                <a:solidFill>
                  <a:srgbClr val="7030A0"/>
                </a:solidFill>
              </a:rPr>
              <a:t>принятия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      эволюционных </a:t>
            </a:r>
            <a:r>
              <a:rPr lang="ru-RU" sz="2400" dirty="0">
                <a:solidFill>
                  <a:srgbClr val="7030A0"/>
                </a:solidFill>
              </a:rPr>
              <a:t>решений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- </a:t>
            </a:r>
            <a:r>
              <a:rPr lang="ru-RU" sz="2400" b="1" dirty="0" smtClean="0">
                <a:solidFill>
                  <a:srgbClr val="FFFF00"/>
                </a:solidFill>
                <a:sym typeface="Wingdings"/>
              </a:rPr>
              <a:t></a:t>
            </a:r>
            <a:r>
              <a:rPr lang="ru-RU" sz="2400" dirty="0" smtClean="0">
                <a:solidFill>
                  <a:srgbClr val="7030A0"/>
                </a:solidFill>
              </a:rPr>
              <a:t>Исходная </a:t>
            </a:r>
            <a:r>
              <a:rPr lang="ru-RU" sz="2400" dirty="0">
                <a:solidFill>
                  <a:srgbClr val="7030A0"/>
                </a:solidFill>
              </a:rPr>
              <a:t>концептуальная </a:t>
            </a:r>
            <a:r>
              <a:rPr lang="ru-RU" sz="2400" dirty="0">
                <a:solidFill>
                  <a:srgbClr val="7030A0"/>
                </a:solidFill>
                <a:hlinkClick r:id="rId4" tooltip="Схема - (от греч. schema - наружный вид - форма),1) чертеж, на которомусловным..."/>
              </a:rPr>
              <a:t>схема,</a:t>
            </a:r>
            <a:r>
              <a:rPr lang="ru-RU" sz="2400" dirty="0">
                <a:solidFill>
                  <a:srgbClr val="7030A0"/>
                </a:solidFill>
              </a:rPr>
              <a:t> </a:t>
            </a:r>
            <a:r>
              <a:rPr lang="ru-RU" sz="2400" dirty="0">
                <a:solidFill>
                  <a:srgbClr val="7030A0"/>
                </a:solidFill>
                <a:hlinkClick r:id="rId5" tooltip="Модель - Образец для изготовлени чего-нибудьМодель Образец какого-нибудь издели..."/>
              </a:rPr>
              <a:t>модель</a:t>
            </a:r>
            <a:r>
              <a:rPr lang="ru-RU" sz="2400" dirty="0">
                <a:solidFill>
                  <a:srgbClr val="7030A0"/>
                </a:solidFill>
              </a:rPr>
              <a:t> 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                                      постановки </a:t>
            </a:r>
            <a:r>
              <a:rPr lang="ru-RU" sz="2400" dirty="0">
                <a:solidFill>
                  <a:srgbClr val="7030A0"/>
                </a:solidFill>
              </a:rPr>
              <a:t>проблем и </a:t>
            </a:r>
            <a:r>
              <a:rPr lang="ru-RU" sz="2400" dirty="0" smtClean="0">
                <a:solidFill>
                  <a:srgbClr val="7030A0"/>
                </a:solidFill>
              </a:rPr>
              <a:t>их решения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                                     методов </a:t>
            </a:r>
            <a:r>
              <a:rPr lang="ru-RU" sz="2400" dirty="0">
                <a:solidFill>
                  <a:srgbClr val="7030A0"/>
                </a:solidFill>
              </a:rPr>
              <a:t>исследования, господствующих </a:t>
            </a:r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dirty="0" smtClean="0">
                <a:solidFill>
                  <a:srgbClr val="7030A0"/>
                </a:solidFill>
              </a:rPr>
              <a:t>                                     в</a:t>
            </a:r>
            <a:r>
              <a:rPr lang="ru-RU" sz="2400" dirty="0">
                <a:solidFill>
                  <a:srgbClr val="7030A0"/>
                </a:solidFill>
              </a:rPr>
              <a:t> </a:t>
            </a:r>
            <a:r>
              <a:rPr lang="ru-RU" sz="2400" dirty="0">
                <a:solidFill>
                  <a:srgbClr val="7030A0"/>
                </a:solidFill>
                <a:hlinkClick r:id="rId6" tooltip="Течение - 1. Процесс действия по знач. глаг.: течь (2*1-5). 2. Движущаяся масса ..."/>
              </a:rPr>
              <a:t>течение</a:t>
            </a:r>
            <a:r>
              <a:rPr lang="ru-RU" sz="2400" dirty="0">
                <a:solidFill>
                  <a:srgbClr val="7030A0"/>
                </a:solidFill>
              </a:rPr>
              <a:t> </a:t>
            </a:r>
            <a:r>
              <a:rPr lang="ru-RU" sz="2400" dirty="0" smtClean="0">
                <a:solidFill>
                  <a:srgbClr val="7030A0"/>
                </a:solidFill>
              </a:rPr>
              <a:t>определенного исторического 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     периода в </a:t>
            </a:r>
            <a:r>
              <a:rPr lang="ru-RU" sz="2400" dirty="0">
                <a:solidFill>
                  <a:srgbClr val="7030A0"/>
                </a:solidFill>
              </a:rPr>
              <a:t>научном </a:t>
            </a:r>
            <a:r>
              <a:rPr lang="ru-RU" sz="2400" dirty="0" smtClean="0">
                <a:solidFill>
                  <a:srgbClr val="7030A0"/>
                </a:solidFill>
              </a:rPr>
              <a:t>сообществе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-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sym typeface="Wingdings"/>
              </a:rPr>
              <a:t> Совокупность ценностей , методов, подходов.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/>
              <a:t> 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* </a:t>
            </a:r>
            <a:r>
              <a:rPr lang="ru-RU" sz="2400" b="1" dirty="0" smtClean="0">
                <a:solidFill>
                  <a:srgbClr val="FF0000"/>
                </a:solidFill>
                <a:hlinkClick r:id="rId7" tooltip="Смена - 1. Действие по знач. глаг.: сменять (1*), сменить, сменяться (1*), сме..."/>
              </a:rPr>
              <a:t>Смена</a:t>
            </a:r>
            <a:r>
              <a:rPr lang="ru-RU" sz="2400" b="1" dirty="0">
                <a:solidFill>
                  <a:srgbClr val="FF0000"/>
                </a:solidFill>
              </a:rPr>
              <a:t> парадигм </a:t>
            </a:r>
            <a:r>
              <a:rPr lang="ru-RU" sz="2400" dirty="0" smtClean="0">
                <a:solidFill>
                  <a:srgbClr val="FF0000"/>
                </a:solidFill>
              </a:rPr>
              <a:t>представляет собой </a:t>
            </a:r>
          </a:p>
          <a:p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   научную </a:t>
            </a:r>
            <a:r>
              <a:rPr lang="ru-RU" sz="2400" dirty="0">
                <a:solidFill>
                  <a:srgbClr val="FF0000"/>
                </a:solidFill>
              </a:rPr>
              <a:t>революцию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endParaRPr lang="ru-RU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7030A0"/>
                </a:solidFill>
              </a:rPr>
              <a:t>Контент        </a:t>
            </a:r>
            <a:r>
              <a:rPr lang="ru-RU" sz="2800" dirty="0" smtClean="0">
                <a:solidFill>
                  <a:srgbClr val="7030A0"/>
                </a:solidFill>
              </a:rPr>
              <a:t>–    </a:t>
            </a:r>
            <a:r>
              <a:rPr lang="ru-RU" sz="2800" b="1" dirty="0" smtClean="0">
                <a:solidFill>
                  <a:srgbClr val="C80896"/>
                </a:solidFill>
                <a:sym typeface="Wingdings"/>
              </a:rPr>
              <a:t> </a:t>
            </a:r>
            <a:r>
              <a:rPr lang="ru-RU" sz="2400" dirty="0" smtClean="0">
                <a:solidFill>
                  <a:srgbClr val="7030A0"/>
                </a:solidFill>
              </a:rPr>
              <a:t>содержимое, информационное </a:t>
            </a:r>
          </a:p>
          <a:p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                                         наполнение.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:\Users\AS\Downloads\fon-313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05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44814"/>
              </p:ext>
            </p:extLst>
          </p:nvPr>
        </p:nvGraphicFramePr>
        <p:xfrm>
          <a:off x="611560" y="404664"/>
          <a:ext cx="7941568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6768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4.Коммуникативная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9.</a:t>
                      </a: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  Беседа ситуативный 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разговор.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10.</a:t>
                      </a: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   Речевая 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ситуация.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11.</a:t>
                      </a: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  Составление отгадывание 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загадок.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·   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12.</a:t>
                      </a: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    Сюжетные 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игры.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13.</a:t>
                      </a:r>
                      <a:r>
                        <a:rPr lang="ru-RU" sz="2400" b="0" dirty="0">
                          <a:solidFill>
                            <a:srgbClr val="7030A0"/>
                          </a:solidFill>
                          <a:effectLst/>
                        </a:rPr>
                        <a:t>  Игры с </a:t>
                      </a:r>
                      <a:r>
                        <a:rPr lang="ru-RU" sz="2400" b="0" dirty="0" smtClean="0">
                          <a:solidFill>
                            <a:srgbClr val="7030A0"/>
                          </a:solidFill>
                          <a:effectLst/>
                        </a:rPr>
                        <a:t>правилами.</a:t>
                      </a:r>
                      <a:endParaRPr lang="ru-RU" sz="2400" b="0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43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5.Трудовая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14.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  Совместные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действия.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15.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  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Дежурство.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16. Поручение.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8.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  Реализация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</a:rPr>
                        <a:t>проекта.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7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S\Downloads\fony_39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7" y="0"/>
            <a:ext cx="91684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36765"/>
              </p:ext>
            </p:extLst>
          </p:nvPr>
        </p:nvGraphicFramePr>
        <p:xfrm>
          <a:off x="467544" y="980728"/>
          <a:ext cx="8147248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32448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 6. Познавательно-    исследовательская.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 17.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     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Наблюдение.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18.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   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Экскурсии.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19.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  Решение проблемных 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ситуаций.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20. Экспериментирование.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21. Коллекционирование.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22. Моделирование.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8.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Реализация 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проекта.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·   </a:t>
                      </a:r>
                      <a:r>
                        <a:rPr lang="ru-RU" sz="2400" b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23.</a:t>
                      </a:r>
                      <a:r>
                        <a:rPr lang="ru-RU" sz="2400" b="0" dirty="0">
                          <a:solidFill>
                            <a:srgbClr val="C00000"/>
                          </a:solidFill>
                          <a:effectLst/>
                        </a:rPr>
                        <a:t>  Игры с </a:t>
                      </a:r>
                      <a:r>
                        <a:rPr lang="ru-RU" sz="2400" b="0" dirty="0" smtClean="0">
                          <a:solidFill>
                            <a:srgbClr val="C00000"/>
                          </a:solidFill>
                          <a:effectLst/>
                        </a:rPr>
                        <a:t>правилами.</a:t>
                      </a:r>
                      <a:endParaRPr lang="ru-RU" sz="24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27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S\Downloads\fony_42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" y="-1"/>
            <a:ext cx="9135438" cy="687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298734"/>
              </p:ext>
            </p:extLst>
          </p:nvPr>
        </p:nvGraphicFramePr>
        <p:xfrm>
          <a:off x="323527" y="332656"/>
          <a:ext cx="8229600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 7. Музыкально-художественная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24.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  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Слушание.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25.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 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Исполнение.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26.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 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Импровизация.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27.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  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Экспериментирование.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28.</a:t>
                      </a:r>
                      <a:r>
                        <a:rPr lang="ru-RU" sz="2400" b="0" dirty="0">
                          <a:solidFill>
                            <a:srgbClr val="FF0000"/>
                          </a:solidFill>
                          <a:effectLst/>
                        </a:rPr>
                        <a:t>  Музыкально-дидактические 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/>
                        </a:rPr>
                        <a:t>игры.</a:t>
                      </a:r>
                      <a:endParaRPr lang="ru-RU" sz="2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 8.Чтение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художественной литературы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29.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 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Чтение.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30. Обсуждение.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·    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</a:rPr>
                        <a:t>31.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Разучивание</a:t>
                      </a:r>
                      <a:endParaRPr lang="ru-RU" sz="24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23528" y="4581128"/>
            <a:ext cx="864096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Малоизученным и очень актуальным остается вопрос о временном дозировании детских видов деятельности и конкретных форм работы. К сожалению, и в новых СаНПин этот вопрос затрагивается </a:t>
            </a:r>
            <a:r>
              <a:rPr lang="ru-RU" sz="2400" dirty="0" smtClean="0"/>
              <a:t>частично.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542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S\Downloads\fony_45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4" y="29166"/>
            <a:ext cx="9130145" cy="682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964488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dirty="0"/>
              <a:t> </a:t>
            </a:r>
            <a:r>
              <a:rPr lang="ru-RU" sz="2000" dirty="0"/>
              <a:t>Таким образом, ФГТ в дошкольном образовании </a:t>
            </a:r>
            <a:r>
              <a:rPr lang="ru-RU" sz="2000" dirty="0" smtClean="0"/>
              <a:t>направлено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 </a:t>
            </a:r>
            <a:r>
              <a:rPr lang="ru-RU" sz="2000" dirty="0"/>
              <a:t>на создание оптимальных условий для развития детей дошкольного возраста в современных условиях, </a:t>
            </a:r>
            <a:endParaRPr lang="ru-RU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dirty="0" smtClean="0"/>
              <a:t>реализации </a:t>
            </a:r>
            <a:r>
              <a:rPr lang="ru-RU" sz="2000" dirty="0"/>
              <a:t>права ребенка на доступное, качественное образование.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738892"/>
            <a:ext cx="8936779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/>
              <a:t>Самостоятельная деятельность детей»</a:t>
            </a:r>
            <a:r>
              <a:rPr lang="ru-RU" sz="2400" dirty="0"/>
              <a:t> – </a:t>
            </a:r>
            <a:r>
              <a:rPr lang="ru-RU" sz="2400" dirty="0">
                <a:solidFill>
                  <a:srgbClr val="0070C0"/>
                </a:solidFill>
              </a:rPr>
              <a:t>одна из основных </a:t>
            </a:r>
            <a:r>
              <a:rPr lang="ru-RU" sz="2400" u="dbl" dirty="0">
                <a:solidFill>
                  <a:srgbClr val="0070C0"/>
                </a:solidFill>
                <a:uFill>
                  <a:solidFill>
                    <a:srgbClr val="C00000"/>
                  </a:solidFill>
                </a:uFill>
              </a:rPr>
              <a:t>моделей</a:t>
            </a:r>
            <a:r>
              <a:rPr lang="ru-RU" sz="2400" u="dbl" dirty="0">
                <a:solidFill>
                  <a:srgbClr val="FFC000"/>
                </a:solidFill>
                <a:uFill>
                  <a:solidFill>
                    <a:srgbClr val="C00000"/>
                  </a:solidFill>
                </a:uFill>
              </a:rPr>
              <a:t> </a:t>
            </a:r>
            <a:r>
              <a:rPr lang="ru-RU" sz="2400" u="dbl" dirty="0">
                <a:uFill>
                  <a:solidFill>
                    <a:srgbClr val="C00000"/>
                  </a:solidFill>
                </a:uFill>
              </a:rPr>
              <a:t>организации образовательного процесса </a:t>
            </a:r>
            <a:r>
              <a:rPr lang="ru-RU" sz="2400" u="dashHeavy" dirty="0">
                <a:uFill>
                  <a:solidFill>
                    <a:srgbClr val="FF0000"/>
                  </a:solidFill>
                </a:uFill>
              </a:rPr>
              <a:t>детей </a:t>
            </a:r>
            <a:r>
              <a:rPr lang="ru-RU" sz="2400" dirty="0"/>
              <a:t>дошкольного возраста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 1) </a:t>
            </a:r>
            <a:r>
              <a:rPr lang="ru-RU" sz="2400" dirty="0" smtClean="0">
                <a:solidFill>
                  <a:srgbClr val="FF0000"/>
                </a:solidFill>
              </a:rPr>
              <a:t>свободная </a:t>
            </a:r>
            <a:r>
              <a:rPr lang="ru-RU" sz="2400" dirty="0"/>
              <a:t>деятельность воспитанников в условиях </a:t>
            </a:r>
            <a:r>
              <a:rPr lang="ru-RU" sz="2400" dirty="0">
                <a:solidFill>
                  <a:srgbClr val="0070C0"/>
                </a:solidFill>
              </a:rPr>
              <a:t>созданной </a:t>
            </a:r>
            <a:r>
              <a:rPr lang="ru-RU" sz="2400" dirty="0"/>
              <a:t>педагогами </a:t>
            </a:r>
            <a:r>
              <a:rPr lang="ru-RU" sz="2400" dirty="0">
                <a:solidFill>
                  <a:srgbClr val="0070C0"/>
                </a:solidFill>
              </a:rPr>
              <a:t>предметно-развивающей образовательной среды</a:t>
            </a:r>
            <a:r>
              <a:rPr lang="ru-RU" sz="2400" dirty="0"/>
              <a:t>, обеспечивающая </a:t>
            </a:r>
            <a:r>
              <a:rPr lang="ru-RU" sz="2400" dirty="0">
                <a:solidFill>
                  <a:srgbClr val="C00000"/>
                </a:solidFill>
              </a:rPr>
              <a:t>выбор</a:t>
            </a:r>
            <a:r>
              <a:rPr lang="ru-RU" sz="2400" dirty="0"/>
              <a:t> каждым ребенком  деятельности по интересам и позволяющая ему </a:t>
            </a:r>
            <a:r>
              <a:rPr lang="ru-RU" sz="2400" dirty="0">
                <a:solidFill>
                  <a:srgbClr val="0070C0"/>
                </a:solidFill>
              </a:rPr>
              <a:t>взаимодействовать</a:t>
            </a:r>
            <a:r>
              <a:rPr lang="ru-RU" sz="2400" dirty="0"/>
              <a:t> со сверстниками или </a:t>
            </a:r>
            <a:r>
              <a:rPr lang="ru-RU" sz="2400" dirty="0">
                <a:solidFill>
                  <a:srgbClr val="FF0066"/>
                </a:solidFill>
              </a:rPr>
              <a:t>действовать индивидуально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smtClean="0"/>
              <a:t>2</a:t>
            </a:r>
            <a:r>
              <a:rPr lang="ru-RU" sz="2400" dirty="0"/>
              <a:t>) </a:t>
            </a:r>
            <a:r>
              <a:rPr lang="ru-RU" sz="2400" dirty="0">
                <a:solidFill>
                  <a:srgbClr val="6600FF"/>
                </a:solidFill>
              </a:rPr>
              <a:t>организованная воспитателем деятельность </a:t>
            </a:r>
            <a:r>
              <a:rPr lang="ru-RU" sz="2400" dirty="0"/>
              <a:t>воспитанников, направленная  на решение задач, связанных с интересами  других людей (эмоциональное благополучие других людей, помощь другим в быту и др.).</a:t>
            </a:r>
          </a:p>
        </p:txBody>
      </p:sp>
    </p:spTree>
    <p:extLst>
      <p:ext uri="{BB962C8B-B14F-4D97-AF65-F5344CB8AC3E}">
        <p14:creationId xmlns:p14="http://schemas.microsoft.com/office/powerpoint/2010/main" val="36373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\Downloads\fony_49_sma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411"/>
          <a:stretch/>
        </p:blipFill>
        <p:spPr bwMode="auto">
          <a:xfrm>
            <a:off x="-16769" y="0"/>
            <a:ext cx="91607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3352"/>
            <a:ext cx="8784976" cy="61247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/>
              <a:t>«Совместная деятельность взрослого и детей»</a:t>
            </a:r>
            <a:r>
              <a:rPr lang="ru-RU" sz="2400" dirty="0"/>
              <a:t> – </a:t>
            </a:r>
            <a:r>
              <a:rPr lang="ru-RU" sz="3200" u="dotDash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</a:rPr>
              <a:t>основная </a:t>
            </a:r>
            <a:r>
              <a:rPr lang="ru-RU" sz="2400" u="dotDash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</a:rPr>
              <a:t>модель организации образовательного процесса детей </a:t>
            </a:r>
            <a:r>
              <a:rPr lang="ru-RU" sz="2400" dirty="0"/>
              <a:t>дошкольного возраста; </a:t>
            </a:r>
            <a:endParaRPr lang="ru-RU" sz="2400" dirty="0" smtClean="0"/>
          </a:p>
          <a:p>
            <a:r>
              <a:rPr lang="ru-RU" sz="2400" u="sng" dirty="0" smtClean="0"/>
              <a:t>деятельность </a:t>
            </a:r>
            <a:r>
              <a:rPr lang="ru-RU" sz="2400" u="sng" dirty="0"/>
              <a:t>двух и более участников образовательного процесса (взрослых и воспитанников) по решению образовательных задач  на одном пространстве и в одно и то же время. </a:t>
            </a:r>
            <a:endParaRPr lang="ru-RU" sz="2400" u="sng" dirty="0" smtClean="0"/>
          </a:p>
          <a:p>
            <a:r>
              <a:rPr lang="ru-RU" sz="2400" u="sng" dirty="0" smtClean="0">
                <a:solidFill>
                  <a:srgbClr val="FF0000"/>
                </a:solidFill>
              </a:rPr>
              <a:t>Отличается: </a:t>
            </a:r>
          </a:p>
          <a:p>
            <a:r>
              <a:rPr lang="ru-RU" sz="2400" dirty="0" smtClean="0"/>
              <a:t>наличием </a:t>
            </a:r>
            <a:r>
              <a:rPr lang="ru-RU" sz="2400" dirty="0"/>
              <a:t>партнерской  (равноправной) </a:t>
            </a:r>
            <a:r>
              <a:rPr lang="ru-RU" sz="2400" i="1" u="dash" dirty="0"/>
              <a:t>позиции </a:t>
            </a:r>
            <a:r>
              <a:rPr lang="ru-RU" sz="2400" dirty="0"/>
              <a:t>взрослого </a:t>
            </a:r>
            <a:endParaRPr lang="ru-RU" sz="2400" dirty="0" smtClean="0"/>
          </a:p>
          <a:p>
            <a:r>
              <a:rPr lang="ru-RU" sz="2400" dirty="0" smtClean="0"/>
              <a:t>и </a:t>
            </a:r>
            <a:r>
              <a:rPr lang="ru-RU" sz="2400" i="1" u="dashLongHeavy" dirty="0"/>
              <a:t>партнерской формой </a:t>
            </a:r>
            <a:r>
              <a:rPr lang="ru-RU" sz="2400" u="dashLongHeavy" dirty="0"/>
              <a:t>организации </a:t>
            </a:r>
            <a:r>
              <a:rPr lang="ru-RU" sz="2400" dirty="0"/>
              <a:t>(возможность свободного размещения, перемещения и общения детей в процессе образовательной деятельности). </a:t>
            </a:r>
            <a:endParaRPr lang="ru-RU" sz="2400" dirty="0" smtClean="0"/>
          </a:p>
          <a:p>
            <a:r>
              <a:rPr lang="ru-RU" sz="2400" u="sng" dirty="0" smtClean="0">
                <a:solidFill>
                  <a:srgbClr val="6600FF"/>
                </a:solidFill>
              </a:rPr>
              <a:t>Предполагает:</a:t>
            </a:r>
          </a:p>
          <a:p>
            <a:r>
              <a:rPr lang="ru-RU" sz="2400" dirty="0" smtClean="0"/>
              <a:t> </a:t>
            </a:r>
            <a:r>
              <a:rPr lang="ru-RU" sz="2400" u="heavy" dirty="0"/>
              <a:t>индивидуальную</a:t>
            </a:r>
            <a:r>
              <a:rPr lang="ru-RU" sz="2400" dirty="0"/>
              <a:t>, </a:t>
            </a:r>
            <a:endParaRPr lang="ru-RU" sz="2400" dirty="0" smtClean="0"/>
          </a:p>
          <a:p>
            <a:r>
              <a:rPr lang="ru-RU" sz="2400" u="dbl" dirty="0" smtClean="0">
                <a:uFill>
                  <a:solidFill>
                    <a:srgbClr val="FF0000"/>
                  </a:solidFill>
                </a:uFill>
              </a:rPr>
              <a:t>подгрупповую </a:t>
            </a:r>
            <a:r>
              <a:rPr lang="ru-RU" sz="2400" dirty="0"/>
              <a:t>и </a:t>
            </a:r>
            <a:endParaRPr lang="ru-RU" sz="2400" dirty="0" smtClean="0"/>
          </a:p>
          <a:p>
            <a:r>
              <a:rPr lang="ru-RU" sz="2400" u="dbl" dirty="0" smtClean="0">
                <a:uFill>
                  <a:solidFill>
                    <a:srgbClr val="00B050"/>
                  </a:solidFill>
                </a:uFill>
              </a:rPr>
              <a:t>фронтальную </a:t>
            </a:r>
            <a:r>
              <a:rPr lang="ru-RU" sz="2400" dirty="0"/>
              <a:t>формы организации работы с воспитанниками. </a:t>
            </a:r>
          </a:p>
        </p:txBody>
      </p:sp>
    </p:spTree>
    <p:extLst>
      <p:ext uri="{BB962C8B-B14F-4D97-AF65-F5344CB8AC3E}">
        <p14:creationId xmlns:p14="http://schemas.microsoft.com/office/powerpoint/2010/main" val="20603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617"/>
            <a:ext cx="9272051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u="sng" dirty="0"/>
              <a:t>Различают: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dashHeavy" dirty="0">
                <a:solidFill>
                  <a:srgbClr val="00B0F0"/>
                </a:solidFill>
                <a:uFill>
                  <a:solidFill>
                    <a:srgbClr val="FF0000"/>
                  </a:solidFill>
                </a:uFill>
              </a:rPr>
              <a:t>непосредственно образовательную деятельность</a:t>
            </a:r>
            <a:r>
              <a:rPr lang="ru-RU" sz="2400" dirty="0">
                <a:solidFill>
                  <a:srgbClr val="00B0F0"/>
                </a:solidFill>
              </a:rPr>
              <a:t>, реализуемую в ходе </a:t>
            </a:r>
            <a:r>
              <a:rPr lang="ru-RU" sz="2400" b="1" u="sng" dirty="0">
                <a:solidFill>
                  <a:srgbClr val="00B0F0"/>
                </a:solidFill>
              </a:rPr>
              <a:t>совместной деятельности </a:t>
            </a:r>
            <a:r>
              <a:rPr lang="ru-RU" sz="2400" dirty="0">
                <a:solidFill>
                  <a:srgbClr val="00B0F0"/>
                </a:solidFill>
              </a:rPr>
              <a:t>взрослого и детей;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u="dotDashHeavy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</a:rPr>
              <a:t>совместную деятельность взрослого и детей</a:t>
            </a:r>
            <a:r>
              <a:rPr lang="ru-RU" sz="2400" dirty="0">
                <a:solidFill>
                  <a:srgbClr val="7030A0"/>
                </a:solidFill>
              </a:rPr>
              <a:t>, осуществляемую в  ходе режимных моментов и направленную на решение образовательных задач;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00B050"/>
                </a:solidFill>
              </a:rPr>
              <a:t>совместную </a:t>
            </a:r>
            <a:r>
              <a:rPr lang="ru-RU" sz="2400" u="heavy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деятельность взрослого и детей</a:t>
            </a:r>
            <a:r>
              <a:rPr lang="ru-RU" sz="2400" dirty="0">
                <a:solidFill>
                  <a:srgbClr val="00B050"/>
                </a:solidFill>
              </a:rPr>
              <a:t>, осуществляемую в </a:t>
            </a:r>
            <a:r>
              <a:rPr lang="ru-RU" sz="2400" u="sng" dirty="0">
                <a:solidFill>
                  <a:srgbClr val="00B050"/>
                </a:solidFill>
                <a:uFill>
                  <a:solidFill>
                    <a:srgbClr val="FF0000"/>
                  </a:solidFill>
                </a:uFill>
              </a:rPr>
              <a:t>ходе режимных моментов </a:t>
            </a:r>
            <a:r>
              <a:rPr lang="ru-RU" sz="2400" dirty="0">
                <a:solidFill>
                  <a:srgbClr val="00B050"/>
                </a:solidFill>
              </a:rPr>
              <a:t>и направленную на осуществление функций присмотра и (или) ухода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3421937"/>
            <a:ext cx="9272050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Становлении </a:t>
            </a:r>
            <a:r>
              <a:rPr lang="ru-RU" sz="2400" u="dbl" dirty="0">
                <a:solidFill>
                  <a:srgbClr val="FF0066"/>
                </a:solidFill>
                <a:uFill>
                  <a:solidFill>
                    <a:srgbClr val="FF0000"/>
                  </a:solidFill>
                </a:uFill>
              </a:rPr>
              <a:t>новой образовательной парадигмы </a:t>
            </a:r>
            <a:r>
              <a:rPr lang="ru-RU" sz="2400" u="dbl" dirty="0" smtClean="0">
                <a:solidFill>
                  <a:srgbClr val="FF0066"/>
                </a:solidFill>
                <a:uFill>
                  <a:solidFill>
                    <a:srgbClr val="FF0000"/>
                  </a:solidFill>
                </a:uFill>
              </a:rPr>
              <a:t>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в личностно </a:t>
            </a:r>
            <a:r>
              <a:rPr lang="ru-RU" sz="2400" dirty="0"/>
              <a:t>ориентированном образовательном процессе</a:t>
            </a:r>
            <a:r>
              <a:rPr lang="ru-RU" sz="2400" dirty="0" smtClean="0"/>
              <a:t>,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его гуманитаризации </a:t>
            </a:r>
            <a:endParaRPr lang="ru-RU" sz="24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ru-RU" sz="2400" dirty="0" smtClean="0"/>
              <a:t>и </a:t>
            </a:r>
            <a:r>
              <a:rPr lang="ru-RU" sz="2400" dirty="0"/>
              <a:t>гуманизации</a:t>
            </a:r>
            <a:r>
              <a:rPr lang="ru-RU" sz="2400" dirty="0" smtClean="0"/>
              <a:t>.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b="1" u="dbl" dirty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</a:rPr>
              <a:t>Новая </a:t>
            </a:r>
            <a:r>
              <a:rPr lang="ru-RU" sz="2400" b="1" u="dbl" dirty="0" smtClean="0">
                <a:solidFill>
                  <a:srgbClr val="7030A0"/>
                </a:solidFill>
                <a:uFill>
                  <a:solidFill>
                    <a:srgbClr val="FF0000"/>
                  </a:solidFill>
                </a:uFill>
              </a:rPr>
              <a:t>парадигма </a:t>
            </a:r>
            <a:r>
              <a:rPr lang="ru-RU" sz="2400" b="1" dirty="0" smtClean="0">
                <a:solidFill>
                  <a:srgbClr val="7030A0"/>
                </a:solidFill>
              </a:rPr>
              <a:t>– </a:t>
            </a:r>
            <a:r>
              <a:rPr lang="ru-RU" sz="2400" b="1" i="1" dirty="0" smtClean="0">
                <a:solidFill>
                  <a:srgbClr val="002060"/>
                </a:solidFill>
              </a:rPr>
              <a:t>Личностно - </a:t>
            </a:r>
            <a:r>
              <a:rPr lang="ru-RU" sz="2400" b="1" i="1" dirty="0">
                <a:solidFill>
                  <a:srgbClr val="002060"/>
                </a:solidFill>
              </a:rPr>
              <a:t>ориентированная  образовательная модель. Введение детей в мир общечеловеческой культуры. </a:t>
            </a:r>
            <a:r>
              <a:rPr lang="ru-RU" sz="2400" b="1" i="1" dirty="0" smtClean="0">
                <a:solidFill>
                  <a:srgbClr val="002060"/>
                </a:solidFill>
              </a:rPr>
              <a:t>Развивающее обучение. Внедрение инновационных и ИКТ технологий. Информационная предметно-развивающая </a:t>
            </a:r>
            <a:r>
              <a:rPr lang="ru-RU" sz="2400" b="1" i="1" dirty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среда. </a:t>
            </a:r>
            <a:endParaRPr lang="ru-RU" sz="2400" b="1" i="1" dirty="0">
              <a:solidFill>
                <a:srgbClr val="002060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4886" y="6657607"/>
            <a:ext cx="9185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Образовательный </a:t>
            </a:r>
            <a:r>
              <a:rPr lang="ru-RU" sz="2400" b="1" u="heavy" dirty="0" smtClean="0">
                <a:solidFill>
                  <a:srgbClr val="FF0000"/>
                </a:solidFill>
                <a:uFill>
                  <a:solidFill>
                    <a:srgbClr val="6600FF"/>
                  </a:solidFill>
                </a:uFill>
              </a:rPr>
              <a:t>контент -</a:t>
            </a:r>
            <a:r>
              <a:rPr lang="ru-RU" sz="2400" b="1" dirty="0" smtClean="0">
                <a:solidFill>
                  <a:srgbClr val="FF0000"/>
                </a:solidFill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</a:rPr>
              <a:t>Содержание, информационное </a:t>
            </a:r>
            <a:r>
              <a:rPr lang="ru-RU" sz="2000" b="1" dirty="0">
                <a:solidFill>
                  <a:srgbClr val="FF0000"/>
                </a:solidFill>
              </a:rPr>
              <a:t>наполнение.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8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S\Downloads\fony_215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4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1416" y="188640"/>
            <a:ext cx="9223166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Введение в действие ФГТ (Приказ МО РФ от 23.11. 2009г № 655) 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предполагает внесение  корректив в планирование воспитательно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– образовательной работы с детьми.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 календарных и перспективных планах каждого Доу  должны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 реализоваться </a:t>
            </a:r>
            <a:r>
              <a:rPr lang="ru-RU" b="1" dirty="0" smtClean="0">
                <a:solidFill>
                  <a:schemeClr val="bg1"/>
                </a:solidFill>
              </a:rPr>
              <a:t>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</a:rPr>
              <a:t>Принцип  интеграции образовательных областей;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Комплексно – тематический принцип построения </a:t>
            </a:r>
          </a:p>
          <a:p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</a:rPr>
              <a:t>   образовательного процесса;</a:t>
            </a:r>
          </a:p>
          <a:p>
            <a:pPr marL="285750" indent="-285750">
              <a:buFont typeface="Arial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Современные подходы к  организации совместной 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</a:rPr>
              <a:t>   деятельности  педагога с детьми и связанный с этим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перенос «центра  тяжести» с занятий на  другие формы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организации </a:t>
            </a:r>
            <a:r>
              <a:rPr lang="ru-RU" sz="2400" b="1" u="sng" dirty="0" smtClean="0">
                <a:solidFill>
                  <a:srgbClr val="7030A0"/>
                </a:solidFill>
              </a:rPr>
              <a:t>образовательной деятельности.</a:t>
            </a:r>
          </a:p>
          <a:p>
            <a:endParaRPr lang="ru-RU" sz="2400" b="1" u="sng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0999" y="4581128"/>
            <a:ext cx="89624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/>
                </a:solidFill>
              </a:rPr>
              <a:t>Организация образовательного процесса с учетом комплексно-тематического принципа может проходить в разных </a:t>
            </a:r>
            <a:r>
              <a:rPr lang="ru-RU" sz="2400" b="1" dirty="0" smtClean="0">
                <a:solidFill>
                  <a:schemeClr val="bg2"/>
                </a:solidFill>
              </a:rPr>
              <a:t>вариантах.  Вот 2 из них:</a:t>
            </a:r>
            <a:endParaRPr lang="ru-RU" sz="2400" dirty="0">
              <a:solidFill>
                <a:schemeClr val="bg2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</a:rPr>
              <a:t>Проектная </a:t>
            </a:r>
            <a:r>
              <a:rPr lang="ru-RU" sz="2400" b="1" dirty="0" smtClean="0">
                <a:solidFill>
                  <a:srgbClr val="FF0000"/>
                </a:solidFill>
              </a:rPr>
              <a:t>деятельность.</a:t>
            </a:r>
            <a:endParaRPr lang="ru-RU" sz="2400" b="1" dirty="0">
              <a:solidFill>
                <a:srgbClr val="FF0000"/>
              </a:solidFill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>
                <a:solidFill>
                  <a:srgbClr val="7030A0"/>
                </a:solidFill>
              </a:rPr>
              <a:t>Комплексно-тематическое </a:t>
            </a:r>
            <a:r>
              <a:rPr lang="ru-RU" sz="2400" b="1" dirty="0" smtClean="0">
                <a:solidFill>
                  <a:srgbClr val="7030A0"/>
                </a:solidFill>
              </a:rPr>
              <a:t>планирование.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8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\Downloads\fony_118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" y="47697"/>
            <a:ext cx="9138351" cy="681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9272" y="188640"/>
            <a:ext cx="89672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002060"/>
                </a:solidFill>
              </a:rPr>
              <a:t>Комплексно-тематический.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Основой данного принципа является </a:t>
            </a:r>
            <a:r>
              <a:rPr lang="ru-RU" sz="2400" b="1" dirty="0">
                <a:solidFill>
                  <a:srgbClr val="002060"/>
                </a:solidFill>
              </a:rPr>
              <a:t>тематическое планирование  – </a:t>
            </a:r>
            <a:r>
              <a:rPr lang="ru-RU" sz="2400" dirty="0">
                <a:solidFill>
                  <a:srgbClr val="002060"/>
                </a:solidFill>
              </a:rPr>
              <a:t>это особая форма организации психолого-педагогической деятельности в детском саду, </a:t>
            </a:r>
            <a:r>
              <a:rPr lang="ru-RU" sz="2400" u="sng" dirty="0">
                <a:solidFill>
                  <a:srgbClr val="002060"/>
                </a:solidFill>
              </a:rPr>
              <a:t>объединяющие все виды детской деятельности в течение определённого промежутка времени.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9272" y="2465241"/>
            <a:ext cx="89672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6600FF"/>
                </a:solidFill>
              </a:rPr>
              <a:t>В практической работе воспитателя используется несколько видов планирования</a:t>
            </a:r>
            <a:r>
              <a:rPr lang="ru-RU" sz="2400" b="1" dirty="0">
                <a:solidFill>
                  <a:srgbClr val="6600FF"/>
                </a:solidFill>
              </a:rPr>
              <a:t>:</a:t>
            </a:r>
          </a:p>
          <a:p>
            <a:r>
              <a:rPr lang="ru-RU" sz="2400" b="1" dirty="0">
                <a:solidFill>
                  <a:srgbClr val="6600FF"/>
                </a:solidFill>
              </a:rPr>
              <a:t>1.Перспективное планирование– составляется  на год (допустима коррекция в ходе работы в плане данного вида).</a:t>
            </a:r>
          </a:p>
          <a:p>
            <a:r>
              <a:rPr lang="ru-RU" sz="2400" b="1" u="sng" dirty="0">
                <a:solidFill>
                  <a:srgbClr val="6600FF"/>
                </a:solidFill>
              </a:rPr>
              <a:t>В перспективном плане планируются:</a:t>
            </a:r>
          </a:p>
          <a:p>
            <a:r>
              <a:rPr lang="ru-RU" sz="2400" b="1" dirty="0">
                <a:solidFill>
                  <a:srgbClr val="6600FF"/>
                </a:solidFill>
              </a:rPr>
              <a:t>1.  Цели и задачи (на год);</a:t>
            </a:r>
          </a:p>
          <a:p>
            <a:r>
              <a:rPr lang="ru-RU" sz="2400" b="1" dirty="0">
                <a:solidFill>
                  <a:srgbClr val="6600FF"/>
                </a:solidFill>
              </a:rPr>
              <a:t>2.   Все виды детской деятельности</a:t>
            </a:r>
          </a:p>
          <a:p>
            <a:r>
              <a:rPr lang="ru-RU" sz="2400" b="1" dirty="0">
                <a:solidFill>
                  <a:srgbClr val="6600FF"/>
                </a:solidFill>
              </a:rPr>
              <a:t>3. Работа с семьей.</a:t>
            </a:r>
          </a:p>
        </p:txBody>
      </p:sp>
    </p:spTree>
    <p:extLst>
      <p:ext uri="{BB962C8B-B14F-4D97-AF65-F5344CB8AC3E}">
        <p14:creationId xmlns:p14="http://schemas.microsoft.com/office/powerpoint/2010/main" val="25213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S\Downloads\fony_126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" y="-22270"/>
            <a:ext cx="9133656" cy="689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36630"/>
            <a:ext cx="9144000" cy="526297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2. </a:t>
            </a:r>
            <a:r>
              <a:rPr lang="ru-RU" sz="2400" b="1" dirty="0"/>
              <a:t>КАЛЕНДАРНО-ТЕМАТИЧЕСКОЕ ПЛАНИРОВАНИЕ.</a:t>
            </a:r>
            <a:endParaRPr lang="ru-RU" sz="2400" dirty="0"/>
          </a:p>
          <a:p>
            <a:r>
              <a:rPr lang="ru-RU" sz="2400" dirty="0"/>
              <a:t>Оно  предусматривает планирование всех видов деятельности детей и соответствующих форм их организации на каждый день. </a:t>
            </a:r>
          </a:p>
          <a:p>
            <a:r>
              <a:rPr lang="ru-RU" sz="2400" dirty="0"/>
              <a:t>   Календарно-тематический план может быть составлен на один, два, три дня,  но практика показывает,  что воспитатели, работая в паре, поочередно составляют план на 1-2  недели</a:t>
            </a:r>
            <a:r>
              <a:rPr lang="ru-RU" sz="2400" b="1" dirty="0"/>
              <a:t>.</a:t>
            </a:r>
            <a:endParaRPr lang="ru-RU" sz="2400" dirty="0"/>
          </a:p>
          <a:p>
            <a:r>
              <a:rPr lang="ru-RU" sz="2400" b="1" dirty="0" smtClean="0"/>
              <a:t>СУЩЕСТВУЕТ </a:t>
            </a:r>
            <a:r>
              <a:rPr lang="ru-RU" sz="2400" b="1" dirty="0"/>
              <a:t>МНОГО МОДЕЛЕЙ КОМПЛЕКСНО-ТЕМАТИЧЕСКОГО  ПЛАНИРОВАНИЯ</a:t>
            </a:r>
            <a:r>
              <a:rPr lang="ru-RU" b="1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sz="2400" u="sng" dirty="0" smtClean="0"/>
              <a:t>различные </a:t>
            </a:r>
            <a:r>
              <a:rPr lang="ru-RU" sz="2400" u="sng" dirty="0"/>
              <a:t>варианты  </a:t>
            </a:r>
            <a:r>
              <a:rPr lang="ru-RU" sz="2400" dirty="0"/>
              <a:t>:</a:t>
            </a:r>
          </a:p>
          <a:p>
            <a:pPr lvl="0"/>
            <a:r>
              <a:rPr lang="ru-RU" sz="2400" dirty="0" smtClean="0"/>
              <a:t>1.В </a:t>
            </a:r>
            <a:r>
              <a:rPr lang="ru-RU" sz="2400" dirty="0"/>
              <a:t>журнале «Дошкольное воспитание»№8\2010 г.</a:t>
            </a:r>
          </a:p>
          <a:p>
            <a:pPr lvl="0"/>
            <a:r>
              <a:rPr lang="ru-RU" sz="2400" dirty="0"/>
              <a:t> </a:t>
            </a:r>
            <a:r>
              <a:rPr lang="ru-RU" sz="2400" dirty="0" smtClean="0"/>
              <a:t>2.Предложенные </a:t>
            </a:r>
            <a:r>
              <a:rPr lang="ru-RU" sz="2400" dirty="0"/>
              <a:t>Голицыной Н.С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400" dirty="0"/>
              <a:t>«Перспективное планирование в детском саду. 2-я младшая группа. Реализация ФГТ в ДОУ». </a:t>
            </a:r>
            <a:endParaRPr lang="ru-RU" sz="2400" dirty="0" smtClean="0"/>
          </a:p>
          <a:p>
            <a:pPr lvl="0"/>
            <a:r>
              <a:rPr lang="ru-RU" sz="2400" dirty="0" smtClean="0"/>
              <a:t>3. На  Образовательных Интернет сайтах .</a:t>
            </a:r>
            <a:endParaRPr lang="ru-RU" sz="2400" dirty="0"/>
          </a:p>
          <a:p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02812"/>
              </p:ext>
            </p:extLst>
          </p:nvPr>
        </p:nvGraphicFramePr>
        <p:xfrm>
          <a:off x="395536" y="5301208"/>
          <a:ext cx="835292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124236"/>
                <a:gridCol w="2178242"/>
                <a:gridCol w="181820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Интеграция образовательных областей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Индивидуальная работа.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Предметно-развивающая среда: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50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\Downloads\fon44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39"/>
            <a:ext cx="9144000" cy="6948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260648"/>
            <a:ext cx="8856984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7030A0"/>
                </a:solidFill>
                <a:hlinkClick r:id="rId3"/>
              </a:rPr>
              <a:t>Комплексно </a:t>
            </a:r>
            <a:r>
              <a:rPr lang="ru-RU" sz="2400" b="1" u="sng" dirty="0">
                <a:solidFill>
                  <a:srgbClr val="7030A0"/>
                </a:solidFill>
                <a:hlinkClick r:id="rId3"/>
              </a:rPr>
              <a:t>- тематическое планирование </a:t>
            </a:r>
            <a:r>
              <a:rPr lang="ru-RU" sz="2400" b="1" u="sng" dirty="0" smtClean="0">
                <a:solidFill>
                  <a:srgbClr val="7030A0"/>
                </a:solidFill>
                <a:hlinkClick r:id="rId3"/>
              </a:rPr>
              <a:t>воспитательно </a:t>
            </a:r>
            <a:r>
              <a:rPr lang="ru-RU" sz="2400" b="1" u="sng" dirty="0">
                <a:solidFill>
                  <a:srgbClr val="7030A0"/>
                </a:solidFill>
                <a:hlinkClick r:id="rId3"/>
              </a:rPr>
              <a:t>- образовательного процесса в ДОУ с учетом </a:t>
            </a:r>
            <a:r>
              <a:rPr lang="ru-RU" sz="2400" b="1" u="sng" dirty="0" smtClean="0">
                <a:solidFill>
                  <a:srgbClr val="7030A0"/>
                </a:solidFill>
                <a:hlinkClick r:id="rId3"/>
              </a:rPr>
              <a:t>ФГТ</a:t>
            </a:r>
            <a:r>
              <a:rPr lang="ru-RU" sz="2400" b="1" u="sng" dirty="0" smtClean="0">
                <a:solidFill>
                  <a:srgbClr val="7030A0"/>
                </a:solidFill>
              </a:rPr>
              <a:t>.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dirty="0"/>
              <a:t>    В соответствии с Законом РФ «Об образовании» (пункт 6.2 статьи 9) </a:t>
            </a:r>
            <a:r>
              <a:rPr lang="ru-RU" sz="2400" u="sng" dirty="0"/>
              <a:t>комплексно – тематический принцип построения образовательного процесса:</a:t>
            </a:r>
            <a:r>
              <a:rPr lang="ru-RU" sz="2400" dirty="0"/>
              <a:t> </a:t>
            </a:r>
            <a:endParaRPr lang="ru-RU" sz="2400" dirty="0" smtClean="0"/>
          </a:p>
          <a:p>
            <a:r>
              <a:rPr lang="ru-RU" sz="2400" b="1" dirty="0"/>
              <a:t>*</a:t>
            </a:r>
            <a:r>
              <a:rPr lang="ru-RU" sz="2400" b="1" dirty="0" smtClean="0"/>
              <a:t>темы</a:t>
            </a:r>
            <a:r>
              <a:rPr lang="ru-RU" sz="2400" b="1" dirty="0"/>
              <a:t>, в рамках которых будут решаться образовательные задачи, должны быть социально значимыми для общества, семьи, государства</a:t>
            </a:r>
            <a:r>
              <a:rPr lang="ru-RU" sz="2400" b="1" dirty="0" smtClean="0"/>
              <a:t>,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400" b="1" dirty="0" smtClean="0"/>
              <a:t>кроме </a:t>
            </a:r>
            <a:r>
              <a:rPr lang="ru-RU" sz="2400" b="1" dirty="0"/>
              <a:t>того, должны вызывать личностный интерес детей, положительное эмоциональное отношение. </a:t>
            </a:r>
            <a:endParaRPr lang="ru-RU" sz="2400" b="1" dirty="0" smtClean="0"/>
          </a:p>
          <a:p>
            <a:pPr marL="342900" indent="-342900">
              <a:buFont typeface="Arial" charset="0"/>
              <a:buChar char="•"/>
            </a:pPr>
            <a:r>
              <a:rPr lang="ru-RU" sz="2400" b="1" dirty="0" smtClean="0"/>
              <a:t>Принцип </a:t>
            </a:r>
            <a:r>
              <a:rPr lang="ru-RU" sz="2400" b="1" dirty="0"/>
              <a:t>комплексно – тематического планирования тесно связан с принципом интеграции организационных форм,  различных видов детской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4407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\Downloads\fon_60_smal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6" t="3839" r="4844" b="3839"/>
          <a:stretch/>
        </p:blipFill>
        <p:spPr bwMode="auto">
          <a:xfrm>
            <a:off x="10406" y="0"/>
            <a:ext cx="91335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9640" y="548680"/>
            <a:ext cx="8821310" cy="53245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Проблемы вхождения России в европейское образовательное пространство связаны с приоритетами национальной стратегии успешного </a:t>
            </a:r>
            <a:r>
              <a:rPr lang="ru-RU" sz="2000" dirty="0" smtClean="0"/>
              <a:t>развития</a:t>
            </a:r>
            <a:r>
              <a:rPr lang="ru-RU" sz="2000" dirty="0"/>
              <a:t>. Высшее образование, несмотря на кризисные процессы и значительные трудности их преодоления, развивается высокими темпами, имеет много позитивных результатов, однако далеко не всегда измеряемых и измеримых по критериям </a:t>
            </a:r>
            <a:r>
              <a:rPr lang="ru-RU" sz="2000" dirty="0">
                <a:solidFill>
                  <a:srgbClr val="FF0000"/>
                </a:solidFill>
              </a:rPr>
              <a:t>качества, соответствующим современной образовательной </a:t>
            </a:r>
            <a:r>
              <a:rPr lang="ru-RU" sz="2000" u="sng" dirty="0">
                <a:solidFill>
                  <a:srgbClr val="FF0000"/>
                </a:solidFill>
              </a:rPr>
              <a:t>парадигме</a:t>
            </a:r>
            <a:r>
              <a:rPr lang="ru-RU" sz="2000" u="sng" dirty="0" smtClean="0">
                <a:solidFill>
                  <a:srgbClr val="FF0000"/>
                </a:solidFill>
              </a:rPr>
              <a:t>.</a:t>
            </a:r>
          </a:p>
          <a:p>
            <a:endParaRPr lang="ru-RU" sz="2000" u="sng" dirty="0" smtClean="0">
              <a:solidFill>
                <a:srgbClr val="FF0000"/>
              </a:solidFill>
            </a:endParaRPr>
          </a:p>
          <a:p>
            <a:r>
              <a:rPr lang="ru-RU" sz="2000" u="sng" dirty="0" smtClean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 центре образовательного процесса веками стояли </a:t>
            </a:r>
            <a:r>
              <a:rPr lang="ru-RU" sz="2000" dirty="0">
                <a:solidFill>
                  <a:srgbClr val="FF0000"/>
                </a:solidFill>
              </a:rPr>
              <a:t>знания</a:t>
            </a:r>
            <a:r>
              <a:rPr lang="ru-RU" sz="2000" dirty="0">
                <a:solidFill>
                  <a:srgbClr val="002060"/>
                </a:solidFill>
              </a:rPr>
              <a:t>: давали знания и спрашивали </a:t>
            </a:r>
            <a:r>
              <a:rPr lang="ru-RU" sz="2000" dirty="0" smtClean="0"/>
              <a:t>знания</a:t>
            </a:r>
            <a:r>
              <a:rPr lang="ru-RU" sz="2000" dirty="0"/>
              <a:t>.</a:t>
            </a:r>
            <a:r>
              <a:rPr lang="ru-RU" sz="2000" dirty="0" smtClean="0"/>
              <a:t> </a:t>
            </a:r>
            <a:r>
              <a:rPr lang="ru-RU" sz="2000" dirty="0"/>
              <a:t>Об </a:t>
            </a:r>
            <a:r>
              <a:rPr lang="ru-RU" sz="2000" dirty="0">
                <a:solidFill>
                  <a:srgbClr val="C00000"/>
                </a:solidFill>
              </a:rPr>
              <a:t>умениях</a:t>
            </a:r>
            <a:r>
              <a:rPr lang="ru-RU" sz="2000" dirty="0"/>
              <a:t> заговорили намного позже, годах в 60-70-х ХХ в., когда стало все отчетливее проявляться противоречие - можно знать, да не уметь. Заметим, что при всей абсурдности количественного разрастания показателей и подмены ими качества, они были относительно адекватными </a:t>
            </a:r>
            <a:r>
              <a:rPr lang="ru-RU" sz="2000" u="sng" dirty="0"/>
              <a:t>существовавшей в то время </a:t>
            </a:r>
            <a:r>
              <a:rPr lang="ru-RU" sz="2000" dirty="0">
                <a:solidFill>
                  <a:srgbClr val="FF0066"/>
                </a:solidFill>
              </a:rPr>
              <a:t>образовательной </a:t>
            </a:r>
            <a:r>
              <a:rPr lang="ru-RU" sz="2000" u="heavy" dirty="0">
                <a:solidFill>
                  <a:srgbClr val="FF0066"/>
                </a:solidFill>
                <a:uFill>
                  <a:solidFill>
                    <a:srgbClr val="7030A0"/>
                  </a:solidFill>
                </a:uFill>
              </a:rPr>
              <a:t>парадигме, </a:t>
            </a:r>
            <a:r>
              <a:rPr lang="ru-RU" sz="2000" dirty="0">
                <a:solidFill>
                  <a:srgbClr val="FF0066"/>
                </a:solidFill>
              </a:rPr>
              <a:t>центрировавшей на знаниях </a:t>
            </a:r>
            <a:r>
              <a:rPr lang="ru-RU" sz="2000" dirty="0"/>
              <a:t>(</a:t>
            </a:r>
            <a:r>
              <a:rPr lang="ru-RU" sz="2000" u="sng" dirty="0">
                <a:solidFill>
                  <a:srgbClr val="7030A0"/>
                </a:solidFill>
              </a:rPr>
              <a:t>когнитивно - ориентированная образовательная модель</a:t>
            </a:r>
            <a:r>
              <a:rPr lang="ru-RU" sz="2000" dirty="0"/>
              <a:t>, ЗУНовская, Знания, Умения, Навыки), которая все больше приходила в противоречие с </a:t>
            </a:r>
            <a:r>
              <a:rPr lang="ru-RU" sz="2000" dirty="0" smtClean="0"/>
              <a:t>жизнью.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8474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ЛЛЮСТРАЦИИ  из  ИНТЕРНЕТ\Рамка  для ЭКРАНА\ramka-photoshop-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0" y="0"/>
            <a:ext cx="9114687" cy="6840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34227" y="2967335"/>
            <a:ext cx="7875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Благодарю за внимание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консультации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45903" y="414908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3719" y="1412776"/>
            <a:ext cx="6196568" cy="58477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Уважаемые педагоги ДОУ № 8</a:t>
            </a:r>
            <a:endParaRPr lang="ru-RU" sz="32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3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41" y="188640"/>
            <a:ext cx="9144000" cy="6370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Выяснилось</a:t>
            </a:r>
            <a:r>
              <a:rPr lang="ru-RU" sz="2400" dirty="0"/>
              <a:t>, что </a:t>
            </a:r>
            <a:r>
              <a:rPr lang="ru-RU" sz="2400" dirty="0">
                <a:solidFill>
                  <a:srgbClr val="FF0000"/>
                </a:solidFill>
              </a:rPr>
              <a:t>знать и уметь </a:t>
            </a:r>
            <a:r>
              <a:rPr lang="ru-RU" sz="2400" dirty="0" smtClean="0">
                <a:solidFill>
                  <a:srgbClr val="FF0000"/>
                </a:solidFill>
              </a:rPr>
              <a:t>мало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  <a:r>
              <a:rPr lang="ru-RU" sz="2400" dirty="0" smtClean="0"/>
              <a:t> </a:t>
            </a:r>
            <a:r>
              <a:rPr lang="ru-RU" sz="2400" dirty="0"/>
              <a:t>Жизнь востребует </a:t>
            </a:r>
            <a:r>
              <a:rPr lang="ru-RU" sz="2400" dirty="0">
                <a:solidFill>
                  <a:srgbClr val="FF0000"/>
                </a:solidFill>
              </a:rPr>
              <a:t>творческий опыт</a:t>
            </a:r>
            <a:r>
              <a:rPr lang="ru-RU" sz="2400" dirty="0"/>
              <a:t>, которым можно овладеть только в условиях </a:t>
            </a:r>
            <a:r>
              <a:rPr lang="ru-RU" sz="2400" i="1" u="dbl" dirty="0">
                <a:solidFill>
                  <a:srgbClr val="C00000"/>
                </a:solidFill>
                <a:uFill>
                  <a:solidFill>
                    <a:srgbClr val="7030A0"/>
                  </a:solidFill>
                </a:uFill>
              </a:rPr>
              <a:t>креативного образования</a:t>
            </a:r>
            <a:r>
              <a:rPr lang="ru-RU" sz="2400" dirty="0"/>
              <a:t>. Именно этим объясняется застой в системе, явное отставание образования от жизни, которая динамичнее, чем педагогика и образование. </a:t>
            </a:r>
            <a:r>
              <a:rPr lang="ru-RU" sz="2400" dirty="0" smtClean="0"/>
              <a:t>В </a:t>
            </a:r>
            <a:r>
              <a:rPr lang="ru-RU" sz="2400" dirty="0"/>
              <a:t>данном контексте </a:t>
            </a:r>
            <a:r>
              <a:rPr lang="ru-RU" sz="2400" u="sng" dirty="0"/>
              <a:t>встает проблема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C00000"/>
                </a:solidFill>
              </a:rPr>
              <a:t>об </a:t>
            </a:r>
            <a:r>
              <a:rPr lang="ru-RU" sz="2400" i="1" dirty="0">
                <a:solidFill>
                  <a:srgbClr val="C00000"/>
                </a:solidFill>
              </a:rPr>
              <a:t>опережающей функции образования. </a:t>
            </a:r>
            <a:r>
              <a:rPr lang="ru-RU" sz="2400" dirty="0"/>
              <a:t>Оно должно предвидеть жизненные тенденции и своевременно реагировать, компетентно, в соответствии со временем и даже опережая его, решать великие вопросы педагогики - </a:t>
            </a:r>
            <a:r>
              <a:rPr lang="ru-RU" sz="2400" i="1" dirty="0"/>
              <a:t>зачем? чему? как?</a:t>
            </a:r>
            <a:r>
              <a:rPr lang="ru-RU" sz="2400" dirty="0"/>
              <a:t> человек обучается, образовывается и воспитывается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smtClean="0"/>
              <a:t>Ответы </a:t>
            </a:r>
            <a:r>
              <a:rPr lang="ru-RU" sz="2400" dirty="0"/>
              <a:t>на них </a:t>
            </a:r>
            <a:r>
              <a:rPr lang="ru-RU" sz="2400" dirty="0" smtClean="0"/>
              <a:t>требуют: </a:t>
            </a:r>
            <a:r>
              <a:rPr lang="ru-RU" sz="2400" dirty="0" smtClean="0">
                <a:solidFill>
                  <a:srgbClr val="C00000"/>
                </a:solidFill>
              </a:rPr>
              <a:t>пересмотра: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ценностей,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целей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содержания</a:t>
            </a:r>
            <a:r>
              <a:rPr lang="ru-RU" sz="2400" dirty="0">
                <a:solidFill>
                  <a:srgbClr val="C00000"/>
                </a:solidFill>
              </a:rPr>
              <a:t>, </a:t>
            </a:r>
            <a:endParaRPr lang="ru-RU" sz="24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технологий деятельности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rgbClr val="C00000"/>
                </a:solidFill>
              </a:rPr>
              <a:t>и общения в педагогическом </a:t>
            </a:r>
            <a:r>
              <a:rPr lang="ru-RU" sz="2400" dirty="0" smtClean="0">
                <a:solidFill>
                  <a:srgbClr val="C00000"/>
                </a:solidFill>
              </a:rPr>
              <a:t>процессе</a:t>
            </a:r>
            <a:r>
              <a:rPr lang="ru-RU" sz="2400" dirty="0"/>
              <a:t> </a:t>
            </a:r>
            <a:r>
              <a:rPr lang="ru-RU" sz="2400" dirty="0" smtClean="0"/>
              <a:t>-  </a:t>
            </a:r>
            <a:r>
              <a:rPr lang="ru-RU" sz="2400" dirty="0"/>
              <a:t>это </a:t>
            </a:r>
            <a:r>
              <a:rPr lang="ru-RU" sz="2400" b="1" dirty="0">
                <a:solidFill>
                  <a:srgbClr val="7030A0"/>
                </a:solidFill>
              </a:rPr>
              <a:t>парадигмальные </a:t>
            </a:r>
            <a:r>
              <a:rPr lang="ru-RU" sz="2400" b="1" dirty="0" smtClean="0">
                <a:solidFill>
                  <a:srgbClr val="7030A0"/>
                </a:solidFill>
              </a:rPr>
              <a:t>основы. 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\Downloads\fon_43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32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582067"/>
            <a:ext cx="9144000" cy="56938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/>
              <a:t>«Федеральные государственные образовательные требования»</a:t>
            </a:r>
            <a:r>
              <a:rPr lang="ru-RU" sz="2800" dirty="0"/>
              <a:t> – нормы и положения, обязательные при реализации </a:t>
            </a:r>
            <a:r>
              <a:rPr lang="ru-RU" sz="2800" i="1" dirty="0"/>
              <a:t>основной общеобразовательной программы дошкольного образования</a:t>
            </a:r>
            <a:r>
              <a:rPr lang="ru-RU" sz="2800" dirty="0"/>
              <a:t> образовательными учреждениями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b="1" i="1" dirty="0"/>
              <a:t> </a:t>
            </a:r>
            <a:r>
              <a:rPr lang="ru-RU" sz="2800" b="1" i="1" dirty="0" smtClean="0"/>
              <a:t>«Четыре основных</a:t>
            </a:r>
            <a:r>
              <a:rPr lang="ru-RU" sz="2800" b="1" i="1" dirty="0"/>
              <a:t> </a:t>
            </a:r>
            <a:r>
              <a:rPr lang="ru-RU" sz="2800" b="1" i="1" dirty="0" smtClean="0"/>
              <a:t>направления </a:t>
            </a:r>
            <a:r>
              <a:rPr lang="ru-RU" sz="2800" b="1" i="1" dirty="0"/>
              <a:t>развития ребенка»</a:t>
            </a:r>
            <a:r>
              <a:rPr lang="ru-RU" sz="2800" dirty="0"/>
              <a:t> – интегральные компоненты </a:t>
            </a:r>
            <a:r>
              <a:rPr lang="ru-RU" sz="2800" i="1" dirty="0"/>
              <a:t>содержания дошкольного образования</a:t>
            </a:r>
            <a:r>
              <a:rPr lang="ru-RU" sz="28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социально-личностное, 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познавательно-речевое,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физическое</a:t>
            </a:r>
            <a:r>
              <a:rPr lang="ru-RU" sz="28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художественно-эстетическое развитие.</a:t>
            </a:r>
            <a:r>
              <a:rPr lang="ru-RU" sz="2800" b="1" i="1" dirty="0"/>
              <a:t>          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90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\Downloads\fon16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2" y="-31902"/>
            <a:ext cx="9177001" cy="688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 smtClean="0"/>
              <a:t> </a:t>
            </a:r>
            <a:r>
              <a:rPr lang="ru-RU" sz="2800" b="1" i="1" dirty="0" smtClean="0">
                <a:solidFill>
                  <a:srgbClr val="FF0000"/>
                </a:solidFill>
              </a:rPr>
              <a:t>«Образовательная область»</a:t>
            </a:r>
            <a:r>
              <a:rPr lang="ru-RU" sz="2800" dirty="0" smtClean="0"/>
              <a:t> – структурно-смысловая единица содержания дошкольного образования, определяющая адекватные дошкольному возрасту сферы образовательной деятельности детей.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6240" y="2138999"/>
            <a:ext cx="8729558" cy="470898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Образовательные области, выделенные  в ФГТ</a:t>
            </a:r>
            <a:r>
              <a:rPr lang="ru-RU" sz="2400" dirty="0" smtClean="0">
                <a:solidFill>
                  <a:srgbClr val="FF0000"/>
                </a:solidFill>
              </a:rPr>
              <a:t>: </a:t>
            </a:r>
            <a:r>
              <a:rPr lang="ru-RU" sz="1400" b="1" i="1" u="sng" dirty="0" smtClean="0">
                <a:solidFill>
                  <a:srgbClr val="FF0000"/>
                </a:solidFill>
              </a:rPr>
              <a:t>10 образовательных областей</a:t>
            </a:r>
            <a:endParaRPr lang="ru-RU" sz="24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>
                <a:solidFill>
                  <a:srgbClr val="FFC000"/>
                </a:solidFill>
              </a:rPr>
              <a:t>здоровье, </a:t>
            </a:r>
            <a:endParaRPr lang="ru-RU" sz="24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физическая </a:t>
            </a:r>
            <a:r>
              <a:rPr lang="ru-RU" sz="2800" dirty="0">
                <a:solidFill>
                  <a:srgbClr val="FFC000"/>
                </a:solidFill>
              </a:rPr>
              <a:t>культура,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социализация</a:t>
            </a:r>
            <a:r>
              <a:rPr lang="ru-RU" sz="2800" dirty="0">
                <a:solidFill>
                  <a:srgbClr val="FFC000"/>
                </a:solidFill>
              </a:rPr>
              <a:t>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труд,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>
                <a:solidFill>
                  <a:srgbClr val="FFC000"/>
                </a:solidFill>
              </a:rPr>
              <a:t>безопасность,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чтение </a:t>
            </a:r>
            <a:r>
              <a:rPr lang="ru-RU" sz="2800" dirty="0">
                <a:solidFill>
                  <a:srgbClr val="FFC000"/>
                </a:solidFill>
              </a:rPr>
              <a:t>художественной литературы,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коммуникация</a:t>
            </a:r>
            <a:r>
              <a:rPr lang="ru-RU" sz="2800" dirty="0">
                <a:solidFill>
                  <a:srgbClr val="FFC000"/>
                </a:solidFill>
              </a:rPr>
              <a:t>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познание,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 </a:t>
            </a:r>
            <a:r>
              <a:rPr lang="ru-RU" sz="2800" dirty="0">
                <a:solidFill>
                  <a:srgbClr val="FFC000"/>
                </a:solidFill>
              </a:rPr>
              <a:t>музыка, </a:t>
            </a:r>
            <a:endParaRPr lang="ru-RU" sz="2800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rgbClr val="FFC000"/>
                </a:solidFill>
              </a:rPr>
              <a:t>художественное </a:t>
            </a:r>
            <a:r>
              <a:rPr lang="ru-RU" sz="2800" dirty="0">
                <a:solidFill>
                  <a:srgbClr val="FFC000"/>
                </a:solidFill>
              </a:rPr>
              <a:t>творчество.</a:t>
            </a:r>
          </a:p>
        </p:txBody>
      </p:sp>
    </p:spTree>
    <p:extLst>
      <p:ext uri="{BB962C8B-B14F-4D97-AF65-F5344CB8AC3E}">
        <p14:creationId xmlns:p14="http://schemas.microsoft.com/office/powerpoint/2010/main" val="243810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\Downloads\fon42_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6" y="0"/>
            <a:ext cx="91327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0531" y="332656"/>
            <a:ext cx="8892480" cy="60016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Наряду с традиционными областями,  в ФГТ представлены нетрадиционные области, хотя их «нетрадиционность»  весьма условна. </a:t>
            </a:r>
            <a:endParaRPr lang="ru-RU" sz="2400" dirty="0" smtClean="0"/>
          </a:p>
          <a:p>
            <a:r>
              <a:rPr lang="ru-RU" sz="2400" dirty="0"/>
              <a:t>  </a:t>
            </a:r>
          </a:p>
          <a:p>
            <a:r>
              <a:rPr lang="ru-RU" sz="2400" dirty="0"/>
              <a:t>Например, область </a:t>
            </a:r>
            <a:r>
              <a:rPr lang="ru-RU" sz="2400" dirty="0">
                <a:solidFill>
                  <a:srgbClr val="FF0066"/>
                </a:solidFill>
              </a:rPr>
              <a:t>«Безопасность» </a:t>
            </a:r>
            <a:r>
              <a:rPr lang="ru-RU" sz="2400" dirty="0"/>
              <a:t>уже в  течение многих лет реализуется в детских садах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«Художественное творчество» </a:t>
            </a:r>
            <a:r>
              <a:rPr lang="ru-RU" sz="2400" dirty="0"/>
              <a:t>объединяет в себе традиционные виды продуктивной деятельности детей: </a:t>
            </a:r>
            <a:r>
              <a:rPr lang="ru-RU" sz="2400" dirty="0" smtClean="0"/>
              <a:t>аппликацию, </a:t>
            </a:r>
            <a:r>
              <a:rPr lang="ru-RU" sz="2400" dirty="0"/>
              <a:t>лепку, рисование, художественное конструирование.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Образовательная </a:t>
            </a:r>
            <a:r>
              <a:rPr lang="ru-RU" sz="2400" dirty="0"/>
              <a:t>область </a:t>
            </a:r>
            <a:r>
              <a:rPr lang="ru-RU" sz="2400" dirty="0">
                <a:solidFill>
                  <a:srgbClr val="FF0000"/>
                </a:solidFill>
              </a:rPr>
              <a:t>«Коммуникация» </a:t>
            </a:r>
            <a:r>
              <a:rPr lang="ru-RU" sz="2400" dirty="0"/>
              <a:t>- это не только и не столько развитие речи, сколько развитие общения, в том числе и речевого. В этом случае развитие словаря, воспитание ЗКР, связной речи, грамматического строя являются не самоцелями, а средствами развития навыков общения.</a:t>
            </a:r>
          </a:p>
        </p:txBody>
      </p:sp>
    </p:spTree>
    <p:extLst>
      <p:ext uri="{BB962C8B-B14F-4D97-AF65-F5344CB8AC3E}">
        <p14:creationId xmlns:p14="http://schemas.microsoft.com/office/powerpoint/2010/main" val="40421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739" y="-2767"/>
            <a:ext cx="9144000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dirty="0"/>
              <a:t>     </a:t>
            </a:r>
            <a:r>
              <a:rPr lang="ru-RU" sz="2400" dirty="0"/>
              <a:t> В новых ФГТ использована наиболее </a:t>
            </a:r>
            <a:r>
              <a:rPr lang="ru-RU" sz="2400" dirty="0">
                <a:solidFill>
                  <a:srgbClr val="FF0000"/>
                </a:solidFill>
              </a:rPr>
              <a:t>современная и полная </a:t>
            </a:r>
            <a:r>
              <a:rPr lang="ru-RU" sz="2400" u="sng" dirty="0">
                <a:solidFill>
                  <a:srgbClr val="FF0000"/>
                </a:solidFill>
              </a:rPr>
              <a:t>типология </a:t>
            </a:r>
            <a:r>
              <a:rPr lang="ru-RU" sz="2400" u="sng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детских </a:t>
            </a:r>
            <a:r>
              <a:rPr lang="ru-RU" sz="2400" dirty="0">
                <a:solidFill>
                  <a:srgbClr val="FF0000"/>
                </a:solidFill>
              </a:rPr>
              <a:t>деятельностей</a:t>
            </a:r>
            <a:r>
              <a:rPr lang="ru-RU" sz="2400" dirty="0" smtClean="0"/>
              <a:t>. ( их 8)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Каждая образовательная область направлена на развитие какой-либо детской деятельности</a:t>
            </a:r>
            <a:r>
              <a:rPr lang="ru-RU" sz="2400" dirty="0" smtClean="0"/>
              <a:t>.( их 10)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400" dirty="0" smtClean="0"/>
              <a:t> </a:t>
            </a:r>
            <a:r>
              <a:rPr lang="ru-RU" sz="2400" dirty="0"/>
              <a:t>В каждой образовательной области помимо общеразвивающих задач выделены специфические задачи психолого-педагогической работы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   ФГТ устанавливают </a:t>
            </a:r>
            <a:r>
              <a:rPr lang="ru-RU" sz="2400" dirty="0">
                <a:solidFill>
                  <a:srgbClr val="6600FF"/>
                </a:solidFill>
              </a:rPr>
              <a:t>принципиально иной способ взаимодействия и взаимосвязи компонентов основных общеобразовательных программ </a:t>
            </a:r>
            <a:r>
              <a:rPr lang="ru-RU" sz="2400" dirty="0"/>
              <a:t>дошкольного образования – </a:t>
            </a:r>
            <a:r>
              <a:rPr lang="ru-RU" sz="2400" u="sng" dirty="0">
                <a:solidFill>
                  <a:srgbClr val="C00000"/>
                </a:solidFill>
              </a:rPr>
              <a:t>на основе принципа интеграции образовательных областей,</a:t>
            </a:r>
            <a:r>
              <a:rPr lang="ru-RU" sz="2400" dirty="0"/>
              <a:t> представляющем собой альтернативу предметному принципу. 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(</a:t>
            </a:r>
            <a:r>
              <a:rPr lang="ru-RU" sz="2400" dirty="0">
                <a:solidFill>
                  <a:srgbClr val="C00000"/>
                </a:solidFill>
              </a:rPr>
              <a:t>основополагающий принцип – </a:t>
            </a:r>
            <a:r>
              <a:rPr lang="ru-RU" sz="2400" b="1" i="1" dirty="0">
                <a:solidFill>
                  <a:srgbClr val="C00000"/>
                </a:solidFill>
              </a:rPr>
              <a:t>интеграции образовательных областей</a:t>
            </a:r>
            <a:r>
              <a:rPr lang="ru-RU" sz="2400" b="1" i="1" dirty="0"/>
              <a:t>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582085"/>
            <a:ext cx="9144000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 современной практике дошкольного образования методика проведения </a:t>
            </a:r>
            <a:r>
              <a:rPr lang="ru-RU" dirty="0">
                <a:solidFill>
                  <a:srgbClr val="FF0000"/>
                </a:solidFill>
              </a:rPr>
              <a:t>интегрированных занятий </a:t>
            </a:r>
            <a:r>
              <a:rPr lang="ru-RU" dirty="0"/>
              <a:t>достаточно разработана и многие дошкольные учреждения используют ее.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991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23274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 Возникает вопрос: что меняется в дошкольном образовании с введением ФГТ ?</a:t>
            </a:r>
            <a:br>
              <a:rPr lang="ru-RU" sz="2400" b="1" dirty="0" smtClean="0"/>
            </a:br>
            <a:r>
              <a:rPr lang="ru-RU" sz="2400" dirty="0" smtClean="0"/>
              <a:t>    1. Для системы дошкольного образования установлены </a:t>
            </a:r>
            <a:r>
              <a:rPr lang="ru-RU" sz="2400" dirty="0" smtClean="0">
                <a:solidFill>
                  <a:srgbClr val="FFFF00"/>
                </a:solidFill>
              </a:rPr>
              <a:t>Федеральные государственные требования</a:t>
            </a:r>
            <a:r>
              <a:rPr lang="ru-RU" sz="2400" dirty="0" smtClean="0"/>
              <a:t>, а не </a:t>
            </a:r>
            <a:r>
              <a:rPr lang="ru-RU" sz="2400" dirty="0" smtClean="0">
                <a:solidFill>
                  <a:srgbClr val="FF0000"/>
                </a:solidFill>
              </a:rPr>
              <a:t>Федеральный государственный стандарт.</a:t>
            </a:r>
          </a:p>
          <a:p>
            <a:endParaRPr lang="ru-RU" sz="2400" dirty="0" smtClean="0"/>
          </a:p>
          <a:p>
            <a:r>
              <a:rPr lang="ru-RU" sz="2400" dirty="0" smtClean="0"/>
              <a:t>2.В настоящее время разработанные и утвержденные </a:t>
            </a:r>
            <a:r>
              <a:rPr lang="ru-RU" sz="2400" dirty="0" smtClean="0">
                <a:solidFill>
                  <a:srgbClr val="FFFF00"/>
                </a:solidFill>
              </a:rPr>
              <a:t>только ФГТ к структуре основной общеобразовательной программы </a:t>
            </a:r>
            <a:r>
              <a:rPr lang="ru-RU" sz="2400" dirty="0" smtClean="0"/>
              <a:t>дошкольного образования, в которых </a:t>
            </a:r>
            <a:r>
              <a:rPr lang="ru-RU" sz="2400" u="sng" dirty="0" smtClean="0">
                <a:solidFill>
                  <a:srgbClr val="FF0000"/>
                </a:solidFill>
              </a:rPr>
              <a:t>определены обязательные образовательные области и основные задачи образовательных областей. </a:t>
            </a:r>
            <a:r>
              <a:rPr lang="ru-RU" sz="2400" u="sng" dirty="0" smtClean="0">
                <a:solidFill>
                  <a:schemeClr val="tx1"/>
                </a:solidFill>
              </a:rPr>
              <a:t> ( Образовательный  </a:t>
            </a:r>
            <a:r>
              <a:rPr lang="ru-RU" sz="3200" b="1" u="sng" dirty="0" smtClean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</a:rPr>
              <a:t>контент)</a:t>
            </a:r>
            <a:r>
              <a:rPr lang="ru-RU" sz="3200" b="1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 </a:t>
            </a:r>
            <a:endParaRPr lang="ru-RU" sz="3200" b="1" u="sng" dirty="0">
              <a:solidFill>
                <a:srgbClr val="FF0000"/>
              </a:solidFill>
              <a:uFill>
                <a:solidFill>
                  <a:schemeClr val="tx1"/>
                </a:solidFill>
              </a:uFill>
            </a:endParaRPr>
          </a:p>
          <a:p>
            <a:endParaRPr lang="ru-RU" sz="2400" dirty="0" smtClean="0"/>
          </a:p>
          <a:p>
            <a:r>
              <a:rPr lang="ru-RU" sz="2400" dirty="0" smtClean="0"/>
              <a:t> 3.</a:t>
            </a:r>
            <a:r>
              <a:rPr lang="ru-RU" sz="2400" b="1" i="1" dirty="0" smtClean="0"/>
              <a:t>Изменения такого рода предполагает изменение подходов к организации воспитательно-образовательного процесса: в данном случае </a:t>
            </a:r>
            <a:r>
              <a:rPr lang="ru-RU" sz="2400" i="1" u="sng" dirty="0" smtClean="0">
                <a:solidFill>
                  <a:srgbClr val="FFFF00"/>
                </a:solidFill>
              </a:rPr>
              <a:t>не через систему занятий</a:t>
            </a:r>
            <a:r>
              <a:rPr lang="ru-RU" sz="2400" b="1" i="1" dirty="0" smtClean="0"/>
              <a:t>, а через </a:t>
            </a:r>
            <a:r>
              <a:rPr lang="ru-RU" sz="2400" b="1" i="1" dirty="0" smtClean="0">
                <a:solidFill>
                  <a:srgbClr val="FFFF00"/>
                </a:solidFill>
              </a:rPr>
              <a:t>другие, </a:t>
            </a:r>
            <a:r>
              <a:rPr lang="ru-RU" sz="2400" b="1" i="1" dirty="0" smtClean="0"/>
              <a:t>адекватные </a:t>
            </a:r>
            <a:r>
              <a:rPr lang="ru-RU" sz="3200" b="1" i="1" u="dbl" dirty="0" smtClean="0">
                <a:solidFill>
                  <a:srgbClr val="FFFF00"/>
                </a:solidFill>
                <a:uFill>
                  <a:solidFill>
                    <a:schemeClr val="tx1"/>
                  </a:solidFill>
                </a:uFill>
              </a:rPr>
              <a:t>формы</a:t>
            </a:r>
            <a:r>
              <a:rPr lang="ru-RU" sz="3200" b="1" i="1" u="dbl" dirty="0" smtClean="0">
                <a:uFill>
                  <a:solidFill>
                    <a:schemeClr val="tx1"/>
                  </a:solidFill>
                </a:uFill>
              </a:rPr>
              <a:t> образовательной работы </a:t>
            </a:r>
            <a:r>
              <a:rPr lang="ru-RU" sz="2400" b="1" i="1" dirty="0" smtClean="0"/>
              <a:t>с детьми дошкольного возраста. </a:t>
            </a:r>
            <a:r>
              <a:rPr lang="ru-RU" sz="3200" b="1" i="1" dirty="0" smtClean="0"/>
              <a:t>( их насчитывается 31) </a:t>
            </a:r>
            <a:br>
              <a:rPr lang="ru-RU" sz="3200" b="1" i="1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4921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475</TotalTime>
  <Words>1092</Words>
  <Application>Microsoft Office PowerPoint</Application>
  <PresentationFormat>Экран (4:3)</PresentationFormat>
  <Paragraphs>297</Paragraphs>
  <Slides>30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Паркет</vt:lpstr>
      <vt:lpstr> Консультация:  Смена образовательной парадигмы.  Реализация  ФГТ в ДОУ.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Консультация. Задачи дошкольного  образования в  условиях  реализации ФГТ.</dc:title>
  <dc:creator>AS</dc:creator>
  <cp:lastModifiedBy>AS</cp:lastModifiedBy>
  <cp:revision>51</cp:revision>
  <dcterms:created xsi:type="dcterms:W3CDTF">2012-04-04T04:41:31Z</dcterms:created>
  <dcterms:modified xsi:type="dcterms:W3CDTF">2012-05-16T18:54:49Z</dcterms:modified>
</cp:coreProperties>
</file>