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70" r:id="rId3"/>
    <p:sldId id="257" r:id="rId4"/>
    <p:sldId id="258" r:id="rId5"/>
    <p:sldId id="259" r:id="rId6"/>
    <p:sldId id="260" r:id="rId7"/>
    <p:sldId id="267" r:id="rId8"/>
    <p:sldId id="268" r:id="rId9"/>
    <p:sldId id="269" r:id="rId10"/>
    <p:sldId id="279" r:id="rId11"/>
    <p:sldId id="278" r:id="rId12"/>
    <p:sldId id="280" r:id="rId13"/>
    <p:sldId id="281" r:id="rId14"/>
    <p:sldId id="282" r:id="rId15"/>
    <p:sldId id="284" r:id="rId16"/>
    <p:sldId id="28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C74D-5D42-4EE8-B3E4-4D35106E2741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0E9A0-C468-432B-9EAD-B0DC352119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94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50E9A0-C468-432B-9EAD-B0DC352119C1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34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940FF81-3486-4D12-A8CF-232E428C7929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FEDC147-06D6-49E4-94E7-F70EA654DC9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0FF81-3486-4D12-A8CF-232E428C7929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DC147-06D6-49E4-94E7-F70EA654D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0FF81-3486-4D12-A8CF-232E428C7929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DC147-06D6-49E4-94E7-F70EA654D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0FF81-3486-4D12-A8CF-232E428C7929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DC147-06D6-49E4-94E7-F70EA654D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940FF81-3486-4D12-A8CF-232E428C7929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FEDC147-06D6-49E4-94E7-F70EA654DC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0FF81-3486-4D12-A8CF-232E428C7929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FEDC147-06D6-49E4-94E7-F70EA654DC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0FF81-3486-4D12-A8CF-232E428C7929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FEDC147-06D6-49E4-94E7-F70EA654D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0FF81-3486-4D12-A8CF-232E428C7929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DC147-06D6-49E4-94E7-F70EA654DC9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0FF81-3486-4D12-A8CF-232E428C7929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FEDC147-06D6-49E4-94E7-F70EA654DC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940FF81-3486-4D12-A8CF-232E428C7929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FEDC147-06D6-49E4-94E7-F70EA654DC9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940FF81-3486-4D12-A8CF-232E428C7929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FEDC147-06D6-49E4-94E7-F70EA654DC9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940FF81-3486-4D12-A8CF-232E428C7929}" type="datetimeFigureOut">
              <a:rPr lang="ru-RU" smtClean="0"/>
              <a:t>16.05.2012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FEDC147-06D6-49E4-94E7-F70EA654DC9B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ИЛЛЮСТРАЦИИ  из  ИНТЕРНЕТ\ПРОз под Надписи\vinietka3_smal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0"/>
            <a:ext cx="5616625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ИЛЛЮСТРАЦИИ  из  ИНТЕРНЕТ\ПРОз под Надписи\vignette_20_small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28082" y="2996952"/>
            <a:ext cx="8733553" cy="3985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332656"/>
            <a:ext cx="8356594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Анализ Программы 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« От рождения до школы».</a:t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Комплексно – тематическое планирование  по ФГТ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257659"/>
            <a:ext cx="5472608" cy="146456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000" b="1" dirty="0" smtClean="0">
                <a:solidFill>
                  <a:schemeClr val="accent6">
                    <a:lumMod val="25000"/>
                  </a:schemeClr>
                </a:solidFill>
              </a:rPr>
              <a:t>Автор  - зам. зав. по ВМР </a:t>
            </a:r>
          </a:p>
          <a:p>
            <a:pPr algn="just"/>
            <a:r>
              <a:rPr lang="ru-RU" sz="2000" b="1" dirty="0" smtClean="0">
                <a:solidFill>
                  <a:schemeClr val="accent6">
                    <a:lumMod val="25000"/>
                  </a:schemeClr>
                </a:solidFill>
              </a:rPr>
              <a:t>МБДОУ  детский сад №8</a:t>
            </a:r>
          </a:p>
          <a:p>
            <a:pPr algn="just"/>
            <a:r>
              <a:rPr lang="ru-RU" sz="2000" b="1" dirty="0" smtClean="0">
                <a:solidFill>
                  <a:schemeClr val="accent6">
                    <a:lumMod val="25000"/>
                  </a:schemeClr>
                </a:solidFill>
              </a:rPr>
              <a:t> «Белочка»</a:t>
            </a:r>
          </a:p>
          <a:p>
            <a:pPr algn="just"/>
            <a:r>
              <a:rPr lang="ru-RU" sz="2000" b="1" dirty="0" smtClean="0">
                <a:solidFill>
                  <a:schemeClr val="accent6">
                    <a:lumMod val="25000"/>
                  </a:schemeClr>
                </a:solidFill>
              </a:rPr>
              <a:t>комбинированного вида </a:t>
            </a:r>
          </a:p>
          <a:p>
            <a:pPr algn="just"/>
            <a:r>
              <a:rPr lang="ru-RU" sz="2000" b="1" dirty="0" smtClean="0">
                <a:solidFill>
                  <a:schemeClr val="accent6">
                    <a:lumMod val="25000"/>
                  </a:schemeClr>
                </a:solidFill>
              </a:rPr>
              <a:t>МОЩР</a:t>
            </a:r>
          </a:p>
          <a:p>
            <a:pPr algn="just"/>
            <a:r>
              <a:rPr lang="ru-RU" sz="2000" b="1" dirty="0" smtClean="0">
                <a:solidFill>
                  <a:schemeClr val="accent6">
                    <a:lumMod val="25000"/>
                  </a:schemeClr>
                </a:solidFill>
              </a:rPr>
              <a:t>Станица</a:t>
            </a:r>
          </a:p>
          <a:p>
            <a:pPr algn="just"/>
            <a:r>
              <a:rPr lang="ru-RU" sz="2000" b="1" dirty="0" smtClean="0">
                <a:solidFill>
                  <a:schemeClr val="accent6">
                    <a:lumMod val="25000"/>
                  </a:schemeClr>
                </a:solidFill>
              </a:rPr>
              <a:t> Старощербиновская</a:t>
            </a:r>
            <a:endParaRPr lang="ru-RU" sz="2000" b="1" dirty="0">
              <a:solidFill>
                <a:schemeClr val="accent6">
                  <a:lumMod val="25000"/>
                </a:schemeClr>
              </a:solidFill>
            </a:endParaRPr>
          </a:p>
        </p:txBody>
      </p:sp>
      <p:pic>
        <p:nvPicPr>
          <p:cNvPr id="2054" name="Picture 6" descr="D:\ИЛЛЮСТРАЦИИ  из  ИНТЕРНЕТ\ПРОз под Надписи\vinietka5_small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7378"/>
            <a:ext cx="3175000" cy="210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83109" y="725328"/>
            <a:ext cx="242778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solidFill>
                  <a:srgbClr val="002060"/>
                </a:solidFill>
              </a:rPr>
              <a:t>Консультация</a:t>
            </a:r>
            <a:endParaRPr lang="ru-RU" sz="2600" b="1" dirty="0">
              <a:solidFill>
                <a:srgbClr val="002060"/>
              </a:solidFill>
            </a:endParaRPr>
          </a:p>
        </p:txBody>
      </p:sp>
      <p:pic>
        <p:nvPicPr>
          <p:cNvPr id="2055" name="Picture 7" descr="D:\ИЛЛЮСТРАЦИИ  из  ИНТЕРНЕТ\БЕЛОЧКИ\69537767_09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043" y="2549423"/>
            <a:ext cx="3989455" cy="414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013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55879"/>
            <a:ext cx="8856984" cy="384720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800" b="1" dirty="0"/>
              <a:t>2010г. </a:t>
            </a:r>
            <a:r>
              <a:rPr lang="ru-RU" sz="2800" b="1" u="sng" dirty="0"/>
              <a:t>Работа с родителями</a:t>
            </a:r>
            <a:r>
              <a:rPr lang="ru-RU" b="1" u="sng" dirty="0" smtClean="0"/>
              <a:t>.</a:t>
            </a:r>
          </a:p>
          <a:p>
            <a:endParaRPr lang="ru-RU" b="1" dirty="0" smtClean="0"/>
          </a:p>
          <a:p>
            <a:r>
              <a:rPr lang="ru-RU" b="1" dirty="0" smtClean="0"/>
              <a:t>  </a:t>
            </a:r>
            <a:r>
              <a:rPr lang="ru-RU" sz="2400" b="1" dirty="0" smtClean="0"/>
              <a:t>1.Основные формы взаимодействия с семье:</a:t>
            </a:r>
            <a:r>
              <a:rPr lang="ru-RU" sz="2400" b="1" dirty="0" smtClean="0">
                <a:sym typeface="Wingdings" pitchFamily="2" charset="2"/>
              </a:rPr>
              <a:t>( те же что и издании2012г)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2. Содержание  направлений работы с семьей  по образовательным областям.</a:t>
            </a:r>
          </a:p>
          <a:p>
            <a:endParaRPr lang="ru-RU" sz="2400" b="1" dirty="0" smtClean="0"/>
          </a:p>
          <a:p>
            <a:r>
              <a:rPr lang="ru-RU" b="1" dirty="0" smtClean="0"/>
              <a:t>(Перечислены 10 образовательных областей и  раскрыт содержательный  аспект  того с чем необходимо познакомить родителей. Указано на что ориентировать родителей, что совместно с  ребенком в семье проводить  )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3022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-1"/>
            <a:ext cx="8361909" cy="67403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2012г.  </a:t>
            </a:r>
            <a:r>
              <a:rPr lang="ru-RU" b="1" u="sng" dirty="0" smtClean="0"/>
              <a:t>Взаимодействие детского сада с семьей</a:t>
            </a:r>
            <a:r>
              <a:rPr lang="ru-RU" b="1" dirty="0" smtClean="0"/>
              <a:t>.</a:t>
            </a:r>
          </a:p>
          <a:p>
            <a:pPr algn="just"/>
            <a:r>
              <a:rPr lang="ru-RU" sz="1600" b="1" u="heavy" dirty="0" smtClean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</a:rPr>
              <a:t>Основные формы взаимодействия</a:t>
            </a:r>
            <a:r>
              <a:rPr lang="ru-RU" sz="1600" b="1" u="heavy" dirty="0" smtClean="0">
                <a:uFill>
                  <a:solidFill>
                    <a:srgbClr val="FF0000"/>
                  </a:solidFill>
                </a:uFill>
              </a:rPr>
              <a:t>:</a:t>
            </a:r>
          </a:p>
          <a:p>
            <a:pPr algn="just"/>
            <a:r>
              <a:rPr lang="ru-RU" sz="1600" b="1" dirty="0" smtClean="0"/>
              <a:t>1.Знакомство с семьей:</a:t>
            </a:r>
            <a:r>
              <a:rPr lang="ru-RU" sz="1600" dirty="0" smtClean="0"/>
              <a:t> встречи – знакомства, посещение семей, анкетирование семей.</a:t>
            </a:r>
          </a:p>
          <a:p>
            <a:pPr algn="just"/>
            <a:r>
              <a:rPr lang="ru-RU" sz="1600" b="1" dirty="0" smtClean="0"/>
              <a:t>2.Информирование родителей о ходе образовательного процесса:</a:t>
            </a:r>
          </a:p>
          <a:p>
            <a:pPr algn="just"/>
            <a:r>
              <a:rPr lang="ru-RU" sz="1600" dirty="0" smtClean="0"/>
              <a:t>Дни открытых дверей,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600" dirty="0" smtClean="0"/>
              <a:t>Индивидуальные и групповые консультации,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600" dirty="0" smtClean="0"/>
              <a:t>Родительские собрания,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600" dirty="0" smtClean="0"/>
              <a:t>Оформление информационных стендов,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600" dirty="0" smtClean="0"/>
              <a:t>Организация выставок детского творчества,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600" dirty="0" smtClean="0"/>
              <a:t>Приглашение родителей на детские концерты и праздники, 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600" dirty="0" smtClean="0"/>
              <a:t>Создание памяток, интернет-журналов,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sz="1600" dirty="0" smtClean="0"/>
              <a:t>Переписка по электронной почте.</a:t>
            </a:r>
          </a:p>
          <a:p>
            <a:pPr algn="just"/>
            <a:r>
              <a:rPr lang="ru-RU" sz="1600" b="1" dirty="0" smtClean="0"/>
              <a:t>3.Образование родителей:</a:t>
            </a:r>
            <a:endParaRPr lang="ru-RU" sz="1600" dirty="0" smtClean="0"/>
          </a:p>
          <a:p>
            <a:pPr algn="just"/>
            <a:r>
              <a:rPr lang="ru-RU" sz="1600" dirty="0" smtClean="0"/>
              <a:t>* Организация «материнской/отцовской школы», « школы для родителей»,(лекции, семинары, практикумы), *Проведение мастер-классов,  *Проведение тренингов,                  *Создание библиотеки(</a:t>
            </a:r>
            <a:r>
              <a:rPr lang="ru-RU" sz="1600" dirty="0" err="1" smtClean="0"/>
              <a:t>медиатеки</a:t>
            </a:r>
            <a:r>
              <a:rPr lang="ru-RU" sz="1600" dirty="0" smtClean="0"/>
              <a:t>).</a:t>
            </a:r>
          </a:p>
          <a:p>
            <a:pPr algn="just"/>
            <a:r>
              <a:rPr lang="ru-RU" sz="1600" b="1" dirty="0" smtClean="0"/>
              <a:t>4.Совместная деятельность: </a:t>
            </a:r>
            <a:r>
              <a:rPr lang="ru-RU" sz="1600" b="1" i="1" dirty="0"/>
              <a:t>Привлечение родителей к </a:t>
            </a:r>
            <a:r>
              <a:rPr lang="ru-RU" sz="1600" b="1" i="1" dirty="0" smtClean="0"/>
              <a:t>организации: 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/>
              <a:t>В</a:t>
            </a:r>
            <a:r>
              <a:rPr lang="ru-RU" sz="1600" dirty="0" smtClean="0"/>
              <a:t>ечеров музыки и поэзии</a:t>
            </a:r>
            <a:r>
              <a:rPr lang="ru-RU" sz="1600" dirty="0"/>
              <a:t> </a:t>
            </a:r>
            <a:r>
              <a:rPr lang="ru-RU" sz="1600" dirty="0" smtClean="0"/>
              <a:t>,            Гостиных,               Конкурсов,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/>
              <a:t>Концертов семейного воскресного абонемента,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/>
              <a:t>Маршрутов выходного  дня(в театр, музей, библиотеку,  и пр.),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/>
              <a:t>Семейных объединений (клуб,</a:t>
            </a:r>
            <a:r>
              <a:rPr lang="ru-RU" sz="1600" dirty="0"/>
              <a:t> студия, секция</a:t>
            </a:r>
            <a:r>
              <a:rPr lang="ru-RU" sz="1600" dirty="0" smtClean="0"/>
              <a:t>),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/>
              <a:t>Семейных праздников, прогулок, экскурсий,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/>
              <a:t>Семейного театра,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600" dirty="0" smtClean="0"/>
              <a:t>К участию в детской  </a:t>
            </a:r>
            <a:r>
              <a:rPr lang="ru-RU" sz="1600" b="1" dirty="0" smtClean="0">
                <a:solidFill>
                  <a:srgbClr val="FF0000"/>
                </a:solidFill>
              </a:rPr>
              <a:t>исследовательской  и проектной деятельности.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sz="1600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sz="1600" dirty="0" smtClean="0"/>
          </a:p>
          <a:p>
            <a:pPr marL="285750" indent="-285750">
              <a:buFont typeface="Wingdings" pitchFamily="2" charset="2"/>
              <a:buChar char="Ø"/>
            </a:pPr>
            <a:endParaRPr lang="ru-RU" sz="1600" dirty="0" smtClean="0"/>
          </a:p>
        </p:txBody>
      </p:sp>
    </p:spTree>
    <p:extLst>
      <p:ext uri="{BB962C8B-B14F-4D97-AF65-F5344CB8AC3E}">
        <p14:creationId xmlns:p14="http://schemas.microsoft.com/office/powerpoint/2010/main" val="133413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0"/>
            <a:ext cx="8856984" cy="66787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u="sng" dirty="0" smtClean="0">
                <a:solidFill>
                  <a:srgbClr val="C00000"/>
                </a:solidFill>
              </a:rPr>
              <a:t>Основные направления работы с семьей  зависят от  двух аспектов:</a:t>
            </a:r>
          </a:p>
          <a:p>
            <a:pPr marL="342900" indent="-342900" algn="just">
              <a:buAutoNum type="arabicPeriod"/>
            </a:pPr>
            <a:r>
              <a:rPr lang="ru-RU" b="1" dirty="0" smtClean="0"/>
              <a:t>Обеспечение целостного развития личности ребенка – развитие конструктивного взаимодействия с семьей.</a:t>
            </a:r>
          </a:p>
          <a:p>
            <a:pPr marL="342900" indent="-342900" algn="just">
              <a:buAutoNum type="arabicPeriod"/>
            </a:pPr>
            <a:r>
              <a:rPr lang="ru-RU" b="1" dirty="0" smtClean="0"/>
              <a:t>Построение взаимодействия с семьей на основе гуманно-личностного подхода, согласно которому признается право родителей на  </a:t>
            </a:r>
            <a:r>
              <a:rPr lang="ru-RU" b="1" dirty="0" smtClean="0">
                <a:solidFill>
                  <a:srgbClr val="C00000"/>
                </a:solidFill>
              </a:rPr>
              <a:t>уважение</a:t>
            </a:r>
            <a:r>
              <a:rPr lang="ru-RU" b="1" dirty="0" smtClean="0"/>
              <a:t>  и </a:t>
            </a:r>
            <a:r>
              <a:rPr lang="ru-RU" b="1" dirty="0" smtClean="0">
                <a:solidFill>
                  <a:srgbClr val="7030A0"/>
                </a:solidFill>
              </a:rPr>
              <a:t>понимание</a:t>
            </a:r>
            <a:r>
              <a:rPr lang="ru-RU" b="1" dirty="0" smtClean="0"/>
              <a:t> , на </a:t>
            </a:r>
            <a:r>
              <a:rPr lang="ru-RU" b="1" dirty="0" smtClean="0">
                <a:solidFill>
                  <a:srgbClr val="00B050"/>
                </a:solidFill>
              </a:rPr>
              <a:t>участие в жизни детского сада</a:t>
            </a:r>
            <a:r>
              <a:rPr lang="ru-RU" b="1" dirty="0" smtClean="0"/>
              <a:t>.</a:t>
            </a:r>
          </a:p>
          <a:p>
            <a:pPr algn="ctr"/>
            <a:r>
              <a:rPr lang="ru-RU" sz="1400" b="1" u="sng" dirty="0" smtClean="0">
                <a:solidFill>
                  <a:srgbClr val="C00000"/>
                </a:solidFill>
              </a:rPr>
              <a:t>В связи с этим  основными </a:t>
            </a:r>
            <a:r>
              <a:rPr lang="ru-RU" sz="1600" b="1" u="sng" dirty="0" smtClean="0">
                <a:solidFill>
                  <a:srgbClr val="C00000"/>
                </a:solidFill>
              </a:rPr>
              <a:t>задачами взаимодействия детского сада с семьей </a:t>
            </a:r>
            <a:r>
              <a:rPr lang="ru-RU" sz="1400" b="1" u="sng" dirty="0" smtClean="0">
                <a:solidFill>
                  <a:srgbClr val="C00000"/>
                </a:solidFill>
              </a:rPr>
              <a:t>являются</a:t>
            </a:r>
            <a:r>
              <a:rPr lang="ru-RU" sz="1400" b="1" dirty="0" smtClean="0">
                <a:solidFill>
                  <a:srgbClr val="C00000"/>
                </a:solidFill>
              </a:rPr>
              <a:t>: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/>
              <a:t>Изучение  отношения  педагогов и родителей к различным вопросам воспитания, обучения, развития детей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/>
              <a:t>Знакомство педагогов и родителей с лучшим опытом воспитания детей в деском саду и семье, раскрывающем средства, формы и методы развития важных интегративных качеств ребенка (любознательности, эмоциональной отзывчивости, способности выстраивать  взаимодействие с взрослым и сверстниками),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/>
              <a:t>Знакомство с трудностями, возникающими в семейном и </a:t>
            </a:r>
            <a:r>
              <a:rPr lang="ru-RU" b="1" dirty="0" err="1" smtClean="0"/>
              <a:t>общенственном</a:t>
            </a:r>
            <a:r>
              <a:rPr lang="ru-RU" b="1" dirty="0" smtClean="0"/>
              <a:t> воспитании детей.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/>
              <a:t>Информирование друг друга  об актуальных задачах воспитания и обучения детей и о возможностях детского сада и семьи в решении данных задач.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/>
              <a:t>Создание в ДОУ разнообразных по  содержанию и формам сотрудничества.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/>
              <a:t>Привлечение семей к  участию в  совместных педагогических мероприятиям, организуемым в городе, районе.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u="heavy" dirty="0" smtClean="0">
                <a:uFill>
                  <a:solidFill>
                    <a:srgbClr val="FF0000"/>
                  </a:solidFill>
                </a:uFill>
              </a:rPr>
              <a:t>Поощрение</a:t>
            </a:r>
            <a:r>
              <a:rPr lang="ru-RU" b="1" u="heavy" dirty="0" smtClean="0"/>
              <a:t> </a:t>
            </a:r>
            <a:r>
              <a:rPr lang="ru-RU" b="1" dirty="0" smtClean="0"/>
              <a:t>родителей за  внимательное отношение к </a:t>
            </a:r>
            <a:r>
              <a:rPr lang="ru-RU" b="1" dirty="0" smtClean="0">
                <a:solidFill>
                  <a:srgbClr val="FF0000"/>
                </a:solidFill>
              </a:rPr>
              <a:t>стремлениям</a:t>
            </a:r>
            <a:r>
              <a:rPr lang="ru-RU" b="1" dirty="0" smtClean="0"/>
              <a:t> и </a:t>
            </a:r>
            <a:r>
              <a:rPr lang="ru-RU" b="1" dirty="0" smtClean="0">
                <a:solidFill>
                  <a:srgbClr val="7030A0"/>
                </a:solidFill>
              </a:rPr>
              <a:t>потребностям</a:t>
            </a:r>
            <a:r>
              <a:rPr lang="ru-RU" b="1" dirty="0" smtClean="0"/>
              <a:t>  ребенка.</a:t>
            </a:r>
          </a:p>
        </p:txBody>
      </p:sp>
    </p:spTree>
    <p:extLst>
      <p:ext uri="{BB962C8B-B14F-4D97-AF65-F5344CB8AC3E}">
        <p14:creationId xmlns:p14="http://schemas.microsoft.com/office/powerpoint/2010/main" val="76746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51356"/>
            <a:ext cx="8856984" cy="64325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200" b="1" u="wavyDbl" dirty="0" smtClean="0">
                <a:uFill>
                  <a:solidFill>
                    <a:srgbClr val="FF0000"/>
                  </a:solidFill>
                </a:uFill>
              </a:rPr>
              <a:t>Основные направления  работы с семьей:</a:t>
            </a:r>
          </a:p>
          <a:p>
            <a:endParaRPr lang="ru-RU" dirty="0"/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800" b="1" u="sng" dirty="0" smtClean="0">
                <a:solidFill>
                  <a:srgbClr val="FF0000"/>
                </a:solidFill>
              </a:rPr>
              <a:t>Взаимопознание.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800" b="1" u="sng" dirty="0" smtClean="0">
                <a:solidFill>
                  <a:srgbClr val="00B050"/>
                </a:solidFill>
              </a:rPr>
              <a:t>Взаимоформирование (общение).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800" b="1" u="sng" dirty="0" smtClean="0">
                <a:solidFill>
                  <a:srgbClr val="002060"/>
                </a:solidFill>
              </a:rPr>
              <a:t>Непрерывное образование воспитывающих взрослых.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2800" b="1" u="sng" dirty="0" smtClean="0">
                <a:solidFill>
                  <a:schemeClr val="accent6">
                    <a:lumMod val="25000"/>
                  </a:schemeClr>
                </a:solidFill>
              </a:rPr>
              <a:t>Совместная деятельность</a:t>
            </a:r>
            <a:r>
              <a:rPr lang="ru-RU" sz="2800" b="1" dirty="0" smtClean="0">
                <a:solidFill>
                  <a:schemeClr val="accent6">
                    <a:lumMod val="25000"/>
                  </a:schemeClr>
                </a:solidFill>
              </a:rPr>
              <a:t>: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Семейные художественные студии;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Семейный театр;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Семейная ассамблея ( форма досуга, объединяющая семьи воспитанников, педагогов  учреждения образования, искусства и культуры)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Проекты (с лат. « брошенный вперед»</a:t>
            </a:r>
          </a:p>
          <a:p>
            <a:pPr marL="285750" indent="-285750" algn="just"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Семейный календарь, в котором  могут быть представлены, расписанные по дням сведения и рекомендации  по организации  разнообразной  развивающей совместной деятельности взрослых и детей в семье. </a:t>
            </a:r>
          </a:p>
          <a:p>
            <a:pPr algn="just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Может состоять из двух взаимосвязанных и взаимопроникающих частей. </a:t>
            </a:r>
          </a:p>
          <a:p>
            <a:pPr algn="just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Одна -  сопровождающая инвариантная, предлагаемая детским садом, (разрабатывается воспитателем).</a:t>
            </a:r>
          </a:p>
          <a:p>
            <a:pPr algn="just"/>
            <a:r>
              <a:rPr lang="ru-RU" b="1" dirty="0" smtClean="0">
                <a:solidFill>
                  <a:schemeClr val="accent6">
                    <a:lumMod val="25000"/>
                  </a:schemeClr>
                </a:solidFill>
              </a:rPr>
              <a:t>Вторая – вариативная, проектируемая в каждой семье в логике своих потребностей и традиций.</a:t>
            </a:r>
          </a:p>
        </p:txBody>
      </p:sp>
    </p:spTree>
    <p:extLst>
      <p:ext uri="{BB962C8B-B14F-4D97-AF65-F5344CB8AC3E}">
        <p14:creationId xmlns:p14="http://schemas.microsoft.com/office/powerpoint/2010/main" val="35229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ИЛЛЮСТРАЦИИ  из  ИНТЕРНЕТ\Рамка  для ЭКРАНА\Н.О.  рамка на МОЛЬБЕРТЕ у двери закр.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3"/>
          <a:stretch/>
        </p:blipFill>
        <p:spPr bwMode="auto">
          <a:xfrm>
            <a:off x="-11040" y="23045"/>
            <a:ext cx="9155039" cy="6741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11760" y="2060848"/>
            <a:ext cx="4697055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Спасибо за внимание!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Цикл консультаций о поэтапном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 внедрении ФГТ в образовательный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процесс ДОУ  будет продолжен.</a:t>
            </a:r>
            <a:r>
              <a:rPr lang="ru-RU" sz="2800" b="1" dirty="0" smtClean="0"/>
              <a:t> 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Календарное планирование  и ФГТ.</a:t>
            </a:r>
          </a:p>
          <a:p>
            <a:r>
              <a:rPr lang="ru-RU" sz="2000" b="1" dirty="0" smtClean="0">
                <a:solidFill>
                  <a:srgbClr val="7030A0"/>
                </a:solidFill>
              </a:rPr>
              <a:t>                    Развивающая среда и ФГТ.</a:t>
            </a:r>
          </a:p>
          <a:p>
            <a:r>
              <a:rPr lang="ru-RU" sz="2000" b="1" dirty="0" smtClean="0">
                <a:solidFill>
                  <a:srgbClr val="C00000"/>
                </a:solidFill>
              </a:rPr>
              <a:t>          Педагогический процесс и ФГТ.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8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ИЛЛЮСТРАЦИИ  из  ИНТЕРНЕТ\Рамка  для ЭКРАНА\дев держит экра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827461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459201" y="2596554"/>
            <a:ext cx="1452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ППроросьба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 rot="202831">
            <a:off x="1784373" y="1019225"/>
            <a:ext cx="556000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FF66CC"/>
                </a:solidFill>
              </a:rPr>
              <a:t>Просьба  к </a:t>
            </a:r>
            <a:r>
              <a:rPr lang="ru-RU" sz="2800" b="1" dirty="0" smtClean="0">
                <a:solidFill>
                  <a:srgbClr val="FF66CC"/>
                </a:solidFill>
              </a:rPr>
              <a:t>педагогам ДОУ № 8:</a:t>
            </a:r>
            <a:endParaRPr lang="ru-RU" sz="2800" b="1" dirty="0" smtClean="0">
              <a:solidFill>
                <a:srgbClr val="FF66CC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FF66CC"/>
                </a:solidFill>
              </a:rPr>
              <a:t> для конкретизации </a:t>
            </a:r>
          </a:p>
          <a:p>
            <a:pPr algn="just"/>
            <a:r>
              <a:rPr lang="ru-RU" sz="2800" b="1" dirty="0" smtClean="0">
                <a:solidFill>
                  <a:srgbClr val="FF66CC"/>
                </a:solidFill>
              </a:rPr>
              <a:t>последующих консультаций задать ( </a:t>
            </a:r>
            <a:r>
              <a:rPr lang="ru-RU" sz="2800" b="1" dirty="0">
                <a:solidFill>
                  <a:srgbClr val="FF66CC"/>
                </a:solidFill>
              </a:rPr>
              <a:t>в письменном </a:t>
            </a:r>
            <a:r>
              <a:rPr lang="ru-RU" sz="2800" b="1" dirty="0" smtClean="0">
                <a:solidFill>
                  <a:srgbClr val="FF66CC"/>
                </a:solidFill>
              </a:rPr>
              <a:t>виде) </a:t>
            </a:r>
            <a:endParaRPr lang="ru-RU" sz="2800" b="1" dirty="0">
              <a:solidFill>
                <a:srgbClr val="FF66CC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FF66CC"/>
                </a:solidFill>
              </a:rPr>
              <a:t> интересующие Вас лично вопросы, которые вызывают у Вас  затруднения при самостоятельном изучении  методических  материалов и        Нормативных документов    о внедрении ФГТ.   </a:t>
            </a:r>
            <a:endParaRPr lang="ru-RU" sz="2800" b="1" dirty="0">
              <a:solidFill>
                <a:srgbClr val="FF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82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ИЛЛЮСТРАЦИИ  из  ИНТЕРНЕТ\Рамка  для ЭКРАНА\книги рам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03" y="65576"/>
            <a:ext cx="8994891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61681" y="2276872"/>
            <a:ext cx="389536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Уважаемые коллеги!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  Ваше 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мнение </a:t>
            </a:r>
          </a:p>
          <a:p>
            <a:pPr algn="just"/>
            <a:r>
              <a:rPr lang="ru-RU" sz="2800" b="1" dirty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      о  сегодняшней 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           консультации?! 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57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56" y="116632"/>
            <a:ext cx="9130744" cy="5724644"/>
          </a:xfrm>
          <a:prstGeom prst="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Во втором издании  Программы « От рождения до школы» - 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I</a:t>
            </a:r>
            <a:r>
              <a:rPr lang="en-US" b="1" u="sng" dirty="0" smtClean="0"/>
              <a:t>. </a:t>
            </a:r>
            <a:r>
              <a:rPr lang="ru-RU" b="1" u="sng" dirty="0" smtClean="0"/>
              <a:t>Внесены уточнения </a:t>
            </a:r>
            <a:r>
              <a:rPr lang="ru-RU" b="1" dirty="0" smtClean="0"/>
              <a:t>: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В пояснительную записку;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II</a:t>
            </a:r>
            <a:r>
              <a:rPr lang="en-US" b="1" u="sng" dirty="0" smtClean="0"/>
              <a:t>.</a:t>
            </a:r>
            <a:r>
              <a:rPr lang="ru-RU" b="1" u="sng" dirty="0" smtClean="0"/>
              <a:t>Доработаны и дополнены разделы </a:t>
            </a:r>
            <a:r>
              <a:rPr lang="ru-RU" b="1" dirty="0" smtClean="0"/>
              <a:t>: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« </a:t>
            </a:r>
            <a:r>
              <a:rPr lang="ru-RU" b="1" dirty="0"/>
              <a:t>О</a:t>
            </a:r>
            <a:r>
              <a:rPr lang="ru-RU" b="1" dirty="0" smtClean="0"/>
              <a:t>рганизация жизни и воспитания детей »,</a:t>
            </a:r>
          </a:p>
          <a:p>
            <a:pPr marL="342900" indent="-342900">
              <a:buAutoNum type="arabicParenR"/>
            </a:pPr>
            <a:r>
              <a:rPr lang="ru-RU" b="1" dirty="0" smtClean="0"/>
              <a:t>«Безопасность»,</a:t>
            </a:r>
          </a:p>
          <a:p>
            <a:pPr marL="342900" indent="-342900" algn="just">
              <a:buAutoNum type="arabicParenR"/>
            </a:pPr>
            <a:r>
              <a:rPr lang="ru-RU" b="1" dirty="0" smtClean="0"/>
              <a:t>«Система мониторинга достижения детьми  планируемых результатов освоения Программы»,</a:t>
            </a:r>
          </a:p>
          <a:p>
            <a:pPr marL="342900" indent="-342900" algn="just">
              <a:buAutoNum type="arabicParenR"/>
            </a:pPr>
            <a:r>
              <a:rPr lang="ru-RU" b="1" dirty="0"/>
              <a:t> </a:t>
            </a:r>
            <a:r>
              <a:rPr lang="ru-RU" b="1" dirty="0" smtClean="0"/>
              <a:t>« Взаимодействие  детского сада с семьей ».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III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  <a:r>
              <a:rPr lang="ru-RU" b="1" u="sng" dirty="0"/>
              <a:t> </a:t>
            </a:r>
            <a:r>
              <a:rPr lang="ru-RU" b="1" u="sng" dirty="0" smtClean="0"/>
              <a:t>Доработаны:</a:t>
            </a:r>
            <a:endParaRPr lang="ru-RU" b="1" dirty="0" smtClean="0"/>
          </a:p>
          <a:p>
            <a:pPr marL="342900" indent="-342900" algn="just">
              <a:buAutoNum type="arabicParenR"/>
            </a:pPr>
            <a:r>
              <a:rPr lang="ru-RU" b="1" dirty="0" smtClean="0"/>
              <a:t>« Примерное  комплексно – тематическое планирование»,</a:t>
            </a:r>
          </a:p>
          <a:p>
            <a:pPr marL="342900" indent="-342900" algn="just">
              <a:buAutoNum type="arabicParenR"/>
            </a:pPr>
            <a:r>
              <a:rPr lang="ru-RU" b="1" dirty="0" smtClean="0"/>
              <a:t>«Планирование  образовательной деятельности  при работе по пятидневной неделе во всех возрастных группах».</a:t>
            </a:r>
            <a:endParaRPr lang="en-US" b="1" dirty="0" smtClean="0"/>
          </a:p>
          <a:p>
            <a:pPr algn="just"/>
            <a:r>
              <a:rPr lang="en-US" b="1" u="sng" dirty="0" smtClean="0">
                <a:solidFill>
                  <a:srgbClr val="C00000"/>
                </a:solidFill>
              </a:rPr>
              <a:t>I V.</a:t>
            </a:r>
            <a:r>
              <a:rPr lang="en-US" b="1" u="sng" dirty="0" smtClean="0"/>
              <a:t> </a:t>
            </a:r>
            <a:r>
              <a:rPr lang="ru-RU" b="1" u="sng" dirty="0" smtClean="0"/>
              <a:t>Обоснована необходимость разделов, </a:t>
            </a:r>
          </a:p>
          <a:p>
            <a:pPr algn="just"/>
            <a:r>
              <a:rPr lang="ru-RU" b="1" dirty="0" smtClean="0"/>
              <a:t>Посвященных  воспитанию детей раннего возраста ( от рождения до 2 лет).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Идет  </a:t>
            </a:r>
            <a:r>
              <a:rPr lang="ru-RU" b="1" smtClean="0"/>
              <a:t>разработка и </a:t>
            </a:r>
            <a:r>
              <a:rPr lang="ru-RU" b="1" dirty="0" smtClean="0"/>
              <a:t>выпуск  полного комплекта методических пособий к Программе « От рождения до школы.»</a:t>
            </a:r>
          </a:p>
          <a:p>
            <a:pPr marL="342900" indent="-342900" algn="just">
              <a:buAutoNum type="arabicParenR"/>
            </a:pPr>
            <a:endParaRPr lang="ru-RU" b="1" u="sng" dirty="0" smtClean="0"/>
          </a:p>
          <a:p>
            <a:pPr marL="342900" indent="-342900">
              <a:buAutoNum type="arabicParenR"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6891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23527" y="-66663"/>
            <a:ext cx="808772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Таблица  комплексно – тематического планирования по возрастным группам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Программы « От рождения до школы».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790649"/>
              </p:ext>
            </p:extLst>
          </p:nvPr>
        </p:nvGraphicFramePr>
        <p:xfrm>
          <a:off x="323527" y="575774"/>
          <a:ext cx="8717075" cy="6278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3415"/>
                <a:gridCol w="1743415"/>
                <a:gridCol w="1743415"/>
                <a:gridCol w="1743415"/>
                <a:gridCol w="1743415"/>
              </a:tblGrid>
              <a:tr h="4086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мл.</a:t>
                      </a:r>
                      <a:endParaRPr lang="ru-RU" sz="110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мл.</a:t>
                      </a:r>
                      <a:endParaRPr lang="ru-RU" sz="110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Средняя </a:t>
                      </a:r>
                      <a:endParaRPr lang="ru-RU" sz="110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Старшая</a:t>
                      </a:r>
                      <a:endParaRPr lang="ru-RU" sz="110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Подготовительная</a:t>
                      </a:r>
                      <a:endParaRPr lang="ru-RU" sz="1100" b="1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1397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1.Детский сад.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(4-я неделя августа – 1-я неделя сентября)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До свиданья,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лето, здравствуй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детский сад. (4-я неделя августа – 1-я неделя сентября)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День знаний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(4-я неделя августа – 1-я неделя сентября)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 День знаний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(3-я - 4-я неделя августа)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1.День знаний (3-я - 4-я неделя августа)</a:t>
                      </a:r>
                    </a:p>
                  </a:txBody>
                  <a:tcPr marL="68580" marR="68580" marT="0" marB="0"/>
                </a:tc>
              </a:tr>
              <a:tr h="11032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2.Осень.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(2-я – 4-я недели сентября)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 Осень(2-я – 4-я недели сентября)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2.Осень.(2-я – 4-я недели сентября)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2.Осень.(1-я – 4-я недели сентября)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2.Осень.(1-я – 4-я недели сентября)</a:t>
                      </a:r>
                    </a:p>
                  </a:txBody>
                  <a:tcPr marL="68580" marR="68580" marT="0" marB="0"/>
                </a:tc>
              </a:tr>
              <a:tr h="11032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3.Я в мире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  человек.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( 1-я – 2-я недели октября)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3.Я и моя семья (1-я -2-я недели октября)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Я в мире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человек.(1-я – 3-я недели октября)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Я вырасту здоровым (1-я – 2-я недели октября)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 Я вырасту здоровым (1-я – 2-я недели октября)</a:t>
                      </a:r>
                    </a:p>
                  </a:txBody>
                  <a:tcPr marL="68580" marR="68580" marT="0" marB="0"/>
                </a:tc>
              </a:tr>
              <a:tr h="11032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Мой дом.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(3-я неделя октября – 1-я неделя ноября)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4. Мой дом, мой город (3-я неделя  октября – 1-я неделя ноября)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4. Мой город, моя страна (4-я неделя октября – 1-я неделя ноября)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4. День народного единства. (3-я неделя октября- 1-я неделя ноября)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 День народного единства. (3-я неделя октября- 1-я неделя ноября)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258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0831115"/>
              </p:ext>
            </p:extLst>
          </p:nvPr>
        </p:nvGraphicFramePr>
        <p:xfrm>
          <a:off x="107503" y="188640"/>
          <a:ext cx="8856985" cy="648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1620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Мониторинг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(2-я неделя  ноября)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Мониторинг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(2-я неделя ноября)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Мониторинг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(2-я неделя ноября)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Мониторинг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(2-я неделя ноября)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. Мониторинг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(2-я неделя ноября)</a:t>
                      </a:r>
                    </a:p>
                  </a:txBody>
                  <a:tcPr marL="68580" marR="68580" marT="0" marB="0"/>
                </a:tc>
              </a:tr>
              <a:tr h="1620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Новогодний праздник.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(3-я неделя ноября -  4-я неделя декабря)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.Новогодний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праздник. (3-я неделя ноября -  4-я неделя декабря)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Новогодний праздник. (3-я неделя ноября -  4-я неделя декабря)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Новый год  (3-я неделя ноября -  4-я неделя декабря)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Новый год  (3-я неделя ноября -  4-я неделя декабря)</a:t>
                      </a:r>
                    </a:p>
                  </a:txBody>
                  <a:tcPr marL="68580" marR="68580" marT="0" marB="0"/>
                </a:tc>
              </a:tr>
              <a:tr h="1620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Зима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(1-я неделя -4-я недели января)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Зима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(1-я неделя - 4-я недели января)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Зима.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(1-я неделя - 4-я недели января)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Зима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(1-я неделя - 4-я недели января)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Зима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(1-я неделя - 4-я недели января)</a:t>
                      </a:r>
                    </a:p>
                  </a:txBody>
                  <a:tcPr marL="68580" marR="68580" marT="0" marB="0"/>
                </a:tc>
              </a:tr>
              <a:tr h="1620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Мамин день.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(1-я неделя  февраля – 1-я неделя марта)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День защитника  Отечества. (1-я – 3-я  недели  февраля)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.День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защитника  Отечества. (1-я – 3-я  недели  февраля)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День защитника  Отечества. (1-я – 3-я  недели  февраля)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День защитника  Отечества. (1-я – 3-я  недели  февраля)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32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37930"/>
              </p:ext>
            </p:extLst>
          </p:nvPr>
        </p:nvGraphicFramePr>
        <p:xfrm>
          <a:off x="179512" y="188640"/>
          <a:ext cx="8856985" cy="6543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1397"/>
                <a:gridCol w="1771397"/>
                <a:gridCol w="1771397"/>
                <a:gridCol w="1771397"/>
                <a:gridCol w="1771397"/>
              </a:tblGrid>
              <a:tr h="1620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 8 марта. (4-я неделя февраля – 1-я неделя марта)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 8 марта. (4-я неделя февраля – 1-я неделя марта)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9.Международный 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день женский день.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(4-я неделя февраля – 1-я неделя марта)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9.Международный </a:t>
                      </a: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день женский день.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(4-я неделя февраля – 1-я неделя марта)</a:t>
                      </a:r>
                    </a:p>
                  </a:txBody>
                  <a:tcPr marL="68580" marR="68580" marT="0" marB="0"/>
                </a:tc>
              </a:tr>
              <a:tr h="1620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Народная игрушка ( 2-я – 3-я недели марта)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 Знакомство с народной культурой и традициями(2-я – 4-я неделя марта)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 Знакомство с народной культурой и традициями(2-я – 3-я неделя марта)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Народная культура и традиции.(2-я – 3-я неделя марта)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Народная культура и традиции.(2-я – 3-я неделя марта)</a:t>
                      </a:r>
                    </a:p>
                  </a:txBody>
                  <a:tcPr marL="68580" marR="68580" marT="0" marB="0"/>
                </a:tc>
              </a:tr>
              <a:tr h="1620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10.Мониторинг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(4-я неделя марта)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11. Весна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(1-я – 3-я недели апреля)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 Мониторинг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(4-я неделя марта)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11.Мониторинг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(4-я неделя марта)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11.Мониторинг </a:t>
                      </a:r>
                      <a:endParaRPr lang="ru-RU" sz="16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(4-я неделя марта)</a:t>
                      </a:r>
                    </a:p>
                  </a:txBody>
                  <a:tcPr marL="68580" marR="68580" marT="0" marB="0"/>
                </a:tc>
              </a:tr>
              <a:tr h="16201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Весна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(1-я – 4-я недели апреля)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12. </a:t>
                      </a:r>
                      <a:r>
                        <a:rPr lang="ru-RU" sz="1600" b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Мониторинг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(4-я неделя апреля)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12. Весна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(1-я – 3-я недели апреля)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12.Весна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(1-я – 2-я недели апреля)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12.Весна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(1-я – 2-я недели апреля)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498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130946"/>
              </p:ext>
            </p:extLst>
          </p:nvPr>
        </p:nvGraphicFramePr>
        <p:xfrm>
          <a:off x="35496" y="188640"/>
          <a:ext cx="8983401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4285"/>
                <a:gridCol w="1782279"/>
                <a:gridCol w="1782279"/>
                <a:gridCol w="1782279"/>
                <a:gridCol w="1782279"/>
              </a:tblGrid>
              <a:tr h="1602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 День Победы.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(4-я неделя апреля – 1-я  мая)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 </a:t>
                      </a:r>
                      <a:r>
                        <a:rPr lang="ru-RU" sz="16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День Победы.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(4-я неделя апреля – 1-я  мая)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13. </a:t>
                      </a:r>
                      <a:r>
                        <a:rPr lang="ru-RU" sz="16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День Победы.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FFC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(3-я неделя апреля – 1-я  мая)</a:t>
                      </a:r>
                    </a:p>
                  </a:txBody>
                  <a:tcPr marL="68580" marR="68580" marT="0" marB="0"/>
                </a:tc>
              </a:tr>
              <a:tr h="16021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Лето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(1-я – 4-я недели мая)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Лето (1-я – 4-я недели мая)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 Лето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(2-я – 4-я недели мая)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 Лето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(2-я – 4-я недели мая)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 </a:t>
                      </a:r>
                      <a:r>
                        <a:rPr lang="ru-RU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До свиданья детский сад. Здравствуй школа! (2-я – 4-я недели мая)</a:t>
                      </a:r>
                    </a:p>
                  </a:txBody>
                  <a:tcPr marL="68580" marR="68580" marT="0" marB="0"/>
                </a:tc>
              </a:tr>
              <a:tr h="16021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 </a:t>
                      </a:r>
                      <a:r>
                        <a:rPr lang="ru-RU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 </a:t>
                      </a:r>
                      <a:r>
                        <a:rPr lang="ru-RU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 тем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 тем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 </a:t>
                      </a:r>
                      <a:r>
                        <a:rPr lang="ru-RU" sz="2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тем</a:t>
                      </a:r>
                    </a:p>
                  </a:txBody>
                  <a:tcPr marL="68580" marR="68580" marT="0" marB="0"/>
                </a:tc>
              </a:tr>
              <a:tr h="1602178"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 летний период детский сад работает в каникулярном режиме </a:t>
                      </a:r>
                      <a:endParaRPr lang="ru-RU" sz="24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 </a:t>
                      </a:r>
                      <a:r>
                        <a:rPr lang="ru-RU" sz="24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1-я неделя июня – 3-я неделя августа)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49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70328"/>
            <a:ext cx="2016224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Мониторинг.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3858702"/>
              </p:ext>
            </p:extLst>
          </p:nvPr>
        </p:nvGraphicFramePr>
        <p:xfrm>
          <a:off x="395536" y="548680"/>
          <a:ext cx="8496947" cy="59766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5743"/>
                <a:gridCol w="653224"/>
                <a:gridCol w="653224"/>
                <a:gridCol w="653224"/>
                <a:gridCol w="653224"/>
                <a:gridCol w="654044"/>
                <a:gridCol w="654044"/>
                <a:gridCol w="654044"/>
                <a:gridCol w="654044"/>
                <a:gridCol w="654044"/>
                <a:gridCol w="654044"/>
                <a:gridCol w="654044"/>
              </a:tblGrid>
              <a:tr h="323803"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Мониторинг образовательного процесса.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03">
                <a:tc gridSpan="12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Группа детского сада.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3803">
                <a:tc gridSpan="1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Дата  проведения мониторинга.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142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Имя,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фамилия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ребенка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 gridSpan="1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Уровень овладения необходимыми навыками и умениями по образовательным областям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7221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Здоровье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Физическая культура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Социализация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Труд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Безопасность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Познание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Коммуникация 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Чтение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Художественной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литературы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Художественное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творчество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Музыка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Итоговый результат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 vert="vert270" anchor="ctr"/>
                </a:tc>
              </a:tr>
              <a:tr h="345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 vert="vert27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</a:tr>
              <a:tr h="3238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 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 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378" marR="6837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234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7567328"/>
              </p:ext>
            </p:extLst>
          </p:nvPr>
        </p:nvGraphicFramePr>
        <p:xfrm>
          <a:off x="251520" y="188640"/>
          <a:ext cx="8784976" cy="64807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9457"/>
                <a:gridCol w="802403"/>
                <a:gridCol w="802403"/>
                <a:gridCol w="1107213"/>
                <a:gridCol w="1107213"/>
                <a:gridCol w="802403"/>
                <a:gridCol w="735537"/>
                <a:gridCol w="735537"/>
                <a:gridCol w="736405"/>
                <a:gridCol w="736405"/>
              </a:tblGrid>
              <a:tr h="324271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Мониторинг детского развития.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271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Группа детского сада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271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Дата проведения  мониторинга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42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Имя,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фамилия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ребенка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 gridSpan="9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Уровень развития интегративных качеств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350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Физическое  развитие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Любознательность,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активность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Эмоциональность, отзывчивость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Овладение средствами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Общения и способами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взаимодействия со  взрослыми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Способность управлять своим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</a:t>
                      </a:r>
                      <a:r>
                        <a:rPr lang="ru-RU" sz="1600" b="1" dirty="0" smtClean="0">
                          <a:effectLst/>
                        </a:rPr>
                        <a:t>оведением </a:t>
                      </a:r>
                      <a:r>
                        <a:rPr lang="ru-RU" sz="1600" b="1" dirty="0">
                          <a:effectLst/>
                        </a:rPr>
                        <a:t>и планировать действия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Способность решать интеллектуальные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 и личностные задачи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Представления о себе, семье,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обществе, государстве,  мире и природе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Овладение предпосылками учебной деятельности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Итоговый результат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 vert="vert270" anchor="ctr"/>
                </a:tc>
              </a:tr>
              <a:tr h="324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</a:tr>
              <a:tr h="3242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297" marR="63297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39888" y="164147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97812" y="5934670"/>
            <a:ext cx="4908732" cy="92333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Организация </a:t>
            </a:r>
            <a:r>
              <a:rPr lang="ru-RU" b="1" dirty="0">
                <a:solidFill>
                  <a:srgbClr val="0070C0"/>
                </a:solidFill>
              </a:rPr>
              <a:t>системы  мониторинга, </a:t>
            </a:r>
            <a:r>
              <a:rPr lang="ru-RU" b="1" dirty="0" smtClean="0">
                <a:solidFill>
                  <a:srgbClr val="0070C0"/>
                </a:solidFill>
              </a:rPr>
              <a:t>с </a:t>
            </a:r>
            <a:r>
              <a:rPr lang="ru-RU" b="1" dirty="0">
                <a:solidFill>
                  <a:srgbClr val="0070C0"/>
                </a:solidFill>
              </a:rPr>
              <a:t>целью </a:t>
            </a:r>
            <a:endParaRPr lang="ru-RU" b="1" dirty="0" smtClean="0">
              <a:solidFill>
                <a:srgbClr val="0070C0"/>
              </a:solidFill>
            </a:endParaRP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оценки качества образования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1035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109" y="177747"/>
            <a:ext cx="4464496" cy="369331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FF0000"/>
                </a:solidFill>
              </a:rPr>
              <a:t>Оценка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u="sng" dirty="0">
                <a:solidFill>
                  <a:srgbClr val="FF0000"/>
                </a:solidFill>
              </a:rPr>
              <a:t>уровня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u="sng" dirty="0">
                <a:solidFill>
                  <a:srgbClr val="FF0000"/>
                </a:solidFill>
              </a:rPr>
              <a:t>развития</a:t>
            </a:r>
            <a:r>
              <a:rPr lang="ru-RU" b="1" dirty="0">
                <a:solidFill>
                  <a:srgbClr val="FF0000"/>
                </a:solidFill>
              </a:rPr>
              <a:t>:</a:t>
            </a:r>
          </a:p>
          <a:p>
            <a:r>
              <a:rPr lang="ru-RU" b="1" dirty="0"/>
              <a:t>1 балл – требуется внимание специалиста;</a:t>
            </a:r>
          </a:p>
          <a:p>
            <a:r>
              <a:rPr lang="ru-RU" b="1" dirty="0"/>
              <a:t>2 балла – требуется корректирующая работа педагога;</a:t>
            </a:r>
          </a:p>
          <a:p>
            <a:r>
              <a:rPr lang="ru-RU" b="1" dirty="0"/>
              <a:t>3 балла – средний уровень  развития;</a:t>
            </a:r>
          </a:p>
          <a:p>
            <a:r>
              <a:rPr lang="ru-RU" b="1" dirty="0"/>
              <a:t>4 балла – уровень развития выше среднего;</a:t>
            </a:r>
          </a:p>
          <a:p>
            <a:r>
              <a:rPr lang="ru-RU" b="1" dirty="0"/>
              <a:t>5 баллов - высокий уровень развития</a:t>
            </a:r>
            <a:r>
              <a:rPr lang="ru-RU" b="1" dirty="0" smtClean="0"/>
              <a:t>.</a:t>
            </a:r>
          </a:p>
          <a:p>
            <a:r>
              <a:rPr lang="ru-RU" b="1" dirty="0">
                <a:solidFill>
                  <a:srgbClr val="FF0000"/>
                </a:solidFill>
              </a:rPr>
              <a:t>(</a:t>
            </a:r>
            <a:r>
              <a:rPr lang="ru-RU" b="1" dirty="0" smtClean="0">
                <a:solidFill>
                  <a:srgbClr val="C00000"/>
                </a:solidFill>
              </a:rPr>
              <a:t>Издание 2-е, исправленное и дополненное М., Мозаика –Синтез 2012г. 2 – е издание).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ru-RU" b="1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87078" y="177747"/>
            <a:ext cx="4376076" cy="252376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b="1" u="heavy" dirty="0" smtClean="0">
                <a:solidFill>
                  <a:srgbClr val="7030A0"/>
                </a:solidFill>
                <a:uFill>
                  <a:solidFill>
                    <a:srgbClr val="C00000"/>
                  </a:solidFill>
                </a:uFill>
              </a:rPr>
              <a:t>1.Мониторинг образовательного процесса </a:t>
            </a:r>
            <a:r>
              <a:rPr lang="ru-RU" b="1" dirty="0" smtClean="0">
                <a:solidFill>
                  <a:srgbClr val="7030A0"/>
                </a:solidFill>
              </a:rPr>
              <a:t>(мониторинг освоения образовательной программы) </a:t>
            </a:r>
          </a:p>
          <a:p>
            <a:pPr algn="ctr"/>
            <a:r>
              <a:rPr lang="ru-RU" sz="2000" b="1" dirty="0" smtClean="0">
                <a:solidFill>
                  <a:srgbClr val="7030A0"/>
                </a:solidFill>
              </a:rPr>
              <a:t>и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</a:p>
          <a:p>
            <a:pPr algn="just"/>
            <a:r>
              <a:rPr lang="ru-RU" b="1" dirty="0" smtClean="0">
                <a:solidFill>
                  <a:srgbClr val="7030A0"/>
                </a:solidFill>
              </a:rPr>
              <a:t>2. </a:t>
            </a:r>
            <a:r>
              <a:rPr lang="ru-RU" b="1" u="dbl" dirty="0" smtClean="0">
                <a:solidFill>
                  <a:srgbClr val="7030A0"/>
                </a:solidFill>
                <a:uFill>
                  <a:solidFill>
                    <a:srgbClr val="00B050"/>
                  </a:solidFill>
                </a:uFill>
              </a:rPr>
              <a:t>Мониторинг  детского развития </a:t>
            </a:r>
            <a:r>
              <a:rPr lang="ru-RU" b="1" dirty="0" smtClean="0">
                <a:solidFill>
                  <a:srgbClr val="7030A0"/>
                </a:solidFill>
              </a:rPr>
              <a:t>, </a:t>
            </a:r>
          </a:p>
          <a:p>
            <a:pPr algn="just"/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>         в своей оценке …</a:t>
            </a:r>
          </a:p>
          <a:p>
            <a:pPr algn="ctr"/>
            <a:r>
              <a:rPr lang="ru-RU" sz="2400" b="1" dirty="0" smtClean="0">
                <a:ln>
                  <a:solidFill>
                    <a:srgbClr val="FF0000"/>
                  </a:solidFill>
                </a:ln>
                <a:solidFill>
                  <a:srgbClr val="7030A0"/>
                </a:solidFill>
              </a:rPr>
              <a:t> имеют одинаковые критерии.</a:t>
            </a:r>
            <a:endParaRPr lang="ru-RU" sz="2400" b="1" dirty="0">
              <a:ln>
                <a:solidFill>
                  <a:srgbClr val="FF0000"/>
                </a:solidFill>
              </a:ln>
              <a:solidFill>
                <a:srgbClr val="7030A0"/>
              </a:solidFill>
            </a:endParaRPr>
          </a:p>
        </p:txBody>
      </p:sp>
      <p:sp>
        <p:nvSpPr>
          <p:cNvPr id="5" name="Стрелка влево 4"/>
          <p:cNvSpPr/>
          <p:nvPr/>
        </p:nvSpPr>
        <p:spPr>
          <a:xfrm rot="18653390">
            <a:off x="4197874" y="2325266"/>
            <a:ext cx="978408" cy="484632"/>
          </a:xfrm>
          <a:prstGeom prst="leftArrow">
            <a:avLst/>
          </a:prstGeom>
          <a:solidFill>
            <a:srgbClr val="7030A0"/>
          </a:solidFill>
          <a:ln>
            <a:solidFill>
              <a:srgbClr val="FF66CC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4480" y="3923764"/>
            <a:ext cx="4280269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b="1" u="dbl" dirty="0" smtClean="0">
                <a:solidFill>
                  <a:srgbClr val="FF0000"/>
                </a:solidFill>
                <a:uFill>
                  <a:solidFill>
                    <a:srgbClr val="00B050"/>
                  </a:solidFill>
                </a:uFill>
              </a:rPr>
              <a:t>Оценка уровня развития:</a:t>
            </a:r>
          </a:p>
          <a:p>
            <a:r>
              <a:rPr lang="ru-RU" b="1" dirty="0" smtClean="0"/>
              <a:t>1 балл– большинство компонентов недостаточно развиты;</a:t>
            </a:r>
          </a:p>
          <a:p>
            <a:r>
              <a:rPr lang="ru-RU" b="1" dirty="0" smtClean="0"/>
              <a:t>2 балла – отдельные компоненты не развиты;</a:t>
            </a:r>
          </a:p>
          <a:p>
            <a:r>
              <a:rPr lang="ru-RU" b="1" dirty="0" smtClean="0"/>
              <a:t>3 балла – соответствуют возрасту;</a:t>
            </a:r>
          </a:p>
          <a:p>
            <a:r>
              <a:rPr lang="ru-RU" b="1" dirty="0" smtClean="0"/>
              <a:t>4 балла – высокий. </a:t>
            </a:r>
          </a:p>
          <a:p>
            <a:r>
              <a:rPr lang="ru-RU" b="1" dirty="0" smtClean="0"/>
              <a:t>(М.,  Мозаика – Синтез 2010г. 1-е издание).</a:t>
            </a:r>
            <a:endParaRPr lang="ru-RU" b="1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249003" y="4000417"/>
            <a:ext cx="4131221" cy="1878017"/>
          </a:xfrm>
          <a:prstGeom prst="straightConnector1">
            <a:avLst/>
          </a:prstGeom>
          <a:ln w="38100">
            <a:solidFill>
              <a:srgbClr val="FF66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26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545</TotalTime>
  <Words>1820</Words>
  <Application>Microsoft Office PowerPoint</Application>
  <PresentationFormat>Экран (4:3)</PresentationFormat>
  <Paragraphs>328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Литейная</vt:lpstr>
      <vt:lpstr>Анализ Программы  « От рождения до школы». Комплексно – тематическое планирование  по ФГТ.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Программы  « От рождения до школы».</dc:title>
  <dc:creator>AS</dc:creator>
  <cp:lastModifiedBy>AS</cp:lastModifiedBy>
  <cp:revision>59</cp:revision>
  <dcterms:created xsi:type="dcterms:W3CDTF">2012-04-18T05:18:31Z</dcterms:created>
  <dcterms:modified xsi:type="dcterms:W3CDTF">2012-05-16T18:06:15Z</dcterms:modified>
</cp:coreProperties>
</file>