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69" r:id="rId4"/>
    <p:sldId id="271" r:id="rId5"/>
    <p:sldId id="274" r:id="rId6"/>
    <p:sldId id="276" r:id="rId7"/>
    <p:sldId id="25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666FF"/>
    <a:srgbClr val="3366FF"/>
    <a:srgbClr val="FFCC99"/>
    <a:srgbClr val="CC0000"/>
    <a:srgbClr val="FF00FF"/>
    <a:srgbClr val="008080"/>
    <a:srgbClr val="006666"/>
    <a:srgbClr val="009999"/>
    <a:srgbClr val="008000"/>
    <a:srgbClr val="FF99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5567" autoAdjust="0"/>
  </p:normalViewPr>
  <p:slideViewPr>
    <p:cSldViewPr>
      <p:cViewPr varScale="1">
        <p:scale>
          <a:sx n="66" d="100"/>
          <a:sy n="66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9A167-DFB2-42D1-8C08-B1A5300A7203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332003-E10E-41BA-995B-6E50C03B19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1026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7000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2000240"/>
            <a:ext cx="8858312" cy="2714644"/>
          </a:xfrm>
        </p:spPr>
        <p:txBody>
          <a:bodyPr>
            <a:noAutofit/>
          </a:bodyPr>
          <a:lstStyle/>
          <a:p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Физическое воспитание в Муниципальном дошкольном образовательном учреждении №3 «Рябинка»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C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14290"/>
            <a:ext cx="77867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Муниципальное дошкольное образовательное учреждение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№ 3 «Рябинка»</a:t>
            </a:r>
            <a:endParaRPr lang="ru-RU" dirty="0"/>
          </a:p>
        </p:txBody>
      </p:sp>
    </p:spTree>
  </p:cSld>
  <p:clrMapOvr>
    <a:masterClrMapping/>
  </p:clrMapOvr>
  <p:transition advClick="0" advTm="7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Изображение 0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Содержимое 9"/>
          <p:cNvSpPr>
            <a:spLocks noGrp="1"/>
          </p:cNvSpPr>
          <p:nvPr>
            <p:ph type="subTitle" idx="1"/>
          </p:nvPr>
        </p:nvSpPr>
        <p:spPr>
          <a:xfrm>
            <a:off x="357158" y="357166"/>
            <a:ext cx="8501122" cy="6357982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endParaRPr lang="ru-RU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r>
              <a:rPr lang="ru-RU" sz="3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Для каждого  ребёнка мы родны.</a:t>
            </a:r>
          </a:p>
          <a:p>
            <a:pPr>
              <a:buNone/>
            </a:pPr>
            <a:r>
              <a:rPr lang="ru-RU" sz="3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Для каждого ребёнка мы, как мамы.</a:t>
            </a:r>
          </a:p>
          <a:p>
            <a:pPr>
              <a:buNone/>
            </a:pPr>
            <a:r>
              <a:rPr lang="ru-RU" sz="3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 нам ручки свои тянут малыши:</a:t>
            </a:r>
          </a:p>
          <a:p>
            <a:pPr>
              <a:buNone/>
            </a:pPr>
            <a:r>
              <a:rPr lang="ru-RU" sz="3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Тот, кто весёлый, да и кто упрямый.</a:t>
            </a:r>
          </a:p>
          <a:p>
            <a:pPr>
              <a:buNone/>
            </a:pPr>
            <a:r>
              <a:rPr lang="ru-RU" sz="3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Профессия с нас требует любви,</a:t>
            </a:r>
          </a:p>
          <a:p>
            <a:pPr>
              <a:buNone/>
            </a:pPr>
            <a:r>
              <a:rPr lang="ru-RU" sz="3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Терпения, заботы и вниманья.</a:t>
            </a:r>
          </a:p>
          <a:p>
            <a:pPr>
              <a:buNone/>
            </a:pPr>
            <a:r>
              <a:rPr lang="ru-RU" sz="3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Мы – воспитатели. Нас любят малыши</a:t>
            </a:r>
          </a:p>
          <a:p>
            <a:pPr>
              <a:buNone/>
            </a:pPr>
            <a:r>
              <a:rPr lang="ru-RU" sz="3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 ласково нас называют – «МАМА»…</a:t>
            </a:r>
          </a:p>
          <a:p>
            <a:pPr>
              <a:buNone/>
            </a:pPr>
            <a:endParaRPr lang="ru-RU" sz="3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 advTm="7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Oval 4"/>
          <p:cNvSpPr>
            <a:spLocks noChangeArrowheads="1"/>
          </p:cNvSpPr>
          <p:nvPr/>
        </p:nvSpPr>
        <p:spPr bwMode="auto">
          <a:xfrm>
            <a:off x="3071802" y="2571744"/>
            <a:ext cx="2724161" cy="1571636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ЗДОРОВЫЙ </a:t>
            </a:r>
            <a:br>
              <a:rPr lang="ru-RU" sz="2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ОБРАЗ</a:t>
            </a:r>
            <a:br>
              <a:rPr lang="ru-RU" sz="2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ЖИЗНИ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466725" y="1268413"/>
            <a:ext cx="2233613" cy="1008062"/>
          </a:xfrm>
          <a:prstGeom prst="rect">
            <a:avLst/>
          </a:prstGeom>
          <a:solidFill>
            <a:srgbClr val="7030A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FF00"/>
                </a:solidFill>
              </a:rPr>
              <a:t>Борьба с </a:t>
            </a:r>
          </a:p>
          <a:p>
            <a:pPr algn="ctr"/>
            <a:r>
              <a:rPr lang="ru-RU" b="1">
                <a:solidFill>
                  <a:srgbClr val="FFFF00"/>
                </a:solidFill>
              </a:rPr>
              <a:t>вредными </a:t>
            </a:r>
          </a:p>
          <a:p>
            <a:pPr algn="ctr"/>
            <a:r>
              <a:rPr lang="ru-RU" b="1">
                <a:solidFill>
                  <a:srgbClr val="FFFF00"/>
                </a:solidFill>
              </a:rPr>
              <a:t>привычками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2565400"/>
            <a:ext cx="2233613" cy="1008063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800" b="1" dirty="0">
                <a:solidFill>
                  <a:srgbClr val="FFFF00"/>
                </a:solidFill>
              </a:rPr>
              <a:t>Соблюдение</a:t>
            </a:r>
          </a:p>
          <a:p>
            <a:pPr algn="ctr"/>
            <a:r>
              <a:rPr lang="ru-RU" sz="1800" b="1" dirty="0">
                <a:solidFill>
                  <a:srgbClr val="FFFF00"/>
                </a:solidFill>
              </a:rPr>
              <a:t>правил  дорожного</a:t>
            </a:r>
          </a:p>
          <a:p>
            <a:pPr algn="ctr"/>
            <a:r>
              <a:rPr lang="ru-RU" sz="1800" b="1" dirty="0">
                <a:solidFill>
                  <a:srgbClr val="FFFF00"/>
                </a:solidFill>
              </a:rPr>
              <a:t> движения</a:t>
            </a: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285720" y="3929066"/>
            <a:ext cx="2233613" cy="1138249"/>
          </a:xfrm>
          <a:prstGeom prst="rect">
            <a:avLst/>
          </a:pr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800" b="1" dirty="0">
                <a:solidFill>
                  <a:srgbClr val="FFFF00"/>
                </a:solidFill>
              </a:rPr>
              <a:t>Система</a:t>
            </a:r>
          </a:p>
          <a:p>
            <a:pPr algn="ctr"/>
            <a:r>
              <a:rPr lang="ru-RU" sz="1800" b="1" dirty="0">
                <a:solidFill>
                  <a:srgbClr val="FFFF00"/>
                </a:solidFill>
              </a:rPr>
              <a:t> </a:t>
            </a:r>
            <a:r>
              <a:rPr lang="ru-RU" sz="1800" b="1" dirty="0" smtClean="0">
                <a:solidFill>
                  <a:srgbClr val="FFFF00"/>
                </a:solidFill>
              </a:rPr>
              <a:t>физкультурно -</a:t>
            </a:r>
            <a:endParaRPr lang="ru-RU" sz="1800" b="1" dirty="0">
              <a:solidFill>
                <a:srgbClr val="FFFF00"/>
              </a:solidFill>
            </a:endParaRPr>
          </a:p>
          <a:p>
            <a:pPr algn="ctr"/>
            <a:r>
              <a:rPr lang="ru-RU" sz="1800" b="1" dirty="0">
                <a:solidFill>
                  <a:srgbClr val="FFFF00"/>
                </a:solidFill>
              </a:rPr>
              <a:t>оздоровительных</a:t>
            </a:r>
          </a:p>
          <a:p>
            <a:pPr algn="ctr"/>
            <a:r>
              <a:rPr lang="ru-RU" sz="1800" b="1" dirty="0">
                <a:solidFill>
                  <a:srgbClr val="FFFF00"/>
                </a:solidFill>
              </a:rPr>
              <a:t>мероприятий</a:t>
            </a:r>
            <a:r>
              <a:rPr lang="ru-RU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3428992" y="5500702"/>
            <a:ext cx="2233613" cy="1008062"/>
          </a:xfrm>
          <a:prstGeom prst="rect">
            <a:avLst/>
          </a:pr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FFFF00"/>
                </a:solidFill>
              </a:rPr>
              <a:t>Закаливание</a:t>
            </a: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857224" y="5500702"/>
            <a:ext cx="2233613" cy="1008062"/>
          </a:xfrm>
          <a:prstGeom prst="rect">
            <a:avLst/>
          </a:prstGeom>
          <a:solidFill>
            <a:srgbClr val="7030A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FF00"/>
                </a:solidFill>
              </a:rPr>
              <a:t>Культура </a:t>
            </a:r>
          </a:p>
          <a:p>
            <a:pPr algn="ctr"/>
            <a:r>
              <a:rPr lang="ru-RU" b="1">
                <a:solidFill>
                  <a:srgbClr val="FFFF00"/>
                </a:solidFill>
              </a:rPr>
              <a:t>общения</a:t>
            </a: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6156325" y="5516563"/>
            <a:ext cx="2233613" cy="1008062"/>
          </a:xfrm>
          <a:prstGeom prst="rect">
            <a:avLst/>
          </a:prstGeom>
          <a:solidFill>
            <a:srgbClr val="7030A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FF00"/>
                </a:solidFill>
              </a:rPr>
              <a:t>Рациональное</a:t>
            </a:r>
          </a:p>
          <a:p>
            <a:pPr algn="ctr"/>
            <a:r>
              <a:rPr lang="ru-RU" b="1">
                <a:solidFill>
                  <a:srgbClr val="FFFF00"/>
                </a:solidFill>
              </a:rPr>
              <a:t> питание</a:t>
            </a: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6370638" y="4005263"/>
            <a:ext cx="2233612" cy="1008062"/>
          </a:xfrm>
          <a:prstGeom prst="rect">
            <a:avLst/>
          </a:prstGeom>
          <a:solidFill>
            <a:srgbClr val="7030A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800" b="1">
                <a:solidFill>
                  <a:srgbClr val="FFFF00"/>
                </a:solidFill>
              </a:rPr>
              <a:t>Благоприятный</a:t>
            </a:r>
          </a:p>
          <a:p>
            <a:pPr algn="ctr"/>
            <a:r>
              <a:rPr lang="ru-RU" sz="1800" b="1">
                <a:solidFill>
                  <a:srgbClr val="FFFF00"/>
                </a:solidFill>
              </a:rPr>
              <a:t>морально-</a:t>
            </a:r>
          </a:p>
          <a:p>
            <a:pPr algn="ctr"/>
            <a:r>
              <a:rPr lang="ru-RU" sz="1800" b="1">
                <a:solidFill>
                  <a:srgbClr val="FFFF00"/>
                </a:solidFill>
              </a:rPr>
              <a:t>психологический </a:t>
            </a:r>
          </a:p>
          <a:p>
            <a:pPr algn="ctr"/>
            <a:r>
              <a:rPr lang="ru-RU" sz="1800" b="1">
                <a:solidFill>
                  <a:srgbClr val="FFFF00"/>
                </a:solidFill>
              </a:rPr>
              <a:t>климат</a:t>
            </a: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6084888" y="1268413"/>
            <a:ext cx="2233612" cy="1008062"/>
          </a:xfrm>
          <a:prstGeom prst="rect">
            <a:avLst/>
          </a:prstGeom>
          <a:solidFill>
            <a:srgbClr val="7030A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FF00"/>
                </a:solidFill>
              </a:rPr>
              <a:t>Соблюдение</a:t>
            </a:r>
          </a:p>
          <a:p>
            <a:pPr algn="ctr"/>
            <a:r>
              <a:rPr lang="ru-RU" b="1">
                <a:solidFill>
                  <a:srgbClr val="FFFF00"/>
                </a:solidFill>
              </a:rPr>
              <a:t> правил ТБ</a:t>
            </a:r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4716463" y="117475"/>
            <a:ext cx="2233612" cy="1008063"/>
          </a:xfrm>
          <a:prstGeom prst="rect">
            <a:avLst/>
          </a:pr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FFFF00"/>
                </a:solidFill>
              </a:rPr>
              <a:t>Двигательная </a:t>
            </a:r>
          </a:p>
          <a:p>
            <a:pPr algn="ctr"/>
            <a:r>
              <a:rPr lang="ru-RU" b="1" dirty="0">
                <a:solidFill>
                  <a:srgbClr val="FFFF00"/>
                </a:solidFill>
              </a:rPr>
              <a:t>активность</a:t>
            </a: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6586538" y="2636838"/>
            <a:ext cx="2233612" cy="1008062"/>
          </a:xfrm>
          <a:prstGeom prst="rect">
            <a:avLst/>
          </a:prstGeom>
          <a:solidFill>
            <a:srgbClr val="7030A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800" b="1" dirty="0">
                <a:solidFill>
                  <a:srgbClr val="FFFF00"/>
                </a:solidFill>
              </a:rPr>
              <a:t>Сочетание труда </a:t>
            </a:r>
          </a:p>
          <a:p>
            <a:pPr algn="ctr"/>
            <a:r>
              <a:rPr lang="ru-RU" b="1" dirty="0">
                <a:solidFill>
                  <a:srgbClr val="FFFF00"/>
                </a:solidFill>
              </a:rPr>
              <a:t>и</a:t>
            </a:r>
            <a:r>
              <a:rPr lang="ru-RU" sz="1800" b="1" dirty="0" smtClean="0">
                <a:solidFill>
                  <a:srgbClr val="FFFF00"/>
                </a:solidFill>
              </a:rPr>
              <a:t> </a:t>
            </a:r>
            <a:r>
              <a:rPr lang="ru-RU" sz="1800" b="1" dirty="0">
                <a:solidFill>
                  <a:srgbClr val="FFFF00"/>
                </a:solidFill>
              </a:rPr>
              <a:t>отдыха</a:t>
            </a: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2214546" y="142852"/>
            <a:ext cx="2233613" cy="1008063"/>
          </a:xfrm>
          <a:prstGeom prst="rect">
            <a:avLst/>
          </a:prstGeom>
          <a:solidFill>
            <a:srgbClr val="7030A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 b="1" dirty="0">
                <a:solidFill>
                  <a:srgbClr val="FFFF00"/>
                </a:solidFill>
              </a:rPr>
              <a:t>СОБЛЮДЕНИЕ </a:t>
            </a:r>
          </a:p>
          <a:p>
            <a:pPr algn="ctr"/>
            <a:r>
              <a:rPr lang="ru-RU" sz="1200" b="1" dirty="0">
                <a:solidFill>
                  <a:srgbClr val="FFFF00"/>
                </a:solidFill>
              </a:rPr>
              <a:t>САНИТАРНО-</a:t>
            </a:r>
          </a:p>
          <a:p>
            <a:pPr algn="ctr"/>
            <a:r>
              <a:rPr lang="ru-RU" sz="1200" b="1" dirty="0">
                <a:solidFill>
                  <a:srgbClr val="FFFF00"/>
                </a:solidFill>
              </a:rPr>
              <a:t>ГИГИЕНИЧЕСКОГО </a:t>
            </a:r>
          </a:p>
          <a:p>
            <a:pPr algn="ctr"/>
            <a:r>
              <a:rPr lang="ru-RU" sz="1200" b="1" dirty="0">
                <a:solidFill>
                  <a:srgbClr val="FFFF00"/>
                </a:solidFill>
              </a:rPr>
              <a:t>РЕЖИМА</a:t>
            </a:r>
          </a:p>
        </p:txBody>
      </p:sp>
      <p:cxnSp>
        <p:nvCxnSpPr>
          <p:cNvPr id="28690" name="AutoShape 18"/>
          <p:cNvCxnSpPr>
            <a:cxnSpLocks noChangeShapeType="1"/>
            <a:endCxn id="28688" idx="2"/>
          </p:cNvCxnSpPr>
          <p:nvPr/>
        </p:nvCxnSpPr>
        <p:spPr bwMode="auto">
          <a:xfrm rot="16200000" flipV="1">
            <a:off x="2951546" y="1530722"/>
            <a:ext cx="1446206" cy="686592"/>
          </a:xfrm>
          <a:prstGeom prst="straightConnector1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691" name="AutoShape 19"/>
          <p:cNvCxnSpPr>
            <a:cxnSpLocks noChangeShapeType="1"/>
            <a:endCxn id="28686" idx="2"/>
          </p:cNvCxnSpPr>
          <p:nvPr/>
        </p:nvCxnSpPr>
        <p:spPr bwMode="auto">
          <a:xfrm rot="5400000" flipH="1" flipV="1">
            <a:off x="4622407" y="1360883"/>
            <a:ext cx="1446206" cy="975517"/>
          </a:xfrm>
          <a:prstGeom prst="straightConnector1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692" name="AutoShape 20"/>
          <p:cNvCxnSpPr>
            <a:cxnSpLocks noChangeShapeType="1"/>
            <a:endCxn id="28685" idx="1"/>
          </p:cNvCxnSpPr>
          <p:nvPr/>
        </p:nvCxnSpPr>
        <p:spPr bwMode="auto">
          <a:xfrm rot="5400000" flipH="1" flipV="1">
            <a:off x="5178828" y="1808560"/>
            <a:ext cx="942176" cy="869944"/>
          </a:xfrm>
          <a:prstGeom prst="straightConnector1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693" name="AutoShape 21"/>
          <p:cNvCxnSpPr>
            <a:cxnSpLocks noChangeShapeType="1"/>
            <a:stCxn id="28676" idx="6"/>
            <a:endCxn id="28687" idx="1"/>
          </p:cNvCxnSpPr>
          <p:nvPr/>
        </p:nvCxnSpPr>
        <p:spPr bwMode="auto">
          <a:xfrm flipV="1">
            <a:off x="5795963" y="3140869"/>
            <a:ext cx="790575" cy="216693"/>
          </a:xfrm>
          <a:prstGeom prst="straightConnector1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694" name="AutoShape 22"/>
          <p:cNvCxnSpPr>
            <a:cxnSpLocks noChangeShapeType="1"/>
            <a:stCxn id="28676" idx="5"/>
            <a:endCxn id="28684" idx="1"/>
          </p:cNvCxnSpPr>
          <p:nvPr/>
        </p:nvCxnSpPr>
        <p:spPr bwMode="auto">
          <a:xfrm rot="16200000" flipH="1">
            <a:off x="5585791" y="3724446"/>
            <a:ext cx="596075" cy="973619"/>
          </a:xfrm>
          <a:prstGeom prst="straightConnector1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695" name="AutoShape 23"/>
          <p:cNvCxnSpPr>
            <a:cxnSpLocks noChangeShapeType="1"/>
            <a:stCxn id="28676" idx="4"/>
            <a:endCxn id="28681" idx="0"/>
          </p:cNvCxnSpPr>
          <p:nvPr/>
        </p:nvCxnSpPr>
        <p:spPr bwMode="auto">
          <a:xfrm rot="16200000" flipH="1">
            <a:off x="3811180" y="4766083"/>
            <a:ext cx="1357322" cy="111916"/>
          </a:xfrm>
          <a:prstGeom prst="straightConnector1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696" name="AutoShape 24"/>
          <p:cNvCxnSpPr>
            <a:cxnSpLocks noChangeShapeType="1"/>
          </p:cNvCxnSpPr>
          <p:nvPr/>
        </p:nvCxnSpPr>
        <p:spPr bwMode="auto">
          <a:xfrm>
            <a:off x="4929190" y="4071942"/>
            <a:ext cx="1785950" cy="1428760"/>
          </a:xfrm>
          <a:prstGeom prst="straightConnector1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697" name="AutoShape 25"/>
          <p:cNvCxnSpPr>
            <a:cxnSpLocks noChangeShapeType="1"/>
            <a:stCxn id="28676" idx="3"/>
            <a:endCxn id="28680" idx="3"/>
          </p:cNvCxnSpPr>
          <p:nvPr/>
        </p:nvCxnSpPr>
        <p:spPr bwMode="auto">
          <a:xfrm rot="5400000">
            <a:off x="2702554" y="3729999"/>
            <a:ext cx="584972" cy="951413"/>
          </a:xfrm>
          <a:prstGeom prst="straightConnector1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698" name="AutoShape 26"/>
          <p:cNvCxnSpPr>
            <a:cxnSpLocks noChangeShapeType="1"/>
          </p:cNvCxnSpPr>
          <p:nvPr/>
        </p:nvCxnSpPr>
        <p:spPr bwMode="auto">
          <a:xfrm rot="10800000" flipV="1">
            <a:off x="1928796" y="4143379"/>
            <a:ext cx="2000263" cy="1373181"/>
          </a:xfrm>
          <a:prstGeom prst="straightConnector1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699" name="AutoShape 27"/>
          <p:cNvCxnSpPr>
            <a:cxnSpLocks noChangeShapeType="1"/>
          </p:cNvCxnSpPr>
          <p:nvPr/>
        </p:nvCxnSpPr>
        <p:spPr bwMode="auto">
          <a:xfrm flipH="1" flipV="1">
            <a:off x="2214546" y="3071810"/>
            <a:ext cx="898525" cy="323850"/>
          </a:xfrm>
          <a:prstGeom prst="straightConnector1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700" name="AutoShape 28"/>
          <p:cNvCxnSpPr>
            <a:cxnSpLocks noChangeShapeType="1"/>
            <a:endCxn id="28678" idx="3"/>
          </p:cNvCxnSpPr>
          <p:nvPr/>
        </p:nvCxnSpPr>
        <p:spPr bwMode="auto">
          <a:xfrm rot="10800000">
            <a:off x="2700338" y="1772444"/>
            <a:ext cx="1085844" cy="870738"/>
          </a:xfrm>
          <a:prstGeom prst="straightConnector1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7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8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8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8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nimBg="1"/>
      <p:bldP spid="28678" grpId="0" animBg="1"/>
      <p:bldP spid="28679" grpId="0" animBg="1"/>
      <p:bldP spid="28680" grpId="0" animBg="1"/>
      <p:bldP spid="28681" grpId="0" animBg="1"/>
      <p:bldP spid="28682" grpId="0" animBg="1"/>
      <p:bldP spid="28683" grpId="0" animBg="1"/>
      <p:bldP spid="28684" grpId="0" animBg="1"/>
      <p:bldP spid="28685" grpId="0" animBg="1"/>
      <p:bldP spid="28686" grpId="0" animBg="1"/>
      <p:bldP spid="28687" grpId="0" animBg="1"/>
      <p:bldP spid="2868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3262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Здоровьесберегающие технологии:</a:t>
            </a:r>
          </a:p>
        </p:txBody>
      </p:sp>
      <p:sp>
        <p:nvSpPr>
          <p:cNvPr id="30724" name="AutoShape 4"/>
          <p:cNvSpPr>
            <a:spLocks noChangeArrowheads="1"/>
          </p:cNvSpPr>
          <p:nvPr/>
        </p:nvSpPr>
        <p:spPr bwMode="auto">
          <a:xfrm>
            <a:off x="142844" y="1214422"/>
            <a:ext cx="6408737" cy="1150937"/>
          </a:xfrm>
          <a:prstGeom prst="flowChartPunchedCard">
            <a:avLst/>
          </a:prstGeom>
          <a:solidFill>
            <a:srgbClr val="002060"/>
          </a:solidFill>
          <a:ln w="762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Здоровьесберегающие </a:t>
            </a:r>
            <a:b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образовательные технологии</a:t>
            </a:r>
          </a:p>
          <a:p>
            <a:pPr algn="ctr"/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30725" name="AutoShape 5"/>
          <p:cNvSpPr>
            <a:spLocks noChangeArrowheads="1"/>
          </p:cNvSpPr>
          <p:nvPr/>
        </p:nvSpPr>
        <p:spPr bwMode="auto">
          <a:xfrm>
            <a:off x="857224" y="2571744"/>
            <a:ext cx="6408737" cy="1150937"/>
          </a:xfrm>
          <a:prstGeom prst="flowChartPunchedCard">
            <a:avLst/>
          </a:prstGeom>
          <a:solidFill>
            <a:srgbClr val="002060"/>
          </a:solidFill>
          <a:ln w="762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Здоровьесберегающие </a:t>
            </a:r>
            <a:b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медицинские технологии</a:t>
            </a:r>
          </a:p>
          <a:p>
            <a:pPr algn="ctr"/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30726" name="AutoShape 6"/>
          <p:cNvSpPr>
            <a:spLocks noChangeArrowheads="1"/>
          </p:cNvSpPr>
          <p:nvPr/>
        </p:nvSpPr>
        <p:spPr bwMode="auto">
          <a:xfrm>
            <a:off x="1571605" y="3929067"/>
            <a:ext cx="6600846" cy="1285884"/>
          </a:xfrm>
          <a:prstGeom prst="flowChartPunchedCard">
            <a:avLst/>
          </a:prstGeom>
          <a:solidFill>
            <a:srgbClr val="002060"/>
          </a:solidFill>
          <a:ln w="762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Здоровьесберегающие технологии </a:t>
            </a:r>
            <a:b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административной работы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дошкольном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учреждении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ransition advClick="0" advTm="7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4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4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4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4" grpId="0" animBg="1"/>
      <p:bldP spid="30725" grpId="0" animBg="1"/>
      <p:bldP spid="307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r>
              <a:rPr lang="ru-RU" sz="7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Дорога к здоровью:</a:t>
            </a:r>
          </a:p>
        </p:txBody>
      </p:sp>
      <p:sp>
        <p:nvSpPr>
          <p:cNvPr id="61444" name="AutoShape 4"/>
          <p:cNvSpPr>
            <a:spLocks noGrp="1" noChangeArrowheads="1"/>
          </p:cNvSpPr>
          <p:nvPr>
            <p:ph type="body" idx="1"/>
          </p:nvPr>
        </p:nvSpPr>
        <p:spPr>
          <a:xfrm>
            <a:off x="214282" y="1714488"/>
            <a:ext cx="2571768" cy="4316411"/>
          </a:xfrm>
          <a:prstGeom prst="rightArrowCallout">
            <a:avLst>
              <a:gd name="adj1" fmla="val 36285"/>
              <a:gd name="adj2" fmla="val 37592"/>
              <a:gd name="adj3" fmla="val 25056"/>
              <a:gd name="adj4" fmla="val 66667"/>
            </a:avLst>
          </a:prstGeom>
          <a:solidFill>
            <a:srgbClr val="FFCC99"/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dirty="0"/>
              <a:t>   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ru-RU" dirty="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ru-RU" dirty="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/>
              <a:t>   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Обучение </a:t>
            </a:r>
            <a:b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вопросам </a:t>
            </a:r>
            <a:b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здоровья</a:t>
            </a:r>
          </a:p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endParaRPr lang="ru-RU" sz="2400" dirty="0">
              <a:effectLst/>
            </a:endParaRPr>
          </a:p>
        </p:txBody>
      </p:sp>
      <p:sp>
        <p:nvSpPr>
          <p:cNvPr id="61445" name="AutoShape 5"/>
          <p:cNvSpPr>
            <a:spLocks noChangeArrowheads="1"/>
          </p:cNvSpPr>
          <p:nvPr/>
        </p:nvSpPr>
        <p:spPr bwMode="auto">
          <a:xfrm>
            <a:off x="2786050" y="1714488"/>
            <a:ext cx="3000396" cy="4387849"/>
          </a:xfrm>
          <a:prstGeom prst="rightArrowCallout">
            <a:avLst>
              <a:gd name="adj1" fmla="val 39063"/>
              <a:gd name="adj2" fmla="val 34086"/>
              <a:gd name="adj3" fmla="val 24199"/>
              <a:gd name="adj4" fmla="val 66667"/>
            </a:avLst>
          </a:prstGeom>
          <a:solidFill>
            <a:srgbClr val="FFCC99"/>
          </a:solidFill>
          <a:ln w="762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ru-RU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ru-RU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ru-RU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Воспитание культуры здоровья</a:t>
            </a:r>
          </a:p>
        </p:txBody>
      </p:sp>
      <p:sp>
        <p:nvSpPr>
          <p:cNvPr id="61447" name="AutoShape 7"/>
          <p:cNvSpPr>
            <a:spLocks noChangeArrowheads="1"/>
          </p:cNvSpPr>
          <p:nvPr/>
        </p:nvSpPr>
        <p:spPr bwMode="auto">
          <a:xfrm>
            <a:off x="5249868" y="1643050"/>
            <a:ext cx="3894132" cy="4449775"/>
          </a:xfrm>
          <a:prstGeom prst="verticalScroll">
            <a:avLst>
              <a:gd name="adj" fmla="val 12500"/>
            </a:avLst>
          </a:prstGeom>
          <a:solidFill>
            <a:srgbClr val="FFCC99"/>
          </a:solidFill>
          <a:ln w="762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Использование 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здоровьесберегающих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технологий как 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основного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инструмента 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педагогической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работы: </a:t>
            </a:r>
          </a:p>
          <a:p>
            <a:pPr>
              <a:buFontTx/>
              <a:buChar char="•"/>
            </a:pP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творческий характер </a:t>
            </a:r>
            <a:b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образовательного процесса</a:t>
            </a:r>
          </a:p>
          <a:p>
            <a:pPr lvl="1">
              <a:buFontTx/>
              <a:buChar char="•"/>
            </a:pP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использование активных </a:t>
            </a:r>
            <a:b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форм и методов обучения</a:t>
            </a:r>
          </a:p>
          <a:p>
            <a:pPr lvl="1">
              <a:buFontTx/>
              <a:buChar char="•"/>
            </a:pP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формирование интереса </a:t>
            </a:r>
            <a:b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 учению</a:t>
            </a:r>
          </a:p>
          <a:p>
            <a:pPr lvl="1">
              <a:buFontTx/>
              <a:buChar char="•"/>
            </a:pP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Нестандартный подход к </a:t>
            </a: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занятию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7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1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 build="p" animBg="1"/>
      <p:bldP spid="61445" grpId="0" animBg="1"/>
      <p:bldP spid="614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6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42852"/>
            <a:ext cx="8643998" cy="6429419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>
                <a:solidFill>
                  <a:schemeClr val="bg1"/>
                </a:solidFill>
              </a:rPr>
              <a:t>         </a:t>
            </a:r>
            <a:r>
              <a:rPr lang="ru-RU" sz="4000" b="1" dirty="0" smtClean="0">
                <a:solidFill>
                  <a:srgbClr val="FF0000"/>
                </a:solidFill>
              </a:rPr>
              <a:t>Основной целью работы </a:t>
            </a:r>
            <a:r>
              <a:rPr lang="ru-RU" sz="3600" b="1" dirty="0" smtClean="0">
                <a:solidFill>
                  <a:schemeClr val="bg1"/>
                </a:solidFill>
              </a:rPr>
              <a:t>Муниципального дошкольного образовательного учреждения №3 «Рябинка» является воспитание здорового и крепкого ребёнка, готового к изменениям в современном мире.</a:t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        Добиться поставленной цели можно только посредствам физического воспитания детей. (посредствам занятий физической культурой).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7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7478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Жизнь спортивная у нас –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Каждый праздник просто класс!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F:\Изображение 1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571612"/>
            <a:ext cx="2046489" cy="150019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28" name="Picture 4" descr="F:\Изображение 1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1571612"/>
            <a:ext cx="2071702" cy="150019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31" name="Picture 7" descr="F:\Изображение 1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3214686"/>
            <a:ext cx="2071702" cy="150019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32" name="Picture 8" descr="F:\Изображение 19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214686"/>
            <a:ext cx="2071702" cy="150019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35" name="Picture 11" descr="F:\Изображение 2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2976" y="4929198"/>
            <a:ext cx="2071702" cy="150019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36" name="Picture 12" descr="F:\Изображение 2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86446" y="4929198"/>
            <a:ext cx="2071702" cy="150019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advClick="0" advTm="7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8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88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88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88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88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88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599</TotalTime>
  <Words>153</Words>
  <Application>Microsoft Office PowerPoint</Application>
  <PresentationFormat>Экран (4:3)</PresentationFormat>
  <Paragraphs>69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 Физическое воспитание в Муниципальном дошкольном образовательном учреждении №3 «Рябинка»</vt:lpstr>
      <vt:lpstr>Слайд 2</vt:lpstr>
      <vt:lpstr>Слайд 3</vt:lpstr>
      <vt:lpstr>Здоровьесберегающие технологии:</vt:lpstr>
      <vt:lpstr>Дорога к здоровью:</vt:lpstr>
      <vt:lpstr>         Основной целью работы Муниципального дошкольного образовательного учреждения №3 «Рябинка» является воспитание здорового и крепкого ребёнка, готового к изменениям в современном мире.         Добиться поставленной цели можно только посредствам физического воспитания детей. (посредствам занятий физической культурой).</vt:lpstr>
      <vt:lpstr> Жизнь спортивная у нас – Каждый праздник просто класс!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Муниципальное дошкольное образовательное учреждение № 3 «Рябинка» __________________________________________________________  Спортивная деятельность в Муниципальном дошкольном образовательном учреждении № 3 «Рябинка»</dc:title>
  <cp:lastModifiedBy>Владимир</cp:lastModifiedBy>
  <cp:revision>72</cp:revision>
  <dcterms:modified xsi:type="dcterms:W3CDTF">2014-01-25T07:25:14Z</dcterms:modified>
</cp:coreProperties>
</file>