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58" r:id="rId9"/>
    <p:sldId id="257" r:id="rId10"/>
    <p:sldId id="259" r:id="rId11"/>
    <p:sldId id="265" r:id="rId12"/>
    <p:sldId id="260" r:id="rId13"/>
    <p:sldId id="266" r:id="rId14"/>
    <p:sldId id="262" r:id="rId15"/>
    <p:sldId id="264" r:id="rId16"/>
    <p:sldId id="263" r:id="rId17"/>
    <p:sldId id="261" r:id="rId18"/>
    <p:sldId id="267" r:id="rId19"/>
    <p:sldId id="268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A21"/>
    <a:srgbClr val="53D2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A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857388"/>
          </a:xfrm>
        </p:spPr>
        <p:txBody>
          <a:bodyPr>
            <a:noAutofit/>
          </a:bodyPr>
          <a:lstStyle/>
          <a:p>
            <a:r>
              <a:rPr lang="ru-RU" sz="3200" i="1" dirty="0" smtClean="0"/>
              <a:t>Семинар на тему</a:t>
            </a:r>
            <a:r>
              <a:rPr lang="ru-RU" sz="3200" dirty="0" smtClean="0"/>
              <a:t>: </a:t>
            </a:r>
            <a:r>
              <a:rPr lang="ru-RU" sz="3200" b="1" dirty="0" smtClean="0"/>
              <a:t>«Оценка </a:t>
            </a:r>
            <a:r>
              <a:rPr lang="ru-RU" sz="3200" b="1" dirty="0" smtClean="0"/>
              <a:t>уровня освоения детьми дошкольного возраста основной общеобразовательной </a:t>
            </a:r>
            <a:r>
              <a:rPr lang="ru-RU" sz="3200" b="1" dirty="0" smtClean="0"/>
              <a:t>программы»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357430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диагностика и мониторинг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8926" y="4429133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Презентация создана учителем-логопедом первой квалификационной категории Ковальских Т.А.</a:t>
            </a:r>
          </a:p>
          <a:p>
            <a:r>
              <a:rPr lang="ru-RU" dirty="0" smtClean="0"/>
              <a:t>Пермский край, г.Березники, МАДОУ «Детский сад 64»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диагностика    мониторинг</a:t>
            </a:r>
            <a:endParaRPr lang="ru-RU" sz="54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2071670" y="1714488"/>
            <a:ext cx="357190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357950" y="1714488"/>
            <a:ext cx="357190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928662" y="3429000"/>
            <a:ext cx="2928958" cy="207170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000628" y="3500438"/>
            <a:ext cx="2928958" cy="207170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57290" y="3857628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контроль результата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57818" y="4000504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контроль процесса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714356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u="sng" dirty="0" smtClean="0"/>
              <a:t>Мониторинг</a:t>
            </a:r>
            <a:r>
              <a:rPr lang="ru-RU" sz="3200" dirty="0" smtClean="0"/>
              <a:t> – измерение процесса, а не результата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2428868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i="1" dirty="0" smtClean="0"/>
              <a:t>Должны быть измеряемые критерии</a:t>
            </a:r>
            <a:endParaRPr lang="ru-RU" sz="2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3786190"/>
            <a:ext cx="6286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800" i="1" dirty="0" smtClean="0"/>
              <a:t> Критерии должны быть всегда одинаковые, чтобы можно было их сравнивать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Структура     мониторинга</a:t>
            </a:r>
            <a:endParaRPr lang="ru-RU" sz="4000" b="1" i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0034" y="1357298"/>
            <a:ext cx="214314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ОБЪЕКТ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57422" y="2357430"/>
            <a:ext cx="2143140" cy="7143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СБОР ИНФОРМАЦИИ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2" y="3429000"/>
            <a:ext cx="2143140" cy="8572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ОБРАБОТКА И АНАЛИЗ РЕЗУЛЬТАТОВ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14942" y="4572008"/>
            <a:ext cx="2143140" cy="71438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ОЦЕНКА ИНФОРМАЦИИ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43702" y="5500702"/>
            <a:ext cx="2143140" cy="71438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ПРИНЯТИЕ РЕШЕНИЯ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трелка углом вверх 8"/>
          <p:cNvSpPr/>
          <p:nvPr/>
        </p:nvSpPr>
        <p:spPr>
          <a:xfrm rot="5400000">
            <a:off x="1607323" y="2178835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углом вверх 9"/>
          <p:cNvSpPr/>
          <p:nvPr/>
        </p:nvSpPr>
        <p:spPr>
          <a:xfrm rot="5400000">
            <a:off x="3036083" y="3178967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углом вверх 10"/>
          <p:cNvSpPr/>
          <p:nvPr/>
        </p:nvSpPr>
        <p:spPr>
          <a:xfrm rot="5400000">
            <a:off x="5965041" y="5393545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углом вверх 11"/>
          <p:cNvSpPr/>
          <p:nvPr/>
        </p:nvSpPr>
        <p:spPr>
          <a:xfrm rot="5400000">
            <a:off x="4536281" y="4393413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Процедура проведения мониторинга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0034" y="1357298"/>
            <a:ext cx="214314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Определение цели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57422" y="2357430"/>
            <a:ext cx="2143140" cy="7143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Обозначение критериев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2" y="3429000"/>
            <a:ext cx="2143140" cy="8572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Подбор методов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14942" y="4572008"/>
            <a:ext cx="2143140" cy="71438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Анализ информации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43702" y="5500702"/>
            <a:ext cx="2143140" cy="71438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Проектирование работы с детьми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углом вверх 7"/>
          <p:cNvSpPr/>
          <p:nvPr/>
        </p:nvSpPr>
        <p:spPr>
          <a:xfrm rot="5400000">
            <a:off x="1607323" y="2178835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rot="5400000">
            <a:off x="3036083" y="3178967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углом вверх 9"/>
          <p:cNvSpPr/>
          <p:nvPr/>
        </p:nvSpPr>
        <p:spPr>
          <a:xfrm rot="5400000">
            <a:off x="5965041" y="5393545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углом вверх 10"/>
          <p:cNvSpPr/>
          <p:nvPr/>
        </p:nvSpPr>
        <p:spPr>
          <a:xfrm rot="5400000">
            <a:off x="4536281" y="4393413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проведения мониторинга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4210080" cy="4525963"/>
          </a:xfrm>
        </p:spPr>
        <p:txBody>
          <a:bodyPr>
            <a:normAutofit fontScale="92500"/>
          </a:bodyPr>
          <a:lstStyle/>
          <a:p>
            <a:r>
              <a:rPr lang="ru-RU" b="1" u="sng" dirty="0" smtClean="0"/>
              <a:t>Высокоорганизованные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Тесты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Стандартизированные задания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Проектные методы</a:t>
            </a:r>
          </a:p>
          <a:p>
            <a:pPr>
              <a:buFont typeface="Courier New" pitchFamily="49" charset="0"/>
              <a:buChar char="o"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 </a:t>
            </a:r>
            <a:r>
              <a:rPr lang="ru-RU" sz="2400" b="1" dirty="0" smtClean="0"/>
              <a:t>(проводят только специалисты !!!</a:t>
            </a:r>
          </a:p>
          <a:p>
            <a:pPr algn="ctr">
              <a:buNone/>
            </a:pPr>
            <a:r>
              <a:rPr lang="ru-RU" sz="2400" b="1" dirty="0" smtClean="0"/>
              <a:t>В специально организованной обстановке)</a:t>
            </a:r>
            <a:endParaRPr lang="ru-RU" sz="2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b="1" u="sng" dirty="0" smtClean="0"/>
              <a:t>Низкоорганизованные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Наблюдения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Беседы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Анализ продуктов детской деятельности</a:t>
            </a:r>
          </a:p>
          <a:p>
            <a:pPr>
              <a:buFont typeface="Courier New" pitchFamily="49" charset="0"/>
              <a:buChar char="o"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 (проводят воспитатели, в обычной обстановке)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действия при наблюдении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728" y="1643050"/>
            <a:ext cx="214314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Определение цели и задач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86116" y="2500306"/>
            <a:ext cx="2143140" cy="8572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Определение группы детей для изучения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6" y="3714752"/>
            <a:ext cx="2143140" cy="8572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Определение ситуации наблюдения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43636" y="4857760"/>
            <a:ext cx="2143140" cy="92869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Способ фиксации результатов наблюдения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углом вверх 6"/>
          <p:cNvSpPr/>
          <p:nvPr/>
        </p:nvSpPr>
        <p:spPr>
          <a:xfrm rot="5400000">
            <a:off x="2536017" y="2464587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углом вверх 7"/>
          <p:cNvSpPr/>
          <p:nvPr/>
        </p:nvSpPr>
        <p:spPr>
          <a:xfrm rot="5400000">
            <a:off x="3964777" y="3464719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rot="5400000">
            <a:off x="5464975" y="4679165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ru-RU" dirty="0" smtClean="0"/>
              <a:t>Периодичность проведения мониторинга определяется самим образовательным учреждением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80724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Сущность педагогической диагностики</a:t>
            </a:r>
          </a:p>
          <a:p>
            <a:endParaRPr lang="ru-RU" dirty="0"/>
          </a:p>
        </p:txBody>
      </p:sp>
      <p:sp>
        <p:nvSpPr>
          <p:cNvPr id="3" name="Блок-схема: решение 2"/>
          <p:cNvSpPr/>
          <p:nvPr/>
        </p:nvSpPr>
        <p:spPr>
          <a:xfrm>
            <a:off x="285720" y="1428736"/>
            <a:ext cx="8215370" cy="1143008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Изучение результативности и выявление противоречий педагогического  процесса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Блок-схема: решение 3"/>
          <p:cNvSpPr/>
          <p:nvPr/>
        </p:nvSpPr>
        <p:spPr>
          <a:xfrm>
            <a:off x="357158" y="3000372"/>
            <a:ext cx="8215370" cy="1357322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Установление взаимосвязей, влияющих на успешность или обуславливающих просчеты образовательного процесса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Блок-схема: решение 4"/>
          <p:cNvSpPr/>
          <p:nvPr/>
        </p:nvSpPr>
        <p:spPr>
          <a:xfrm>
            <a:off x="500034" y="4857760"/>
            <a:ext cx="8215370" cy="1571636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Выполнение функции контроля, информируя о промежуточных и конечных результатах процесса обучения и воспитания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0772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3200" b="1" dirty="0" smtClean="0"/>
              <a:t>первичная         промежуточная           итоговая  диагностика         </a:t>
            </a:r>
            <a:r>
              <a:rPr lang="ru-RU" sz="3200" b="1" dirty="0" err="1" smtClean="0"/>
              <a:t>диагностика</a:t>
            </a:r>
            <a:r>
              <a:rPr lang="ru-RU" sz="3200" b="1" dirty="0" smtClean="0"/>
              <a:t>           </a:t>
            </a:r>
            <a:r>
              <a:rPr lang="ru-RU" sz="3200" b="1" dirty="0" err="1" smtClean="0"/>
              <a:t>диагностика</a:t>
            </a:r>
            <a:endParaRPr lang="ru-RU" sz="3200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1428728" y="1857364"/>
            <a:ext cx="214314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4572000" y="1785926"/>
            <a:ext cx="214314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500958" y="1785926"/>
            <a:ext cx="214314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42910" y="3643314"/>
            <a:ext cx="2071702" cy="214314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ВЫЯВЛЕНИЕ СТАРТОВЫХ УСЛОВИЙ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714744" y="3643314"/>
            <a:ext cx="2071702" cy="214314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ОЦЕНКА ПРАВИЛЬНОСТИ ВЫБРАННОЙ СТРАТЕГИИ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6572264" y="3571876"/>
            <a:ext cx="2071702" cy="214314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ОЦЕНКА СТЕПЕНИ РЕШЕНИЯ ПОСТАВЛЕННЫХ ЗАДАЧ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проведения диагностики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1714488"/>
            <a:ext cx="75724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 направлена на оказание помощи ребенку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осуществляется в привычной для ребенка обстановке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в процессе диагностики идет сравнение с нормой и динамикой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представление о развитии ребенка складывается из множества частных оценок        ( наблюдение походит в течение двух недель)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/>
              <a:t>Тест</a:t>
            </a:r>
            <a:endParaRPr lang="ru-RU" sz="2800" b="1" i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128586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1. Мониторинг и диагностика это …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14311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 </a:t>
            </a:r>
            <a:r>
              <a:rPr lang="ru-RU" sz="2400" dirty="0" smtClean="0"/>
              <a:t>Понятия тождественные, означают практически одно и то же.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3286124"/>
            <a:ext cx="7572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 </a:t>
            </a:r>
            <a:r>
              <a:rPr lang="ru-RU" sz="2400" dirty="0" smtClean="0"/>
              <a:t>Понятие мониторинг шире и включает в себя диагностику.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4572008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 </a:t>
            </a:r>
            <a:r>
              <a:rPr lang="ru-RU" sz="2400" dirty="0" smtClean="0"/>
              <a:t>Это совершенно разные понятия и сравнивать их нельзя.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071546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1. </a:t>
            </a:r>
            <a:r>
              <a:rPr lang="ru-RU" sz="2400" b="1" i="1" dirty="0" smtClean="0"/>
              <a:t>Сколько стихов должен знать и уметь рассказывать выпускник детского сада: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300037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2-3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92906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4-5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21455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</a:t>
            </a:r>
            <a:r>
              <a:rPr lang="ru-RU" dirty="0" smtClean="0"/>
              <a:t> </a:t>
            </a:r>
            <a:r>
              <a:rPr lang="ru-RU" sz="2400" dirty="0" smtClean="0"/>
              <a:t>1-4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500042"/>
            <a:ext cx="6072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u="sng" dirty="0" smtClean="0"/>
              <a:t>Выпускник детского сада: какой он?</a:t>
            </a:r>
            <a:endParaRPr lang="ru-RU" sz="20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85860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2. </a:t>
            </a:r>
            <a:r>
              <a:rPr lang="ru-RU" sz="2400" b="1" i="1" dirty="0" smtClean="0"/>
              <a:t>Должен ли выпускник знать гимн России?: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300037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Нет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92906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Должен только узнавать его 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21455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Да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85860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3. </a:t>
            </a:r>
            <a:r>
              <a:rPr lang="ru-RU" sz="2400" b="1" i="1" dirty="0" smtClean="0"/>
              <a:t>Выпускник должен уметь перестраиваться на ходу: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300037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В 3-4 колонны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92906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И то и другое.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21455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</a:t>
            </a:r>
            <a:r>
              <a:rPr lang="ru-RU" dirty="0" smtClean="0"/>
              <a:t> </a:t>
            </a:r>
            <a:r>
              <a:rPr lang="ru-RU" sz="2400" dirty="0" smtClean="0"/>
              <a:t>В 2-3 круга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85860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4. </a:t>
            </a:r>
            <a:r>
              <a:rPr lang="ru-RU" sz="2400" b="1" i="1" dirty="0" smtClean="0"/>
              <a:t>Выпускник должен называть 2-3 иллюстраторов книг. Назовите их.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3500438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6.   Выпускник должен называть основные выразительные средства произведений искусства (какие?)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929198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7. С какими достопримечательностями родного края мы знакомим  детей и как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2214554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5. С какими жанрами литературных произведений мы знакомим в детском саду? Назовите их.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1285860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2. </a:t>
            </a:r>
            <a:r>
              <a:rPr lang="ru-RU" sz="2400" b="1" i="1" dirty="0" smtClean="0"/>
              <a:t>Содержание мониторинга должно быть тесно связано: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300037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С диагностикой образовательного процесса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392906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С нормативными документами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21455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</a:t>
            </a:r>
            <a:r>
              <a:rPr lang="ru-RU" dirty="0" smtClean="0"/>
              <a:t> </a:t>
            </a:r>
            <a:r>
              <a:rPr lang="ru-RU" sz="2400" dirty="0" smtClean="0"/>
              <a:t>С образовательной программой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85860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3. </a:t>
            </a:r>
            <a:r>
              <a:rPr lang="ru-RU" sz="2400" b="1" i="1" dirty="0" smtClean="0"/>
              <a:t>Периодичность мониторинга устанавливается: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300037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Образовательным учреждением.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92906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Министерством образования.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21455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</a:t>
            </a:r>
            <a:r>
              <a:rPr lang="ru-RU" dirty="0" smtClean="0"/>
              <a:t> </a:t>
            </a:r>
            <a:r>
              <a:rPr lang="ru-RU" sz="2400" dirty="0" smtClean="0"/>
              <a:t>Комитетом по вопросам образования.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85860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4. </a:t>
            </a:r>
            <a:r>
              <a:rPr lang="ru-RU" sz="2400" b="1" i="1" dirty="0" smtClean="0"/>
              <a:t>В процессе мониторинга оцениваются: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300037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Интегративные качества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92906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Знания, умения и навыки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21455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</a:t>
            </a:r>
            <a:r>
              <a:rPr lang="ru-RU" dirty="0" smtClean="0"/>
              <a:t> </a:t>
            </a:r>
            <a:r>
              <a:rPr lang="ru-RU" sz="2400" dirty="0" smtClean="0"/>
              <a:t>Знания детей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85860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5. </a:t>
            </a:r>
            <a:r>
              <a:rPr lang="ru-RU" sz="2400" b="1" i="1" dirty="0" smtClean="0"/>
              <a:t>Что такое образовательная область: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3000372"/>
            <a:ext cx="7572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Это методики и программы по которым</a:t>
            </a:r>
          </a:p>
          <a:p>
            <a:r>
              <a:rPr lang="ru-RU" sz="2400" dirty="0" smtClean="0"/>
              <a:t>      осуществляется образовательный процесс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4429132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Это направления по которым осуществляется</a:t>
            </a:r>
          </a:p>
          <a:p>
            <a:r>
              <a:rPr lang="ru-RU" sz="2400" dirty="0" smtClean="0"/>
              <a:t>      образовательный процесс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214554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Это развивающая среда в группе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85860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6. </a:t>
            </a:r>
            <a:r>
              <a:rPr lang="ru-RU" sz="2400" b="1" i="1" dirty="0" smtClean="0"/>
              <a:t>Сколько образовательных областей включает в себя программа (по которой мы работаем или любая другая):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4214818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4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5143512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6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3214686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  </a:t>
            </a:r>
            <a:r>
              <a:rPr lang="ru-RU" dirty="0" smtClean="0"/>
              <a:t> </a:t>
            </a:r>
            <a:r>
              <a:rPr lang="ru-RU" sz="2400" dirty="0" smtClean="0"/>
              <a:t>10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Нормативные документы, на основании которых в дошкольных учреждениях должен проводится мониторинг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82153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/>
              <a:t>  «Закон об образовании»   ст. 32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 Письмо «О методических рекомендациях по процедуре и содержанию психолого-педагогического обследования детей старшего дошкольного возраста» от 27.11.2009 № 03-132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Приказ 21/45 «Требования к среде»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Письмо от 07.01.99 №70/23-16 «О практике поведения диагностики развития ребенка в системе дошкольного образования»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Приказ № 655 «Об утверждении и введении в действие ФГТ</a:t>
            </a:r>
            <a:r>
              <a:rPr lang="en-US" sz="2400" dirty="0" smtClean="0"/>
              <a:t> </a:t>
            </a:r>
            <a:r>
              <a:rPr lang="ru-RU" sz="2400" dirty="0" smtClean="0"/>
              <a:t>к структуре основной общеобразовательной программы дошкольного образования» (О процедуре проведения мониторинга в ДОУ)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Типовое положение об образовательном учреждении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ДИАГНОСТИКА  И МОНИТОРИНГ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1714488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(Отличаются параметрами)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2786058"/>
            <a:ext cx="3571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- </a:t>
            </a:r>
            <a:r>
              <a:rPr lang="ru-RU" sz="2800" i="1" dirty="0" smtClean="0"/>
              <a:t>Знания </a:t>
            </a:r>
          </a:p>
          <a:p>
            <a:r>
              <a:rPr lang="ru-RU" sz="2800" i="1" dirty="0" smtClean="0"/>
              <a:t>- Умения</a:t>
            </a:r>
          </a:p>
          <a:p>
            <a:r>
              <a:rPr lang="ru-RU" sz="2800" i="1" dirty="0" smtClean="0"/>
              <a:t>- Навыки</a:t>
            </a:r>
          </a:p>
          <a:p>
            <a:pPr algn="ctr"/>
            <a:r>
              <a:rPr lang="ru-RU" sz="2800" dirty="0" smtClean="0"/>
              <a:t>Уровень освоения программы</a:t>
            </a:r>
          </a:p>
          <a:p>
            <a:r>
              <a:rPr lang="ru-RU" sz="2800" dirty="0" smtClean="0"/>
              <a:t>(Статические  </a:t>
            </a:r>
          </a:p>
          <a:p>
            <a:r>
              <a:rPr lang="ru-RU" sz="2800" dirty="0" smtClean="0"/>
              <a:t>                 наблюдения)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643438" y="2857496"/>
            <a:ext cx="3786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Процесс отслеживается в динамике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643438" y="4143380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Систематическая и регулярная процедура сбора информации, экспертизы и оценки</a:t>
            </a:r>
            <a:endParaRPr lang="ru-RU" sz="2400" b="1" i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1035819" y="1678769"/>
            <a:ext cx="1500198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893603" y="1821645"/>
            <a:ext cx="1571636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681</Words>
  <PresentationFormat>Экран (4:3)</PresentationFormat>
  <Paragraphs>118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Семинар на тему: «Оценка уровня освоения детьми дошкольного возраста основной общеобразовательной программы»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ДИАГНОСТИКА  И МОНИТОРИНГ</vt:lpstr>
      <vt:lpstr>Слайд 10</vt:lpstr>
      <vt:lpstr>Слайд 11</vt:lpstr>
      <vt:lpstr>Слайд 12</vt:lpstr>
      <vt:lpstr>Процедура проведения мониторинга</vt:lpstr>
      <vt:lpstr>Методы проведения мониторинга</vt:lpstr>
      <vt:lpstr>Алгоритм действия при наблюдении</vt:lpstr>
      <vt:lpstr>Периодичность проведения мониторинга определяется самим образовательным учреждением</vt:lpstr>
      <vt:lpstr>Слайд 17</vt:lpstr>
      <vt:lpstr>Слайд 18</vt:lpstr>
      <vt:lpstr>Принципы проведения диагностики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уровня освоения детьми дошкольного возраста основной общеобразовательной программы</dc:title>
  <dc:creator>Таня</dc:creator>
  <cp:lastModifiedBy>1</cp:lastModifiedBy>
  <cp:revision>44</cp:revision>
  <dcterms:created xsi:type="dcterms:W3CDTF">2012-01-31T12:12:01Z</dcterms:created>
  <dcterms:modified xsi:type="dcterms:W3CDTF">2012-04-25T19:09:47Z</dcterms:modified>
</cp:coreProperties>
</file>