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D3D0A-466C-4954-9A92-57A3911818E4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E469A-0E02-4A7C-9AE6-25D04DB04B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1"/>
            <a:ext cx="8134672" cy="1224135"/>
          </a:xfrm>
        </p:spPr>
        <p:txBody>
          <a:bodyPr>
            <a:normAutofit/>
          </a:bodyPr>
          <a:lstStyle/>
          <a:p>
            <a:r>
              <a:rPr lang="ru-RU" sz="6600" dirty="0" err="1" smtClean="0">
                <a:latin typeface="Arial Black" pitchFamily="34" charset="0"/>
                <a:cs typeface="David" pitchFamily="34" charset="-79"/>
              </a:rPr>
              <a:t>Савыт</a:t>
            </a:r>
            <a:r>
              <a:rPr lang="ru-RU" sz="6600" dirty="0" smtClean="0">
                <a:latin typeface="Arial Black" pitchFamily="34" charset="0"/>
                <a:cs typeface="David" pitchFamily="34" charset="-79"/>
              </a:rPr>
              <a:t> -</a:t>
            </a:r>
            <a:r>
              <a:rPr lang="ru-RU" sz="6600" dirty="0" err="1" smtClean="0">
                <a:latin typeface="Arial Black" pitchFamily="34" charset="0"/>
                <a:cs typeface="David" pitchFamily="34" charset="-79"/>
              </a:rPr>
              <a:t>саба</a:t>
            </a:r>
            <a:endParaRPr lang="ru-RU" sz="6600" dirty="0">
              <a:latin typeface="Arial Black" pitchFamily="34" charset="0"/>
              <a:cs typeface="David" pitchFamily="34" charset="-79"/>
            </a:endParaRPr>
          </a:p>
        </p:txBody>
      </p:sp>
      <p:pic>
        <p:nvPicPr>
          <p:cNvPr id="5" name="Рисунок 4" descr="посуд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060848"/>
            <a:ext cx="4248472" cy="30243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ContrastingLeftFacing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ә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леге рәсемдә ничә тәлинкә,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чынаяк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h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ә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м чәй тәлинкәсен күрәсең?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Тәлинкә,чынаяк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ә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 чәй тәлинкәсе</a:t>
            </a:r>
            <a:r>
              <a:rPr lang="ru-RU" dirty="0" err="1" smtClean="0"/>
              <a:t>.</a:t>
            </a:r>
            <a:endParaRPr lang="ru-RU" dirty="0"/>
          </a:p>
        </p:txBody>
      </p:sp>
      <p:pic>
        <p:nvPicPr>
          <p:cNvPr id="7" name="Рисунок 6" descr="чашка и блюдце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078" b="12078"/>
          <a:stretch>
            <a:fillRect/>
          </a:stretch>
        </p:blipFill>
        <p:spPr>
          <a:xfrm>
            <a:off x="1115616" y="476672"/>
            <a:ext cx="6984776" cy="3744416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979712" y="5013176"/>
            <a:ext cx="5774792" cy="914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Рәсемгә 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карап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таныш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савыт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сабаны 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йтеп 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посуда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73300" y="655638"/>
            <a:ext cx="4762500" cy="381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2100000"/>
            </a:lightRig>
          </a:scene3d>
          <a:sp3d extrusionH="25400">
            <a:bevelT w="304800" h="152400" prst="convex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B0F0"/>
                </a:solidFill>
                <a:latin typeface="Monotype Corsiva" pitchFamily="66" charset="0"/>
              </a:rPr>
              <a:t>Нинди</a:t>
            </a:r>
            <a:r>
              <a:rPr lang="ru-RU" dirty="0" smtClean="0">
                <a:solidFill>
                  <a:srgbClr val="00B0F0"/>
                </a:solidFill>
                <a:latin typeface="Monotype Corsiva" pitchFamily="66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Monotype Corsiva" pitchFamily="66" charset="0"/>
              </a:rPr>
              <a:t>савыт-саба</a:t>
            </a:r>
            <a:r>
              <a:rPr lang="ru-RU" dirty="0" smtClean="0">
                <a:solidFill>
                  <a:srgbClr val="00B0F0"/>
                </a:solidFill>
                <a:latin typeface="Monotype Corsiva" pitchFamily="66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Monotype Corsiva" pitchFamily="66" charset="0"/>
              </a:rPr>
              <a:t>белән </a:t>
            </a:r>
            <a:r>
              <a:rPr lang="ru-RU" dirty="0" err="1" smtClean="0">
                <a:solidFill>
                  <a:srgbClr val="00B0F0"/>
                </a:solidFill>
                <a:latin typeface="Monotype Corsiva" pitchFamily="66" charset="0"/>
              </a:rPr>
              <a:t>син</a:t>
            </a:r>
            <a:r>
              <a:rPr lang="ru-RU" dirty="0" smtClean="0">
                <a:solidFill>
                  <a:srgbClr val="00B0F0"/>
                </a:solidFill>
                <a:latin typeface="Monotype Corsiva" pitchFamily="66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Monotype Corsiva" pitchFamily="66" charset="0"/>
              </a:rPr>
              <a:t>бүген таныштың?</a:t>
            </a:r>
            <a:endParaRPr lang="ru-RU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pic>
        <p:nvPicPr>
          <p:cNvPr id="34" name="Содержимое 33" descr="posuda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81138"/>
            <a:ext cx="1728192" cy="26679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5" name="Рисунок 34" descr="posuda-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412776"/>
            <a:ext cx="2232248" cy="26642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6" name="Рисунок 35" descr="posud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3573016"/>
            <a:ext cx="2395984" cy="23959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7" name="Рисунок 36" descr="posuda-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51312" y="1511407"/>
            <a:ext cx="2556791" cy="191759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8" name="Рисунок 37" descr="posuda-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1043606" y="4275094"/>
            <a:ext cx="2328259" cy="17461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3" name="Рисунок 42" descr="41b77ab7226793e8bede4c52a83dd93f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6381750" y="4221087"/>
            <a:ext cx="2150690" cy="226388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20689"/>
            <a:ext cx="8208912" cy="1728192"/>
          </a:xfrm>
        </p:spPr>
        <p:txBody>
          <a:bodyPr>
            <a:normAutofit/>
          </a:bodyPr>
          <a:lstStyle/>
          <a:p>
            <a:pPr algn="ctr"/>
            <a:r>
              <a:rPr lang="tt-RU" sz="96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Дөрес</a:t>
            </a:r>
            <a:r>
              <a:rPr lang="tt-RU" dirty="0" smtClean="0">
                <a:solidFill>
                  <a:schemeClr val="bg2">
                    <a:lumMod val="50000"/>
                  </a:schemeClr>
                </a:solidFill>
              </a:rPr>
              <a:t> !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4283968" y="2564904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472608"/>
          </a:xfrm>
        </p:spPr>
        <p:txBody>
          <a:bodyPr>
            <a:normAutofit/>
          </a:bodyPr>
          <a:lstStyle/>
          <a:p>
            <a:pPr algn="ctr"/>
            <a:r>
              <a:rPr lang="tt-RU" sz="9600" dirty="0" smtClean="0">
                <a:solidFill>
                  <a:srgbClr val="0070C0"/>
                </a:solidFill>
                <a:latin typeface="Monotype Corsiva" pitchFamily="66" charset="0"/>
              </a:rPr>
              <a:t>Кабатла !</a:t>
            </a:r>
            <a:br>
              <a:rPr lang="tt-RU" sz="9600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tt-RU" sz="6600" dirty="0" smtClean="0">
                <a:latin typeface="Monotype Corsiva" pitchFamily="66" charset="0"/>
              </a:rPr>
              <a:t> </a:t>
            </a:r>
            <a:endParaRPr lang="ru-RU" sz="66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400" dirty="0" smtClean="0">
                <a:solidFill>
                  <a:srgbClr val="002060"/>
                </a:solidFill>
                <a:latin typeface="Monotype Corsiva" pitchFamily="66" charset="0"/>
              </a:rPr>
              <a:t>Тә-лин-кә</a:t>
            </a:r>
          </a:p>
          <a:p>
            <a:r>
              <a:rPr lang="tt-RU" sz="4400" dirty="0" smtClean="0">
                <a:solidFill>
                  <a:srgbClr val="002060"/>
                </a:solidFill>
                <a:latin typeface="Monotype Corsiva" pitchFamily="66" charset="0"/>
              </a:rPr>
              <a:t>Ка-шык</a:t>
            </a:r>
          </a:p>
          <a:p>
            <a:r>
              <a:rPr lang="tt-RU" sz="4400" dirty="0" smtClean="0">
                <a:solidFill>
                  <a:srgbClr val="002060"/>
                </a:solidFill>
                <a:latin typeface="Monotype Corsiva" pitchFamily="66" charset="0"/>
              </a:rPr>
              <a:t>Чә-неч-ке</a:t>
            </a:r>
          </a:p>
          <a:p>
            <a:r>
              <a:rPr lang="tt-RU" sz="4400" dirty="0" smtClean="0">
                <a:solidFill>
                  <a:srgbClr val="002060"/>
                </a:solidFill>
                <a:latin typeface="Monotype Corsiva" pitchFamily="66" charset="0"/>
              </a:rPr>
              <a:t>Кәс-трүл</a:t>
            </a:r>
            <a:r>
              <a:rPr lang="ru-RU" sz="4400" dirty="0" err="1" smtClean="0">
                <a:solidFill>
                  <a:srgbClr val="002060"/>
                </a:solidFill>
                <a:latin typeface="Monotype Corsiva" pitchFamily="66" charset="0"/>
              </a:rPr>
              <a:t>ь</a:t>
            </a:r>
            <a:endParaRPr lang="tt-RU" sz="44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tt-RU" sz="4400" dirty="0" smtClean="0">
                <a:solidFill>
                  <a:srgbClr val="002060"/>
                </a:solidFill>
                <a:latin typeface="Monotype Corsiva" pitchFamily="66" charset="0"/>
              </a:rPr>
              <a:t>Чы-на-як</a:t>
            </a:r>
          </a:p>
          <a:p>
            <a:r>
              <a:rPr lang="tt-RU" sz="4400" dirty="0" smtClean="0">
                <a:solidFill>
                  <a:srgbClr val="002060"/>
                </a:solidFill>
                <a:latin typeface="Monotype Corsiva" pitchFamily="66" charset="0"/>
              </a:rPr>
              <a:t>Са-ма-выр</a:t>
            </a:r>
            <a:endParaRPr lang="ru-RU" sz="4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pPr algn="ctr"/>
            <a:r>
              <a:rPr lang="tt-RU" sz="9600" dirty="0" smtClean="0">
                <a:solidFill>
                  <a:srgbClr val="7030A0"/>
                </a:solidFill>
                <a:latin typeface="Segoe Print" pitchFamily="2" charset="0"/>
              </a:rPr>
              <a:t>Тәмам!!!</a:t>
            </a:r>
            <a:endParaRPr lang="ru-RU" sz="9600" dirty="0">
              <a:solidFill>
                <a:srgbClr val="7030A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Бурычлар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:</a:t>
            </a:r>
          </a:p>
          <a:p>
            <a:r>
              <a:rPr lang="ru-RU" dirty="0" smtClean="0"/>
              <a:t>-</a:t>
            </a:r>
            <a:r>
              <a:rPr lang="ru-RU" dirty="0" err="1" smtClean="0">
                <a:solidFill>
                  <a:srgbClr val="7030A0"/>
                </a:solidFill>
              </a:rPr>
              <a:t>Балаларны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савыт-саба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бел</a:t>
            </a:r>
            <a:r>
              <a:rPr lang="tt-RU" dirty="0" smtClean="0">
                <a:solidFill>
                  <a:srgbClr val="7030A0"/>
                </a:solidFill>
              </a:rPr>
              <a:t>ә</a:t>
            </a:r>
            <a:r>
              <a:rPr lang="ru-RU" dirty="0" err="1" smtClean="0">
                <a:solidFill>
                  <a:srgbClr val="7030A0"/>
                </a:solidFill>
              </a:rPr>
              <a:t>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таныштыруны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дәвам итү.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err="1" smtClean="0">
                <a:solidFill>
                  <a:srgbClr val="7030A0"/>
                </a:solidFill>
              </a:rPr>
              <a:t>-</a:t>
            </a:r>
            <a:r>
              <a:rPr lang="ru-RU" dirty="0" err="1" smtClean="0">
                <a:solidFill>
                  <a:srgbClr val="7030A0"/>
                </a:solidFill>
              </a:rPr>
              <a:t>Бирелгән </a:t>
            </a:r>
            <a:r>
              <a:rPr lang="ru-RU" dirty="0" err="1" smtClean="0">
                <a:solidFill>
                  <a:srgbClr val="7030A0"/>
                </a:solidFill>
              </a:rPr>
              <a:t>савыт-саба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нәрсә </a:t>
            </a:r>
            <a:r>
              <a:rPr lang="ru-RU" dirty="0" err="1" smtClean="0">
                <a:solidFill>
                  <a:srgbClr val="7030A0"/>
                </a:solidFill>
              </a:rPr>
              <a:t>ө</a:t>
            </a:r>
            <a:r>
              <a:rPr lang="ru-RU" dirty="0" err="1" smtClean="0">
                <a:solidFill>
                  <a:srgbClr val="7030A0"/>
                </a:solidFill>
              </a:rPr>
              <a:t>чен билгеләнгән аңлату</a:t>
            </a:r>
            <a:r>
              <a:rPr lang="ru-RU" dirty="0" err="1" smtClean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-</a:t>
            </a:r>
            <a:r>
              <a:rPr lang="ru-RU" dirty="0" err="1" smtClean="0">
                <a:solidFill>
                  <a:srgbClr val="7030A0"/>
                </a:solidFill>
              </a:rPr>
              <a:t>Авазлар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ө</a:t>
            </a:r>
            <a:r>
              <a:rPr lang="ru-RU" dirty="0" err="1" smtClean="0">
                <a:solidFill>
                  <a:srgbClr val="7030A0"/>
                </a:solidFill>
              </a:rPr>
              <a:t>стендә </a:t>
            </a:r>
            <a:r>
              <a:rPr lang="ru-RU" dirty="0" err="1" smtClean="0">
                <a:solidFill>
                  <a:srgbClr val="7030A0"/>
                </a:solidFill>
              </a:rPr>
              <a:t>эш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методикасын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кулланып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савыт-сабаның </a:t>
            </a:r>
            <a:r>
              <a:rPr lang="ru-RU" dirty="0" err="1" smtClean="0">
                <a:solidFill>
                  <a:srgbClr val="7030A0"/>
                </a:solidFill>
              </a:rPr>
              <a:t>атамасын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җ</a:t>
            </a:r>
            <a:r>
              <a:rPr lang="ru-RU" dirty="0" err="1" smtClean="0">
                <a:solidFill>
                  <a:srgbClr val="7030A0"/>
                </a:solidFill>
              </a:rPr>
              <a:t>иңел </a:t>
            </a:r>
            <a:r>
              <a:rPr lang="ru-RU" dirty="0" err="1" smtClean="0">
                <a:solidFill>
                  <a:srgbClr val="7030A0"/>
                </a:solidFill>
              </a:rPr>
              <a:t>итеп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истә калдыру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-Рус </a:t>
            </a:r>
            <a:r>
              <a:rPr lang="ru-RU" dirty="0" err="1" smtClean="0">
                <a:solidFill>
                  <a:srgbClr val="7030A0"/>
                </a:solidFill>
              </a:rPr>
              <a:t>балаларда</a:t>
            </a:r>
            <a:r>
              <a:rPr lang="ru-RU" dirty="0" smtClean="0">
                <a:solidFill>
                  <a:srgbClr val="7030A0"/>
                </a:solidFill>
              </a:rPr>
              <a:t> татар </a:t>
            </a:r>
            <a:r>
              <a:rPr lang="ru-RU" dirty="0" err="1" smtClean="0">
                <a:solidFill>
                  <a:srgbClr val="7030A0"/>
                </a:solidFill>
              </a:rPr>
              <a:t>теленә </a:t>
            </a:r>
            <a:r>
              <a:rPr lang="ru-RU" dirty="0" smtClean="0">
                <a:solidFill>
                  <a:srgbClr val="7030A0"/>
                </a:solidFill>
              </a:rPr>
              <a:t>карата </a:t>
            </a:r>
            <a:r>
              <a:rPr lang="ru-RU" dirty="0" err="1" smtClean="0">
                <a:solidFill>
                  <a:srgbClr val="7030A0"/>
                </a:solidFill>
              </a:rPr>
              <a:t>кызыксынуны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уяту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188640"/>
            <a:ext cx="4752528" cy="1143000"/>
          </a:xfrm>
        </p:spPr>
        <p:txBody>
          <a:bodyPr>
            <a:normAutofit/>
          </a:bodyPr>
          <a:lstStyle/>
          <a:p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Зурлар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төркеме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/>
              <a:t>Выр-выр-выр-выр</a:t>
            </a:r>
            <a:r>
              <a:rPr lang="ru-RU" sz="2800" dirty="0" smtClean="0"/>
              <a:t> – </a:t>
            </a:r>
            <a:r>
              <a:rPr lang="ru-RU" sz="2800" dirty="0" err="1" smtClean="0"/>
              <a:t>бу</a:t>
            </a:r>
            <a:r>
              <a:rPr lang="ru-RU" sz="2800" dirty="0" smtClean="0"/>
              <a:t> </a:t>
            </a:r>
            <a:r>
              <a:rPr lang="ru-RU" sz="2800" dirty="0" err="1" smtClean="0"/>
              <a:t>кайный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самавыр</a:t>
            </a:r>
            <a:r>
              <a:rPr lang="ru-RU" sz="2800" dirty="0" smtClean="0"/>
              <a:t>!!!</a:t>
            </a:r>
            <a:endParaRPr lang="ru-RU" sz="2800" dirty="0"/>
          </a:p>
        </p:txBody>
      </p:sp>
      <p:pic>
        <p:nvPicPr>
          <p:cNvPr id="5" name="Рисунок 4" descr="самовар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0246" b="30246"/>
          <a:stretch>
            <a:fillRect/>
          </a:stretch>
        </p:blipFill>
        <p:spPr>
          <a:xfrm>
            <a:off x="1475656" y="188640"/>
            <a:ext cx="3672408" cy="43924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4865122"/>
            <a:ext cx="7332432" cy="562672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/>
              <a:t>Самавыр</a:t>
            </a:r>
            <a:endParaRPr lang="ru-RU" sz="4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043608" y="5445224"/>
            <a:ext cx="7162800" cy="648232"/>
          </a:xfrm>
        </p:spPr>
        <p:txBody>
          <a:bodyPr>
            <a:noAutofit/>
          </a:bodyPr>
          <a:lstStyle/>
          <a:p>
            <a:pPr algn="l"/>
            <a:r>
              <a:rPr lang="ru-RU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Чак</a:t>
            </a:r>
            <a:r>
              <a:rPr lang="ru-RU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</a:t>
            </a:r>
            <a:r>
              <a:rPr lang="ru-RU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чак-чак</a:t>
            </a:r>
            <a:r>
              <a:rPr lang="ru-RU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</a:t>
            </a:r>
            <a:r>
              <a:rPr lang="ru-RU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куркыныч</a:t>
            </a:r>
            <a:r>
              <a:rPr lang="ru-RU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пычак</a:t>
            </a:r>
            <a:r>
              <a:rPr lang="ru-RU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!</a:t>
            </a:r>
            <a:endParaRPr lang="ru-RU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err="1" smtClean="0"/>
              <a:t>Пычак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Рисунок 6" descr="нож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326" b="16326"/>
          <a:stretch>
            <a:fillRect/>
          </a:stretch>
        </p:blipFill>
        <p:spPr>
          <a:xfrm>
            <a:off x="827584" y="260648"/>
            <a:ext cx="6192688" cy="4389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dirty="0" err="1" smtClean="0"/>
              <a:t>Шык</a:t>
            </a:r>
            <a:r>
              <a:rPr lang="ru-RU" sz="4000" dirty="0" smtClean="0"/>
              <a:t> –</a:t>
            </a:r>
            <a:r>
              <a:rPr lang="ru-RU" sz="4000" dirty="0" err="1" smtClean="0"/>
              <a:t>шык-шык</a:t>
            </a:r>
            <a:r>
              <a:rPr lang="ru-RU" sz="4000" dirty="0" smtClean="0"/>
              <a:t>- </a:t>
            </a:r>
            <a:r>
              <a:rPr lang="ru-RU" sz="4000" dirty="0" err="1" smtClean="0"/>
              <a:t>бу</a:t>
            </a:r>
            <a:r>
              <a:rPr lang="ru-RU" sz="4000" dirty="0" smtClean="0"/>
              <a:t> </a:t>
            </a:r>
            <a:r>
              <a:rPr lang="ru-RU" sz="4000" dirty="0" err="1" smtClean="0"/>
              <a:t>ә</a:t>
            </a:r>
            <a:r>
              <a:rPr lang="ru-RU" sz="4000" dirty="0" err="1" smtClean="0"/>
              <a:t>йбер </a:t>
            </a:r>
            <a:r>
              <a:rPr lang="ru-RU" sz="4000" dirty="0" err="1" smtClean="0"/>
              <a:t>кашык</a:t>
            </a:r>
            <a:r>
              <a:rPr lang="ru-RU" sz="4000" dirty="0" smtClean="0"/>
              <a:t>!!!</a:t>
            </a:r>
            <a:endParaRPr lang="ru-RU" sz="4000" dirty="0"/>
          </a:p>
        </p:txBody>
      </p:sp>
      <p:pic>
        <p:nvPicPr>
          <p:cNvPr id="5" name="Рисунок 4" descr="лока2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4744" b="24744"/>
          <a:stretch>
            <a:fillRect/>
          </a:stretch>
        </p:blipFill>
        <p:spPr>
          <a:xfrm>
            <a:off x="539552" y="332656"/>
            <a:ext cx="8309378" cy="41044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ContrastingRightFacing"/>
            <a:lightRig rig="threePt" dir="t"/>
          </a:scene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err="1" smtClean="0"/>
              <a:t>Кашык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err="1" smtClean="0"/>
              <a:t>Чәнечке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03648" y="5373216"/>
            <a:ext cx="6918536" cy="914400"/>
          </a:xfrm>
        </p:spPr>
        <p:txBody>
          <a:bodyPr>
            <a:noAutofit/>
          </a:bodyPr>
          <a:lstStyle/>
          <a:p>
            <a:pPr algn="l"/>
            <a:r>
              <a:rPr lang="ru-RU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Чке-чке-чке-кашыкның </a:t>
            </a:r>
            <a:r>
              <a:rPr lang="ru-RU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чын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дусты- </a:t>
            </a:r>
            <a:r>
              <a:rPr lang="ru-RU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чәнечке</a:t>
            </a:r>
            <a:r>
              <a:rPr lang="ru-RU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Содержимое 4" descr="22691.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749550" y="655638"/>
            <a:ext cx="38100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стрюл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1772816"/>
            <a:ext cx="2858616" cy="302433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perspectiveFront"/>
            <a:lightRig rig="threePt" dir="t"/>
          </a:scene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Кәстрүль</a:t>
            </a:r>
            <a:r>
              <a:rPr lang="ru-RU" dirty="0" err="1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err="1" smtClean="0">
                <a:solidFill>
                  <a:schemeClr val="accent2">
                    <a:lumMod val="75000"/>
                  </a:schemeClr>
                </a:solidFill>
              </a:rPr>
              <a:t>Рүль-рүль-рүль-аш пешерә </a:t>
            </a:r>
            <a:r>
              <a:rPr lang="ru-RU" sz="3100" dirty="0" err="1" smtClean="0">
                <a:solidFill>
                  <a:schemeClr val="accent2">
                    <a:lumMod val="75000"/>
                  </a:schemeClr>
                </a:solidFill>
              </a:rPr>
              <a:t>торган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accent2">
                    <a:lumMod val="75000"/>
                  </a:schemeClr>
                </a:solidFill>
              </a:rPr>
              <a:t>кәстрүль</a:t>
            </a:r>
            <a:r>
              <a:rPr lang="ru-RU" sz="3100" dirty="0" err="1" smtClean="0"/>
              <a:t>.</a:t>
            </a:r>
            <a:endParaRPr lang="ru-RU" sz="31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141232" y="4941168"/>
            <a:ext cx="7162800" cy="1150466"/>
          </a:xfrm>
        </p:spPr>
        <p:txBody>
          <a:bodyPr>
            <a:noAutofit/>
          </a:bodyPr>
          <a:lstStyle/>
          <a:p>
            <a:pPr algn="ctr"/>
            <a:r>
              <a:rPr lang="tt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Тәлинкә</a:t>
            </a:r>
          </a:p>
          <a:p>
            <a:pPr algn="ctr"/>
            <a:r>
              <a:rPr lang="tt-RU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Кә-кә-кә-түгәрәк тәлинкә.</a:t>
            </a:r>
            <a:endParaRPr lang="ru-RU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Рисунок 7" descr="0007-007-Tarelk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1058" b="31058"/>
          <a:stretch>
            <a:fillRect/>
          </a:stretch>
        </p:blipFill>
        <p:spPr>
          <a:xfrm>
            <a:off x="971600" y="476672"/>
            <a:ext cx="7704856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найди на картинке посуду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77231"/>
            <a:ext cx="7620000" cy="35337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perspectiveHeroicExtremeLeftFacing"/>
            <a:lightRig rig="threePt" dir="t"/>
          </a:scene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err="1" smtClean="0">
                <a:latin typeface="Arial Black" pitchFamily="34" charset="0"/>
              </a:rPr>
              <a:t>Бирем</a:t>
            </a:r>
            <a:r>
              <a:rPr lang="ru-RU" sz="4000" dirty="0" smtClean="0">
                <a:latin typeface="Arial Black" pitchFamily="34" charset="0"/>
              </a:rPr>
              <a:t>.</a:t>
            </a:r>
            <a:r>
              <a:rPr lang="ru-RU" dirty="0" smtClean="0"/>
              <a:t>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</a:rPr>
              <a:t>Рәсемгә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</a:rPr>
              <a:t>карап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</a:rPr>
              <a:t>савыт-сабаны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</a:rPr>
              <a:t> тап.</a:t>
            </a:r>
            <a:endParaRPr lang="ru-RU" sz="31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</TotalTime>
  <Words>138</Words>
  <Application>Microsoft Office PowerPoint</Application>
  <PresentationFormat>Экран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Савыт -саба</vt:lpstr>
      <vt:lpstr>Зурлар төркеме</vt:lpstr>
      <vt:lpstr>Самавыр</vt:lpstr>
      <vt:lpstr>Пычак </vt:lpstr>
      <vt:lpstr>Кашык </vt:lpstr>
      <vt:lpstr>Чәнечке </vt:lpstr>
      <vt:lpstr>Кәстрүль. Рүль-рүль-рүль-аш пешерә торган кәстрүль.</vt:lpstr>
      <vt:lpstr>Слайд 8</vt:lpstr>
      <vt:lpstr>Бирем. Рәсемгә карап, савыт-сабаны тап.</vt:lpstr>
      <vt:lpstr>Тәлинкә,чынаяк hәм чәй тәлинкәсе.</vt:lpstr>
      <vt:lpstr>Слайд 11</vt:lpstr>
      <vt:lpstr>Нинди савыт-саба белән син бүген таныштың?</vt:lpstr>
      <vt:lpstr>Дөрес !</vt:lpstr>
      <vt:lpstr>Кабатла !  </vt:lpstr>
      <vt:lpstr>Слайд 15</vt:lpstr>
      <vt:lpstr>Тәмам!!!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Савыт -саба</dc:title>
  <dc:creator>Булат</dc:creator>
  <cp:lastModifiedBy>1</cp:lastModifiedBy>
  <cp:revision>19</cp:revision>
  <dcterms:created xsi:type="dcterms:W3CDTF">2015-02-23T13:52:37Z</dcterms:created>
  <dcterms:modified xsi:type="dcterms:W3CDTF">2015-02-24T04:28:32Z</dcterms:modified>
</cp:coreProperties>
</file>