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0" r:id="rId4"/>
    <p:sldId id="273" r:id="rId5"/>
    <p:sldId id="274" r:id="rId6"/>
    <p:sldId id="262" r:id="rId7"/>
    <p:sldId id="263" r:id="rId8"/>
    <p:sldId id="291" r:id="rId9"/>
    <p:sldId id="292" r:id="rId10"/>
    <p:sldId id="293" r:id="rId11"/>
    <p:sldId id="266" r:id="rId12"/>
    <p:sldId id="268" r:id="rId13"/>
    <p:sldId id="267" r:id="rId14"/>
    <p:sldId id="275" r:id="rId15"/>
    <p:sldId id="283" r:id="rId16"/>
    <p:sldId id="284" r:id="rId17"/>
    <p:sldId id="279" r:id="rId18"/>
    <p:sldId id="281" r:id="rId19"/>
    <p:sldId id="270" r:id="rId20"/>
    <p:sldId id="269" r:id="rId21"/>
    <p:sldId id="294" r:id="rId22"/>
    <p:sldId id="271" r:id="rId23"/>
    <p:sldId id="295" r:id="rId24"/>
    <p:sldId id="285" r:id="rId25"/>
    <p:sldId id="280" r:id="rId26"/>
    <p:sldId id="287" r:id="rId27"/>
    <p:sldId id="286" r:id="rId28"/>
    <p:sldId id="29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NY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3399"/>
    <a:srgbClr val="2FFF8D"/>
    <a:srgbClr val="D030A6"/>
    <a:srgbClr val="066A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09T17:29:14.081" idx="1">
    <p:pos x="5476" y="2296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7072A-13B8-4430-8AA9-0D765B7C5E64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B2545-F319-4C82-A94C-1D3905C82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B2545-F319-4C82-A94C-1D3905C828B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B2545-F319-4C82-A94C-1D3905C828B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B2545-F319-4C82-A94C-1D3905C828B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B2545-F319-4C82-A94C-1D3905C828B2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5350-3ABE-494F-BA86-A0A23D4017F7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EF90-F209-4571-A25F-94D6CC8C8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5350-3ABE-494F-BA86-A0A23D4017F7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EF90-F209-4571-A25F-94D6CC8C8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5350-3ABE-494F-BA86-A0A23D4017F7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EF90-F209-4571-A25F-94D6CC8C8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5350-3ABE-494F-BA86-A0A23D4017F7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EF90-F209-4571-A25F-94D6CC8C8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5350-3ABE-494F-BA86-A0A23D4017F7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EF90-F209-4571-A25F-94D6CC8C8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5350-3ABE-494F-BA86-A0A23D4017F7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EF90-F209-4571-A25F-94D6CC8C8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5350-3ABE-494F-BA86-A0A23D4017F7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EF90-F209-4571-A25F-94D6CC8C8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5350-3ABE-494F-BA86-A0A23D4017F7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EF90-F209-4571-A25F-94D6CC8C8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5350-3ABE-494F-BA86-A0A23D4017F7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EF90-F209-4571-A25F-94D6CC8C8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5350-3ABE-494F-BA86-A0A23D4017F7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EF90-F209-4571-A25F-94D6CC8C8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5350-3ABE-494F-BA86-A0A23D4017F7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EF90-F209-4571-A25F-94D6CC8C8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55350-3ABE-494F-BA86-A0A23D4017F7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FEF90-F209-4571-A25F-94D6CC8C8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jpeg"/><Relationship Id="rId12" Type="http://schemas.openxmlformats.org/officeDocument/2006/relationships/image" Target="../media/image17.jpeg"/><Relationship Id="rId2" Type="http://schemas.openxmlformats.org/officeDocument/2006/relationships/audio" Target="file:///C:\Users\&#1085;&#1080;&#1082;&#1089;\Desktop\&#1095;&#1077;&#1073;&#1091;&#1088;&#1072;&#1096;&#1082;&#1072;\davay_poprobuem.wav" TargetMode="External"/><Relationship Id="rId1" Type="http://schemas.openxmlformats.org/officeDocument/2006/relationships/audio" Target="file:///C:\Users\SONY\Downloads\ZABAVA-Zimushka_uhodit_Proschay_sanochki_konechki(dw.hqmp3.ru).mp3.mp3" TargetMode="External"/><Relationship Id="rId6" Type="http://schemas.openxmlformats.org/officeDocument/2006/relationships/image" Target="../media/image8.wmf"/><Relationship Id="rId11" Type="http://schemas.openxmlformats.org/officeDocument/2006/relationships/slide" Target="slide17.xml"/><Relationship Id="rId5" Type="http://schemas.openxmlformats.org/officeDocument/2006/relationships/image" Target="../media/image2.png"/><Relationship Id="rId10" Type="http://schemas.openxmlformats.org/officeDocument/2006/relationships/image" Target="../media/image16.jpeg"/><Relationship Id="rId4" Type="http://schemas.openxmlformats.org/officeDocument/2006/relationships/audio" Target="../media/audio1.wav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ONY\Downloads\ZABAVA-Zimushka_uhodit_Proschay_sanochki_konechki(dw.hqmp3.ru).mp3.mp3" TargetMode="External"/><Relationship Id="rId6" Type="http://schemas.openxmlformats.org/officeDocument/2006/relationships/image" Target="../media/image8.wmf"/><Relationship Id="rId11" Type="http://schemas.openxmlformats.org/officeDocument/2006/relationships/slide" Target="slide16.xml"/><Relationship Id="rId5" Type="http://schemas.openxmlformats.org/officeDocument/2006/relationships/image" Target="../media/image2.png"/><Relationship Id="rId10" Type="http://schemas.openxmlformats.org/officeDocument/2006/relationships/slide" Target="slide17.xml"/><Relationship Id="rId4" Type="http://schemas.openxmlformats.org/officeDocument/2006/relationships/audio" Target="../media/audio1.wav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jpe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ONY\Downloads\ZABAVA-Zimushka_uhodit_Proschay_sanochki_konechki(dw.hqmp3.ru).mp3.mp3" TargetMode="External"/><Relationship Id="rId6" Type="http://schemas.openxmlformats.org/officeDocument/2006/relationships/image" Target="../media/image8.wmf"/><Relationship Id="rId11" Type="http://schemas.openxmlformats.org/officeDocument/2006/relationships/image" Target="../media/image19.jpeg"/><Relationship Id="rId5" Type="http://schemas.openxmlformats.org/officeDocument/2006/relationships/image" Target="../media/image2.png"/><Relationship Id="rId10" Type="http://schemas.openxmlformats.org/officeDocument/2006/relationships/slide" Target="slide17.xml"/><Relationship Id="rId4" Type="http://schemas.openxmlformats.org/officeDocument/2006/relationships/audio" Target="../media/audio1.wav"/><Relationship Id="rId9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ONY\Downloads\ZABAVA-Zimushka_uhodit_Proschay_sanochki_konechki(dw.hqmp3.ru).mp3.mp3" TargetMode="External"/><Relationship Id="rId6" Type="http://schemas.openxmlformats.org/officeDocument/2006/relationships/image" Target="../media/image9.jpeg"/><Relationship Id="rId11" Type="http://schemas.openxmlformats.org/officeDocument/2006/relationships/slide" Target="slide22.xml"/><Relationship Id="rId5" Type="http://schemas.openxmlformats.org/officeDocument/2006/relationships/image" Target="../media/image8.wmf"/><Relationship Id="rId10" Type="http://schemas.openxmlformats.org/officeDocument/2006/relationships/image" Target="../media/image16.jpeg"/><Relationship Id="rId4" Type="http://schemas.openxmlformats.org/officeDocument/2006/relationships/image" Target="../media/image2.png"/><Relationship Id="rId9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ONY\Downloads\ZABAVA-Zimushka_uhodit_Proschay_sanochki_konechki(dw.hqmp3.ru).mp3.mp3" TargetMode="External"/><Relationship Id="rId6" Type="http://schemas.openxmlformats.org/officeDocument/2006/relationships/image" Target="../media/image9.jpeg"/><Relationship Id="rId11" Type="http://schemas.openxmlformats.org/officeDocument/2006/relationships/slide" Target="slide19.xml"/><Relationship Id="rId5" Type="http://schemas.openxmlformats.org/officeDocument/2006/relationships/image" Target="../media/image8.wmf"/><Relationship Id="rId10" Type="http://schemas.openxmlformats.org/officeDocument/2006/relationships/image" Target="../media/image16.jpeg"/><Relationship Id="rId4" Type="http://schemas.openxmlformats.org/officeDocument/2006/relationships/image" Target="../media/image2.png"/><Relationship Id="rId9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ONY\Downloads\oj-bliny-bliny-bliny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ONY\Downloads\ZABAVA-Zimushka_uhodit_Proschay_sanochki_konechki(dw.hqmp3.ru).mp3.mp3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ONY\Downloads\ZABAVA-Zimushka_uhodit_Proschay_sanochki_konechki(dw.hqmp3.ru).mp3.mp3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9.jpeg"/><Relationship Id="rId2" Type="http://schemas.openxmlformats.org/officeDocument/2006/relationships/audio" Target="file:///C:\Users\SONY\Downloads\ZABAVA-Proschay-Maslenica(muzofon.com).mp3" TargetMode="External"/><Relationship Id="rId1" Type="http://schemas.openxmlformats.org/officeDocument/2006/relationships/audio" Target="file:///C:\Users\SONY\Downloads\ZABAVA-Zimushka_uhodit_Proschay_sanochki_konechki(dw.hqmp3.ru).mp3.mp3" TargetMode="External"/><Relationship Id="rId6" Type="http://schemas.openxmlformats.org/officeDocument/2006/relationships/image" Target="../media/image8.wmf"/><Relationship Id="rId5" Type="http://schemas.openxmlformats.org/officeDocument/2006/relationships/image" Target="../media/image2.png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ONY\Downloads\ZABAVA-Zimushka_uhodit_Proschay_sanochki_konechki(dw.hqmp3.ru).mp3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hyperlink" Target="http://w4.rimg.info/file.php__server_id=4&amp;id=48c27f5790bcd918cf57dfc27c74aaa17314378a7351612ba97f077d06f16589&amp;h=768&amp;w=1024&amp;cp=770ebcc438c18d92948b2de1c7942f9a" TargetMode="External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SONY\Downloads\ZABAVA-Zimushka_uhodit_Proschay_sanochki_konechki(dw.hqmp3.ru).mp3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omments" Target="../comments/comment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ONY\Downloads\ZABAVA-Zimushka_uhodit_Proschay_sanochki_konechki(dw.hqmp3.ru).mp3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ONY\Downloads\ZABAVA-Zimushka_uhodit_Proschay_sanochki_konechki(dw.hqmp3.ru).mp3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ONY\Downloads\ZABAVA-Zimushka_uhodit_Proschay_sanochki_konechki(dw.hqmp3.ru).mp3.mp3" TargetMode="External"/><Relationship Id="rId6" Type="http://schemas.openxmlformats.org/officeDocument/2006/relationships/image" Target="../media/image8.wmf"/><Relationship Id="rId5" Type="http://schemas.openxmlformats.org/officeDocument/2006/relationships/image" Target="../media/image2.png"/><Relationship Id="rId10" Type="http://schemas.openxmlformats.org/officeDocument/2006/relationships/image" Target="../media/image13.jpeg"/><Relationship Id="rId4" Type="http://schemas.openxmlformats.org/officeDocument/2006/relationships/audio" Target="../media/audio1.wav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39145" y="0"/>
            <a:ext cx="92831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980728"/>
            <a:ext cx="6102424" cy="193899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4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2FFF8D"/>
                </a:solidFill>
                <a:latin typeface="Arial"/>
                <a:cs typeface="Arial"/>
              </a:rPr>
              <a:t>Приглашаем на урок! </a:t>
            </a:r>
          </a:p>
          <a:p>
            <a:r>
              <a:rPr lang="ru-RU" sz="4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2FFF8D"/>
                </a:solidFill>
                <a:latin typeface="Arial"/>
                <a:cs typeface="Arial"/>
              </a:rPr>
              <a:t>«Обучение грамоте» </a:t>
            </a:r>
          </a:p>
          <a:p>
            <a:r>
              <a:rPr lang="ru-RU" sz="4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2FFF8D"/>
                </a:solidFill>
                <a:latin typeface="Arial"/>
                <a:cs typeface="Arial"/>
              </a:rPr>
              <a:t>1 класс</a:t>
            </a:r>
            <a:endParaRPr lang="ru-RU" sz="4000" kern="10" dirty="0">
              <a:ln w="9525">
                <a:noFill/>
                <a:round/>
                <a:headEnd/>
                <a:tailEnd/>
              </a:ln>
              <a:solidFill>
                <a:srgbClr val="2FFF8D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489437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20801774">
            <a:off x="-2196752" y="2130425"/>
            <a:ext cx="10654952" cy="1470025"/>
          </a:xfrm>
        </p:spPr>
        <p:txBody>
          <a:bodyPr/>
          <a:lstStyle/>
          <a:p>
            <a:r>
              <a:rPr lang="ru-RU" dirty="0" smtClean="0">
                <a:solidFill>
                  <a:srgbClr val="2FFF8D"/>
                </a:solidFill>
              </a:rPr>
              <a:t>Игра: « Глухой- звонкий»</a:t>
            </a:r>
            <a:endParaRPr lang="ru-RU" dirty="0">
              <a:solidFill>
                <a:srgbClr val="2FFF8D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8024936" cy="17526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2FFF8D"/>
                </a:solidFill>
              </a:rPr>
              <a:t>              </a:t>
            </a:r>
            <a:endParaRPr lang="ru-RU" sz="8000" b="1" i="1" dirty="0">
              <a:solidFill>
                <a:srgbClr val="2FFF8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489437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152400"/>
            <a:ext cx="9489437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620688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2FFF8D"/>
                </a:solidFill>
              </a:rPr>
              <a:t>Дополни каждый слог до слова</a:t>
            </a:r>
            <a:endParaRPr lang="ru-RU" sz="4000" b="1" i="1" dirty="0">
              <a:solidFill>
                <a:srgbClr val="2FFF8D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412776"/>
            <a:ext cx="5886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990099"/>
                </a:solidFill>
              </a:rPr>
              <a:t>   мо                       </a:t>
            </a:r>
            <a:r>
              <a:rPr lang="ru-RU" sz="4000" b="1" dirty="0" err="1" smtClean="0">
                <a:solidFill>
                  <a:srgbClr val="990099"/>
                </a:solidFill>
              </a:rPr>
              <a:t>ки</a:t>
            </a:r>
            <a:endParaRPr lang="ru-RU" sz="4000" b="1" dirty="0" smtClean="0">
              <a:solidFill>
                <a:srgbClr val="990099"/>
              </a:solidFill>
            </a:endParaRPr>
          </a:p>
          <a:p>
            <a:endParaRPr lang="ru-RU" sz="4000" b="1" dirty="0" smtClean="0">
              <a:solidFill>
                <a:srgbClr val="990099"/>
              </a:solidFill>
            </a:endParaRPr>
          </a:p>
          <a:p>
            <a:r>
              <a:rPr lang="ru-RU" sz="4000" b="1" dirty="0" smtClean="0">
                <a:solidFill>
                  <a:srgbClr val="FF0066"/>
                </a:solidFill>
              </a:rPr>
              <a:t>   </a:t>
            </a:r>
            <a:r>
              <a:rPr lang="ru-RU" sz="4000" b="1" dirty="0" err="1" smtClean="0">
                <a:solidFill>
                  <a:srgbClr val="FF0066"/>
                </a:solidFill>
              </a:rPr>
              <a:t>лы</a:t>
            </a:r>
            <a:r>
              <a:rPr lang="ru-RU" sz="4000" b="1" dirty="0" smtClean="0">
                <a:solidFill>
                  <a:srgbClr val="FF0066"/>
                </a:solidFill>
              </a:rPr>
              <a:t>                       роз</a:t>
            </a:r>
          </a:p>
          <a:p>
            <a:r>
              <a:rPr lang="ru-RU" sz="4000" b="1" dirty="0" smtClean="0">
                <a:solidFill>
                  <a:srgbClr val="FF0066"/>
                </a:solidFill>
              </a:rPr>
              <a:t>   </a:t>
            </a:r>
          </a:p>
          <a:p>
            <a:r>
              <a:rPr lang="ru-RU" sz="4000" b="1" dirty="0" smtClean="0">
                <a:solidFill>
                  <a:srgbClr val="333300"/>
                </a:solidFill>
              </a:rPr>
              <a:t>   </a:t>
            </a:r>
            <a:r>
              <a:rPr lang="ru-RU" sz="4000" b="1" dirty="0" err="1" smtClean="0">
                <a:solidFill>
                  <a:srgbClr val="333300"/>
                </a:solidFill>
              </a:rPr>
              <a:t>зи</a:t>
            </a:r>
            <a:r>
              <a:rPr lang="ru-RU" sz="4000" b="1" dirty="0" smtClean="0">
                <a:solidFill>
                  <a:srgbClr val="333300"/>
                </a:solidFill>
              </a:rPr>
              <a:t>                        </a:t>
            </a:r>
            <a:r>
              <a:rPr lang="ru-RU" sz="4000" b="1" dirty="0" err="1" smtClean="0">
                <a:solidFill>
                  <a:srgbClr val="333300"/>
                </a:solidFill>
              </a:rPr>
              <a:t>жи</a:t>
            </a:r>
            <a:endParaRPr lang="ru-RU" sz="4000" b="1" dirty="0" smtClean="0">
              <a:solidFill>
                <a:srgbClr val="333300"/>
              </a:solidFill>
            </a:endParaRPr>
          </a:p>
          <a:p>
            <a:r>
              <a:rPr lang="ru-RU" sz="4000" b="1" dirty="0" smtClean="0">
                <a:solidFill>
                  <a:srgbClr val="333300"/>
                </a:solidFill>
              </a:rPr>
              <a:t> </a:t>
            </a:r>
          </a:p>
          <a:p>
            <a:r>
              <a:rPr lang="ru-RU" sz="4000" b="1" dirty="0" smtClean="0">
                <a:solidFill>
                  <a:srgbClr val="FF0066"/>
                </a:solidFill>
              </a:rPr>
              <a:t> сан                       </a:t>
            </a:r>
            <a:r>
              <a:rPr lang="ru-RU" sz="4000" b="1" dirty="0" err="1" smtClean="0">
                <a:solidFill>
                  <a:srgbClr val="FF0066"/>
                </a:solidFill>
              </a:rPr>
              <a:t>ма</a:t>
            </a:r>
            <a:r>
              <a:rPr lang="ru-RU" sz="4000" b="1" dirty="0" smtClean="0">
                <a:solidFill>
                  <a:srgbClr val="FF0066"/>
                </a:solidFill>
              </a:rPr>
              <a:t>         </a:t>
            </a:r>
            <a:endParaRPr lang="ru-RU" sz="4000" b="1" dirty="0">
              <a:solidFill>
                <a:srgbClr val="FF0066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-4284984" y="-387424"/>
            <a:ext cx="2376488" cy="1223963"/>
          </a:xfrm>
          <a:prstGeom prst="line">
            <a:avLst/>
          </a:prstGeom>
          <a:noFill/>
          <a:ln w="76200" cmpd="tri">
            <a:solidFill>
              <a:srgbClr val="CC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-4068960" y="188640"/>
            <a:ext cx="2376488" cy="1296988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prstDash val="lg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-3924944" y="1196752"/>
            <a:ext cx="2447925" cy="1152525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-828600" y="7749480"/>
            <a:ext cx="2233612" cy="3529012"/>
          </a:xfrm>
          <a:prstGeom prst="line">
            <a:avLst/>
          </a:prstGeom>
          <a:noFill/>
          <a:ln w="76200" cmpd="tri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54 0.11029 L 0.68507 0.2991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1 0.11538 L 0.65347 0.3882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31 0.15722 L 0.65746 0.4612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04 -0.34127 L 0.35834 -0.8337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489437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8024936" cy="17526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2FFF8D"/>
                </a:solidFill>
              </a:rPr>
              <a:t>              </a:t>
            </a:r>
            <a:r>
              <a:rPr lang="ru-RU" sz="8000" b="1" i="1" dirty="0" smtClean="0">
                <a:solidFill>
                  <a:srgbClr val="2FFF8D"/>
                </a:solidFill>
              </a:rPr>
              <a:t>Лакомка</a:t>
            </a:r>
            <a:r>
              <a:rPr lang="ru-RU" sz="8000" b="1" dirty="0" smtClean="0">
                <a:solidFill>
                  <a:srgbClr val="2FFF8D"/>
                </a:solidFill>
              </a:rPr>
              <a:t> </a:t>
            </a:r>
            <a:endParaRPr lang="ru-RU" sz="8000" b="1" i="1" dirty="0">
              <a:solidFill>
                <a:srgbClr val="2FFF8D"/>
              </a:solidFill>
            </a:endParaRPr>
          </a:p>
        </p:txBody>
      </p:sp>
      <p:pic>
        <p:nvPicPr>
          <p:cNvPr id="9" name="Picture 2" descr="C:\Users\SONY\Desktop\рабочие картинки к масленице\петрушка меню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3861048"/>
            <a:ext cx="3384375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489437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260648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2FFF8D"/>
                </a:solidFill>
                <a:latin typeface="Arial Narrow" pitchFamily="34" charset="0"/>
              </a:rPr>
              <a:t>Условные обозначения</a:t>
            </a:r>
            <a:endParaRPr lang="ru-RU" sz="4000" b="1" dirty="0">
              <a:solidFill>
                <a:srgbClr val="2FFF8D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59632" y="1052736"/>
            <a:ext cx="720080" cy="1368152"/>
            <a:chOff x="2483768" y="4221088"/>
            <a:chExt cx="720080" cy="136815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7821305-n-n-n-----n-n---nfn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3347864" y="908720"/>
            <a:ext cx="720080" cy="1440160"/>
            <a:chOff x="52200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11522179837Pg7ko.jp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1259632" y="3068960"/>
            <a:ext cx="720080" cy="1368152"/>
            <a:chOff x="6084168" y="4221088"/>
            <a:chExt cx="720080" cy="136815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7821305-n-n-n-----n-n---nfn.jpg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3131840" y="2996952"/>
            <a:ext cx="720080" cy="1440160"/>
            <a:chOff x="3419872" y="4149080"/>
            <a:chExt cx="720080" cy="144016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11522179837Pg7ko.jpg"/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sp>
        <p:nvSpPr>
          <p:cNvPr id="16" name="Прямоугольник 15"/>
          <p:cNvSpPr/>
          <p:nvPr/>
        </p:nvSpPr>
        <p:spPr>
          <a:xfrm>
            <a:off x="2411760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rId5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hlinkClick r:id="" action="ppaction://hlinkshowjump?jump=nextslide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" y="0"/>
            <a:ext cx="92831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SO01777_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7544" y="3284984"/>
            <a:ext cx="2722562" cy="3795713"/>
          </a:xfrm>
          <a:prstGeom prst="rect">
            <a:avLst/>
          </a:prstGeom>
          <a:noFill/>
        </p:spPr>
      </p:pic>
      <p:pic>
        <p:nvPicPr>
          <p:cNvPr id="2" name="Picture 2" descr="C:\Users\SONY\Desktop\рабочие картинки к масленице\масленица картинки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1520" y="3997601"/>
            <a:ext cx="2526804" cy="286039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489437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ZABAVA-Zimushka_uhodit_Proschay_sanochki_konechki(dw.hqmp3.ru).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screen"/>
          <a:stretch>
            <a:fillRect/>
          </a:stretch>
        </p:blipFill>
        <p:spPr>
          <a:xfrm>
            <a:off x="5508104" y="6237312"/>
            <a:ext cx="304800" cy="3048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2FFF8D"/>
                </a:solidFill>
              </a:rPr>
              <a:t>Определи первый звук в слове</a:t>
            </a:r>
            <a:endParaRPr lang="ru-RU" sz="4000" dirty="0">
              <a:solidFill>
                <a:srgbClr val="2FFF8D"/>
              </a:solidFill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539552" y="4509120"/>
            <a:ext cx="720080" cy="1368152"/>
            <a:chOff x="2483768" y="4221088"/>
            <a:chExt cx="720080" cy="136815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 descr="7821305-n-n-n-----n-n---nfn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30" name="Прямоугольник 29"/>
          <p:cNvSpPr/>
          <p:nvPr/>
        </p:nvSpPr>
        <p:spPr>
          <a:xfrm>
            <a:off x="10917088" y="5093568"/>
            <a:ext cx="720080" cy="7200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18"/>
          <p:cNvGrpSpPr/>
          <p:nvPr/>
        </p:nvGrpSpPr>
        <p:grpSpPr>
          <a:xfrm>
            <a:off x="4283968" y="4509120"/>
            <a:ext cx="720080" cy="1368152"/>
            <a:chOff x="6084168" y="4221088"/>
            <a:chExt cx="720080" cy="1368152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 descr="7821305-n-n-n-----n-n---nfn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38" name="Группа 16"/>
          <p:cNvGrpSpPr/>
          <p:nvPr/>
        </p:nvGrpSpPr>
        <p:grpSpPr>
          <a:xfrm>
            <a:off x="1403648" y="4437112"/>
            <a:ext cx="720080" cy="1440160"/>
            <a:chOff x="3419872" y="4149080"/>
            <a:chExt cx="720080" cy="144016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 descr="11522179837Pg7ko.jpg"/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41" name="Группа 15"/>
          <p:cNvGrpSpPr/>
          <p:nvPr/>
        </p:nvGrpSpPr>
        <p:grpSpPr>
          <a:xfrm>
            <a:off x="-2268760" y="4725144"/>
            <a:ext cx="720080" cy="1368152"/>
            <a:chOff x="2483768" y="4221088"/>
            <a:chExt cx="720080" cy="1368152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 descr="7821305-n-n-n-----n-n---nfn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7" name="Группа 17"/>
          <p:cNvGrpSpPr/>
          <p:nvPr/>
        </p:nvGrpSpPr>
        <p:grpSpPr>
          <a:xfrm>
            <a:off x="3203848" y="4437112"/>
            <a:ext cx="720080" cy="1440160"/>
            <a:chOff x="5220072" y="4149080"/>
            <a:chExt cx="720080" cy="1440160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 descr="11522179837Pg7ko.jpg"/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sp>
        <p:nvSpPr>
          <p:cNvPr id="50" name="Прямоугольник 49"/>
          <p:cNvSpPr/>
          <p:nvPr/>
        </p:nvSpPr>
        <p:spPr>
          <a:xfrm>
            <a:off x="2267744" y="5157192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davay_poprobuem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screen"/>
          <a:stretch>
            <a:fillRect/>
          </a:stretch>
        </p:blipFill>
        <p:spPr>
          <a:xfrm>
            <a:off x="4427984" y="2492896"/>
            <a:ext cx="304800" cy="304800"/>
          </a:xfrm>
          <a:prstGeom prst="rect">
            <a:avLst/>
          </a:prstGeom>
        </p:spPr>
      </p:pic>
      <p:sp>
        <p:nvSpPr>
          <p:cNvPr id="53" name="Овал 52">
            <a:hlinkClick r:id="rId11" action="ppaction://hlinksldjump"/>
          </p:cNvPr>
          <p:cNvSpPr/>
          <p:nvPr/>
        </p:nvSpPr>
        <p:spPr>
          <a:xfrm>
            <a:off x="3563888" y="6165304"/>
            <a:ext cx="2016224" cy="69269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hlinkClick r:id="" action="ppaction://hlinkshowjump?jump=nextslide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027" name="Picture 3" descr="C:\Users\SONY\Desktop\рабочие картинки к масленице\бублики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83568" y="980728"/>
            <a:ext cx="4303365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-0.07306 L 0.23611 -0.44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" y="0"/>
            <a:ext cx="92831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SO01777_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7544" y="3284984"/>
            <a:ext cx="2722562" cy="3795713"/>
          </a:xfrm>
          <a:prstGeom prst="rect">
            <a:avLst/>
          </a:prstGeom>
          <a:noFill/>
        </p:spPr>
      </p:pic>
      <p:pic>
        <p:nvPicPr>
          <p:cNvPr id="2" name="Picture 2" descr="C:\Users\SONY\Desktop\рабочие картинки к масленице\масленица картинки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1520" y="3997601"/>
            <a:ext cx="2526804" cy="286039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489437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ZABAVA-Zimushka_uhodit_Proschay_sanochki_konechki(dw.hqmp3.ru).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screen"/>
          <a:stretch>
            <a:fillRect/>
          </a:stretch>
        </p:blipFill>
        <p:spPr>
          <a:xfrm>
            <a:off x="5508104" y="6237312"/>
            <a:ext cx="304800" cy="3048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2FFF8D"/>
                </a:solidFill>
              </a:rPr>
              <a:t>Определи первый звук в слове</a:t>
            </a:r>
            <a:endParaRPr lang="ru-RU" sz="4000" dirty="0">
              <a:solidFill>
                <a:srgbClr val="2FFF8D"/>
              </a:solidFill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0917088" y="5093568"/>
            <a:ext cx="720080" cy="7200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15"/>
          <p:cNvGrpSpPr/>
          <p:nvPr/>
        </p:nvGrpSpPr>
        <p:grpSpPr>
          <a:xfrm>
            <a:off x="-2268760" y="4725144"/>
            <a:ext cx="720080" cy="1368152"/>
            <a:chOff x="2483768" y="4221088"/>
            <a:chExt cx="720080" cy="1368152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 descr="7821305-n-n-n-----n-n---nfn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53" name="Овал 52">
            <a:hlinkClick r:id="rId10" action="ppaction://hlinksldjump"/>
          </p:cNvPr>
          <p:cNvSpPr/>
          <p:nvPr/>
        </p:nvSpPr>
        <p:spPr>
          <a:xfrm>
            <a:off x="3563888" y="6165304"/>
            <a:ext cx="2016224" cy="69269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hlinkClick r:id="rId11" action="ppaction://hlinksldjump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050" name="Picture 2" descr="C:\Users\SONY\Desktop\рабочие картинки к масленице\Пироги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971600" y="1196752"/>
            <a:ext cx="4536505" cy="2846503"/>
          </a:xfrm>
          <a:prstGeom prst="rect">
            <a:avLst/>
          </a:prstGeom>
          <a:noFill/>
        </p:spPr>
      </p:pic>
      <p:grpSp>
        <p:nvGrpSpPr>
          <p:cNvPr id="31" name="Группа 30"/>
          <p:cNvGrpSpPr/>
          <p:nvPr/>
        </p:nvGrpSpPr>
        <p:grpSpPr>
          <a:xfrm>
            <a:off x="539552" y="4509120"/>
            <a:ext cx="720080" cy="1368152"/>
            <a:chOff x="2483768" y="4221088"/>
            <a:chExt cx="720080" cy="1368152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 descr="7821305-n-n-n-----n-n---nfn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1" name="Группа 16"/>
          <p:cNvGrpSpPr/>
          <p:nvPr/>
        </p:nvGrpSpPr>
        <p:grpSpPr>
          <a:xfrm>
            <a:off x="1403648" y="4437112"/>
            <a:ext cx="720080" cy="1440160"/>
            <a:chOff x="3419872" y="4149080"/>
            <a:chExt cx="720080" cy="1440160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 descr="11522179837Pg7ko.jpg"/>
            <p:cNvPicPr>
              <a:picLocks noChangeAspect="1"/>
            </p:cNvPicPr>
            <p:nvPr/>
          </p:nvPicPr>
          <p:blipFill>
            <a:blip r:embed="rId1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sp>
        <p:nvSpPr>
          <p:cNvPr id="46" name="Прямоугольник 45"/>
          <p:cNvSpPr/>
          <p:nvPr/>
        </p:nvSpPr>
        <p:spPr>
          <a:xfrm>
            <a:off x="2411760" y="5085184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Группа 17"/>
          <p:cNvGrpSpPr/>
          <p:nvPr/>
        </p:nvGrpSpPr>
        <p:grpSpPr>
          <a:xfrm>
            <a:off x="3347864" y="4365104"/>
            <a:ext cx="720080" cy="1440160"/>
            <a:chOff x="5220072" y="4149080"/>
            <a:chExt cx="720080" cy="1440160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 descr="11522179837Pg7ko.jpg"/>
            <p:cNvPicPr>
              <a:picLocks noChangeAspect="1"/>
            </p:cNvPicPr>
            <p:nvPr/>
          </p:nvPicPr>
          <p:blipFill>
            <a:blip r:embed="rId1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8" name="Группа 18"/>
          <p:cNvGrpSpPr/>
          <p:nvPr/>
        </p:nvGrpSpPr>
        <p:grpSpPr>
          <a:xfrm>
            <a:off x="4355976" y="4437112"/>
            <a:ext cx="720080" cy="1368152"/>
            <a:chOff x="6084168" y="4221088"/>
            <a:chExt cx="720080" cy="1368152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 descr="7821305-n-n-n-----n-n---nfn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91908E-6 L 0.16545 -0.40902 " pathEditMode="relative" ptsTypes="AA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" y="0"/>
            <a:ext cx="92831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SO01777_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7544" y="3284984"/>
            <a:ext cx="2722562" cy="3795713"/>
          </a:xfrm>
          <a:prstGeom prst="rect">
            <a:avLst/>
          </a:prstGeom>
          <a:noFill/>
        </p:spPr>
      </p:pic>
      <p:pic>
        <p:nvPicPr>
          <p:cNvPr id="2" name="Picture 2" descr="C:\Users\SONY\Desktop\рабочие картинки к масленице\масленица картинки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1520" y="3997601"/>
            <a:ext cx="2526804" cy="286039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489437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ZABAVA-Zimushka_uhodit_Proschay_sanochki_konechki(dw.hqmp3.ru).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screen"/>
          <a:stretch>
            <a:fillRect/>
          </a:stretch>
        </p:blipFill>
        <p:spPr>
          <a:xfrm>
            <a:off x="5508104" y="6237312"/>
            <a:ext cx="304800" cy="3048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2FFF8D"/>
                </a:solidFill>
              </a:rPr>
              <a:t>Определи первый звук в слове</a:t>
            </a:r>
            <a:endParaRPr lang="ru-RU" sz="4000" dirty="0">
              <a:solidFill>
                <a:srgbClr val="2FFF8D"/>
              </a:solidFill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0917088" y="5093568"/>
            <a:ext cx="720080" cy="72008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5"/>
          <p:cNvGrpSpPr/>
          <p:nvPr/>
        </p:nvGrpSpPr>
        <p:grpSpPr>
          <a:xfrm>
            <a:off x="-2268760" y="4725144"/>
            <a:ext cx="720080" cy="1368152"/>
            <a:chOff x="2483768" y="4221088"/>
            <a:chExt cx="720080" cy="1368152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 descr="7821305-n-n-n-----n-n---nfn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53" name="Овал 52">
            <a:hlinkClick r:id="rId10" action="ppaction://hlinksldjump"/>
          </p:cNvPr>
          <p:cNvSpPr/>
          <p:nvPr/>
        </p:nvSpPr>
        <p:spPr>
          <a:xfrm>
            <a:off x="3563888" y="6165304"/>
            <a:ext cx="2016224" cy="69269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28" name="Picture 2" descr="C:\Users\SONY\Downloads\олад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11560" y="1268760"/>
            <a:ext cx="4464496" cy="2976331"/>
          </a:xfrm>
          <a:prstGeom prst="rect">
            <a:avLst/>
          </a:prstGeom>
          <a:noFill/>
        </p:spPr>
      </p:pic>
      <p:grpSp>
        <p:nvGrpSpPr>
          <p:cNvPr id="29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 descr="7821305-n-n-n-----n-n---nfn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33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 descr="11522179837Pg7ko.jpg"/>
            <p:cNvPicPr>
              <a:picLocks noChangeAspect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sp>
        <p:nvSpPr>
          <p:cNvPr id="39" name="Прямоугольник 3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 descr="11522179837Pg7ko.jpg"/>
            <p:cNvPicPr>
              <a:picLocks noChangeAspect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1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 descr="7821305-n-n-n-----n-n---nfn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62428E-7 L 0.14965 -0.37757 " pathEditMode="relative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" y="0"/>
            <a:ext cx="92831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SO01777_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4" y="3284984"/>
            <a:ext cx="2722562" cy="3795713"/>
          </a:xfrm>
          <a:prstGeom prst="rect">
            <a:avLst/>
          </a:prstGeom>
          <a:noFill/>
        </p:spPr>
      </p:pic>
      <p:pic>
        <p:nvPicPr>
          <p:cNvPr id="2" name="Picture 2" descr="C:\Users\SONY\Desktop\рабочие картинки к масленице\масленица картинки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3997601"/>
            <a:ext cx="2526804" cy="286039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489437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ZABAVA-Zimushka_uhodit_Proschay_sanochki_konechki(dw.hqmp3.ru).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screen"/>
          <a:stretch>
            <a:fillRect/>
          </a:stretch>
        </p:blipFill>
        <p:spPr>
          <a:xfrm>
            <a:off x="5508104" y="6237312"/>
            <a:ext cx="304800" cy="304800"/>
          </a:xfrm>
          <a:prstGeom prst="rect">
            <a:avLst/>
          </a:prstGeom>
        </p:spPr>
      </p:pic>
      <p:pic>
        <p:nvPicPr>
          <p:cNvPr id="3075" name="Picture 3" descr="C:\Users\SONY\Downloads\пряники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27584" y="1196752"/>
            <a:ext cx="4392488" cy="329436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043608" y="260648"/>
            <a:ext cx="8363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2FFF8D"/>
                </a:solidFill>
              </a:rPr>
              <a:t>Определи первый звук в слове</a:t>
            </a:r>
            <a:endParaRPr lang="ru-RU" sz="40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971600" y="4797152"/>
            <a:ext cx="720080" cy="1368152"/>
            <a:chOff x="2483768" y="4221088"/>
            <a:chExt cx="720080" cy="136815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7821305-n-n-n-----n-n---nfn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19" name="Группа 16"/>
          <p:cNvGrpSpPr/>
          <p:nvPr/>
        </p:nvGrpSpPr>
        <p:grpSpPr>
          <a:xfrm>
            <a:off x="2051720" y="4725144"/>
            <a:ext cx="720080" cy="1440160"/>
            <a:chOff x="3419872" y="4149080"/>
            <a:chExt cx="720080" cy="144016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 descr="11522179837Pg7ko.jpg"/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sp>
        <p:nvSpPr>
          <p:cNvPr id="22" name="Прямоугольник 21"/>
          <p:cNvSpPr/>
          <p:nvPr/>
        </p:nvSpPr>
        <p:spPr>
          <a:xfrm>
            <a:off x="3131840" y="5445224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17"/>
          <p:cNvGrpSpPr/>
          <p:nvPr/>
        </p:nvGrpSpPr>
        <p:grpSpPr>
          <a:xfrm>
            <a:off x="3995936" y="4725144"/>
            <a:ext cx="720080" cy="1440160"/>
            <a:chOff x="5220072" y="4149080"/>
            <a:chExt cx="720080" cy="144016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26" name="Группа 18"/>
          <p:cNvGrpSpPr/>
          <p:nvPr/>
        </p:nvGrpSpPr>
        <p:grpSpPr>
          <a:xfrm>
            <a:off x="4932040" y="4797152"/>
            <a:ext cx="720080" cy="1368152"/>
            <a:chOff x="6084168" y="4221088"/>
            <a:chExt cx="720080" cy="1368152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 descr="7821305-n-n-n-----n-n---nfn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9" name="Овал 28">
            <a:hlinkClick r:id="rId11" action="ppaction://hlinksldjump"/>
          </p:cNvPr>
          <p:cNvSpPr/>
          <p:nvPr/>
        </p:nvSpPr>
        <p:spPr>
          <a:xfrm>
            <a:off x="3635896" y="6309320"/>
            <a:ext cx="1944216" cy="548680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hlinkClick r:id="" action="ppaction://hlinkshowjump?jump=nextslide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0.01572 L 0.50399 -0.487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-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42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" y="0"/>
            <a:ext cx="92831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SO01777_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4" y="3284984"/>
            <a:ext cx="2722562" cy="3795713"/>
          </a:xfrm>
          <a:prstGeom prst="rect">
            <a:avLst/>
          </a:prstGeom>
          <a:noFill/>
        </p:spPr>
      </p:pic>
      <p:pic>
        <p:nvPicPr>
          <p:cNvPr id="2" name="Picture 2" descr="C:\Users\SONY\Desktop\рабочие картинки к масленице\масленица картинки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3997601"/>
            <a:ext cx="2526804" cy="286039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489437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ZABAVA-Zimushka_uhodit_Proschay_sanochki_konechki(dw.hqmp3.ru).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screen"/>
          <a:stretch>
            <a:fillRect/>
          </a:stretch>
        </p:blipFill>
        <p:spPr>
          <a:xfrm>
            <a:off x="5508104" y="6237312"/>
            <a:ext cx="304800" cy="304800"/>
          </a:xfrm>
          <a:prstGeom prst="rect">
            <a:avLst/>
          </a:prstGeom>
        </p:spPr>
      </p:pic>
      <p:pic>
        <p:nvPicPr>
          <p:cNvPr id="3" name="Picture 2" descr="C:\Users\SONY\Downloads\беляш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83568" y="620688"/>
            <a:ext cx="4569103" cy="3456384"/>
          </a:xfrm>
          <a:prstGeom prst="rect">
            <a:avLst/>
          </a:prstGeom>
          <a:noFill/>
        </p:spPr>
      </p:pic>
      <p:grpSp>
        <p:nvGrpSpPr>
          <p:cNvPr id="9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7821305-n-n-n-----n-n---nfn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12" name="Группа 16"/>
          <p:cNvGrpSpPr/>
          <p:nvPr/>
        </p:nvGrpSpPr>
        <p:grpSpPr>
          <a:xfrm>
            <a:off x="3419872" y="4221088"/>
            <a:ext cx="720080" cy="1440160"/>
            <a:chOff x="3419872" y="4149080"/>
            <a:chExt cx="720080" cy="144016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sp>
        <p:nvSpPr>
          <p:cNvPr id="15" name="Прямоугольник 14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11522179837Pg7ko.jpg"/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 descr="7821305-n-n-n-----n-n---nfn.jpg"/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2" name="Овал 21">
            <a:hlinkClick r:id="rId11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hlinkClick r:id="" action="ppaction://hlinkshowjump?jump=nextslide"/>
              </a:rPr>
              <a:t>вперёд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-0.0104 L 0.27569 -0.51387 " pathEditMode="relative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42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52400"/>
            <a:ext cx="9489437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20293994">
            <a:off x="-2334310" y="18726"/>
            <a:ext cx="11984866" cy="173583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ru-RU" sz="6000" b="1" i="1" dirty="0" smtClean="0">
                <a:solidFill>
                  <a:srgbClr val="C00000"/>
                </a:solidFill>
              </a:rPr>
              <a:t>Различаем «Б-П»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rot="20235150">
            <a:off x="1393963" y="4598020"/>
            <a:ext cx="9073008" cy="2273679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2FFF8D"/>
                </a:solidFill>
              </a:rPr>
              <a:t>  </a:t>
            </a:r>
            <a:r>
              <a:rPr lang="ru-RU" sz="6600" b="1" i="1" dirty="0" smtClean="0">
                <a:solidFill>
                  <a:srgbClr val="2FFF8D"/>
                </a:solidFill>
              </a:rPr>
              <a:t>Широкая маслени</a:t>
            </a:r>
            <a:r>
              <a:rPr lang="ru-RU" sz="6600" dirty="0" smtClean="0">
                <a:solidFill>
                  <a:srgbClr val="2FFF8D"/>
                </a:solidFill>
              </a:rPr>
              <a:t>ца</a:t>
            </a:r>
          </a:p>
          <a:p>
            <a:endParaRPr lang="ru-RU" sz="7200" dirty="0" smtClean="0">
              <a:solidFill>
                <a:srgbClr val="2FFF8D"/>
              </a:solidFill>
            </a:endParaRPr>
          </a:p>
          <a:p>
            <a:endParaRPr lang="ru-RU" sz="6600" dirty="0" smtClean="0">
              <a:solidFill>
                <a:srgbClr val="2FFF8D"/>
              </a:solidFill>
            </a:endParaRPr>
          </a:p>
          <a:p>
            <a:endParaRPr lang="ru-RU" sz="6600" dirty="0">
              <a:solidFill>
                <a:srgbClr val="2FFF8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122413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 smtClean="0">
                <a:solidFill>
                  <a:schemeClr val="bg2"/>
                </a:solidFill>
              </a:rPr>
              <a:t>     </a:t>
            </a:r>
            <a:br>
              <a:rPr lang="ru-RU" sz="4000" b="1" i="1" dirty="0" smtClean="0">
                <a:solidFill>
                  <a:schemeClr val="bg2"/>
                </a:solidFill>
              </a:rPr>
            </a:br>
            <a:r>
              <a:rPr lang="ru-RU" sz="4000" b="1" i="1" dirty="0" smtClean="0">
                <a:solidFill>
                  <a:schemeClr val="bg2"/>
                </a:solidFill>
              </a:rPr>
              <a:t/>
            </a:r>
            <a:br>
              <a:rPr lang="ru-RU" sz="4000" b="1" i="1" dirty="0" smtClean="0">
                <a:solidFill>
                  <a:schemeClr val="bg2"/>
                </a:solidFill>
              </a:rPr>
            </a:b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Тема урока: «Различение звуков «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б-п</a:t>
            </a:r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»</a:t>
            </a:r>
            <a:b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b="1" i="1" dirty="0" smtClean="0">
                <a:solidFill>
                  <a:schemeClr val="bg2"/>
                </a:solidFill>
              </a:rPr>
              <a:t/>
            </a:r>
            <a:br>
              <a:rPr lang="ru-RU" b="1" i="1" dirty="0" smtClean="0">
                <a:solidFill>
                  <a:schemeClr val="bg2"/>
                </a:solidFill>
              </a:rPr>
            </a:br>
            <a:endParaRPr lang="ru-RU" b="1" i="1" dirty="0">
              <a:solidFill>
                <a:schemeClr val="bg2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281339"/>
          </a:xfrm>
          <a:scene3d>
            <a:camera prst="perspectiveContrastingRightFacing"/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</a:t>
            </a:r>
            <a:r>
              <a:rPr lang="ru-RU" sz="4400" b="1" dirty="0" smtClean="0">
                <a:solidFill>
                  <a:srgbClr val="2FFF8D"/>
                </a:solidFill>
              </a:rPr>
              <a:t>или «</a:t>
            </a:r>
            <a:r>
              <a:rPr lang="ru-RU" sz="4400" b="1" i="1" dirty="0" smtClean="0">
                <a:solidFill>
                  <a:srgbClr val="2FFF8D"/>
                </a:solidFill>
              </a:rPr>
              <a:t>Здравствуй,</a:t>
            </a:r>
            <a:r>
              <a:rPr lang="ru-RU" sz="4400" b="1" dirty="0" smtClean="0">
                <a:solidFill>
                  <a:srgbClr val="2FFF8D"/>
                </a:solidFill>
              </a:rPr>
              <a:t> </a:t>
            </a:r>
            <a:r>
              <a:rPr lang="ru-RU" sz="4400" b="1" i="1" dirty="0" smtClean="0">
                <a:solidFill>
                  <a:srgbClr val="2FFF8D"/>
                </a:solidFill>
              </a:rPr>
              <a:t>              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2FFF8D"/>
                </a:solidFill>
              </a:rPr>
              <a:t>сударыня- Масленица»</a:t>
            </a:r>
            <a:endParaRPr lang="ru-RU" sz="4400" b="1" i="1" dirty="0">
              <a:solidFill>
                <a:srgbClr val="2FFF8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489437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SONY\Desktop\рабочие картинки к масленице\масленица картинки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2856276"/>
            <a:ext cx="3096344" cy="3505131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 rot="20908386">
            <a:off x="357242" y="609840"/>
            <a:ext cx="8229600" cy="552641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Физкультминутка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11" name="oj-bliny-bliny-blin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8316416" y="3933056"/>
            <a:ext cx="304800" cy="304800"/>
          </a:xfrm>
          <a:prstGeom prst="rect">
            <a:avLst/>
          </a:prstGeom>
        </p:spPr>
      </p:pic>
      <p:pic>
        <p:nvPicPr>
          <p:cNvPr id="12" name="oj-bliny-bliny-blin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8460432" y="33569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45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452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489437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 rot="20908386">
            <a:off x="357242" y="609840"/>
            <a:ext cx="8229600" cy="552641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Артикуляционная зарядка</a:t>
            </a:r>
          </a:p>
          <a:p>
            <a:r>
              <a:rPr lang="ru-RU" sz="4000" b="1" dirty="0" smtClean="0">
                <a:solidFill>
                  <a:srgbClr val="00B050"/>
                </a:solidFill>
              </a:rPr>
              <a:t>Улыбка:</a:t>
            </a:r>
            <a:r>
              <a:rPr lang="ru-RU" sz="4800" b="1" dirty="0" smtClean="0">
                <a:solidFill>
                  <a:srgbClr val="00B050"/>
                </a:solidFill>
              </a:rPr>
              <a:t>      </a:t>
            </a:r>
            <a:r>
              <a:rPr lang="ru-RU" sz="2400" b="1" dirty="0" smtClean="0">
                <a:solidFill>
                  <a:srgbClr val="00B050"/>
                </a:solidFill>
              </a:rPr>
              <a:t>«Подражаем мы лягушкам: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                                       Тянем губы прямо к ушкам!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              </a:t>
            </a:r>
          </a:p>
          <a:p>
            <a:r>
              <a:rPr lang="ru-RU" sz="4000" b="1" dirty="0" smtClean="0">
                <a:solidFill>
                  <a:srgbClr val="00B050"/>
                </a:solidFill>
              </a:rPr>
              <a:t>  Хоботок</a:t>
            </a:r>
            <a:r>
              <a:rPr lang="ru-RU" sz="4400" b="1" dirty="0" smtClean="0">
                <a:solidFill>
                  <a:srgbClr val="00B050"/>
                </a:solidFill>
              </a:rPr>
              <a:t>:      </a:t>
            </a:r>
            <a:r>
              <a:rPr lang="ru-RU" sz="2400" b="1" dirty="0" smtClean="0">
                <a:solidFill>
                  <a:srgbClr val="00B050"/>
                </a:solidFill>
              </a:rPr>
              <a:t>« Подражаю я слону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                                             Губы хоботком тяну»</a:t>
            </a:r>
            <a:endParaRPr lang="ru-RU" sz="4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489437" cy="75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71600" y="2371442"/>
            <a:ext cx="3960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115616" y="638361"/>
            <a:ext cx="468052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ПО-БО-ПО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ПЫ-ПЫ-БЫ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БУ-ПУ-БУ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ПЕ-ПИ-ПЭ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92D050"/>
                </a:solidFill>
              </a:rPr>
              <a:t>Читай за мной</a:t>
            </a:r>
            <a:endParaRPr lang="ru-RU" b="1" i="1" u="sng" dirty="0">
              <a:solidFill>
                <a:srgbClr val="92D05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489437" cy="75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71600" y="2371442"/>
            <a:ext cx="3960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 rot="20697620">
            <a:off x="457200" y="274638"/>
            <a:ext cx="8229600" cy="4810546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rgbClr val="92D050"/>
                </a:solidFill>
              </a:rPr>
              <a:t>Играй со мной</a:t>
            </a:r>
            <a:br>
              <a:rPr lang="ru-RU" b="1" i="1" u="sng" dirty="0" smtClean="0">
                <a:solidFill>
                  <a:srgbClr val="92D050"/>
                </a:solidFill>
              </a:rPr>
            </a:br>
            <a:endParaRPr lang="ru-RU" b="1" i="1" u="sng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0"/>
            <a:ext cx="92831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SO01777_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3284984"/>
            <a:ext cx="2722562" cy="3795713"/>
          </a:xfrm>
          <a:prstGeom prst="rect">
            <a:avLst/>
          </a:prstGeom>
          <a:noFill/>
        </p:spPr>
      </p:pic>
      <p:pic>
        <p:nvPicPr>
          <p:cNvPr id="2" name="Picture 2" descr="C:\Users\SONY\Desktop\рабочие картинки к масленице\масленица картинки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3997601"/>
            <a:ext cx="2526804" cy="286039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489437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SONY\Desktop\рабочие картинки к масленице\Петрушка картинка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3568" y="3356992"/>
            <a:ext cx="2460243" cy="2552502"/>
          </a:xfrm>
          <a:prstGeom prst="rect">
            <a:avLst/>
          </a:prstGeom>
          <a:noFill/>
        </p:spPr>
      </p:pic>
      <p:pic>
        <p:nvPicPr>
          <p:cNvPr id="8" name="ZABAVA-Zimushka_uhodit_Proschay_sanochki_konechki(dw.hqmp3.ru).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screen"/>
          <a:stretch>
            <a:fillRect/>
          </a:stretch>
        </p:blipFill>
        <p:spPr>
          <a:xfrm>
            <a:off x="5508104" y="6237312"/>
            <a:ext cx="304800" cy="304800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FFF8D"/>
                </a:solidFill>
              </a:rPr>
              <a:t>Работа с «Букварем» с.87</a:t>
            </a:r>
            <a:endParaRPr lang="ru-RU" b="1" dirty="0">
              <a:solidFill>
                <a:srgbClr val="2FFF8D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42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0"/>
            <a:ext cx="92831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SO01777_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3284984"/>
            <a:ext cx="2722562" cy="3795713"/>
          </a:xfrm>
          <a:prstGeom prst="rect">
            <a:avLst/>
          </a:prstGeom>
          <a:noFill/>
        </p:spPr>
      </p:pic>
      <p:pic>
        <p:nvPicPr>
          <p:cNvPr id="2" name="Picture 2" descr="C:\Users\SONY\Desktop\рабочие картинки к масленице\масленица картинки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3997601"/>
            <a:ext cx="2526804" cy="286039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489437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SONY\Desktop\рабочие картинки к масленице\Петрушка картинка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3568" y="3356992"/>
            <a:ext cx="2460243" cy="2552502"/>
          </a:xfrm>
          <a:prstGeom prst="rect">
            <a:avLst/>
          </a:prstGeom>
          <a:noFill/>
        </p:spPr>
      </p:pic>
      <p:pic>
        <p:nvPicPr>
          <p:cNvPr id="8" name="ZABAVA-Zimushka_uhodit_Proschay_sanochki_konechki(dw.hqmp3.ru).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screen"/>
          <a:stretch>
            <a:fillRect/>
          </a:stretch>
        </p:blipFill>
        <p:spPr>
          <a:xfrm>
            <a:off x="5508104" y="6237312"/>
            <a:ext cx="304800" cy="304800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2FFF8D"/>
                </a:solidFill>
              </a:rPr>
              <a:t>Работа на интерактивной доске </a:t>
            </a:r>
            <a:endParaRPr lang="ru-RU" b="1" dirty="0">
              <a:solidFill>
                <a:srgbClr val="2FFF8D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 rot="20850808"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6"/>
            <a:r>
              <a:rPr lang="ru-RU" sz="4000" b="1" i="1" u="sng" dirty="0" smtClean="0">
                <a:solidFill>
                  <a:srgbClr val="00B050"/>
                </a:solidFill>
              </a:rPr>
              <a:t>Составь слова</a:t>
            </a:r>
            <a:endParaRPr lang="ru-RU" sz="4000" b="1" i="1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42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" y="0"/>
            <a:ext cx="92831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SO01777_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7544" y="3284984"/>
            <a:ext cx="2722562" cy="3795713"/>
          </a:xfrm>
          <a:prstGeom prst="rect">
            <a:avLst/>
          </a:prstGeom>
          <a:noFill/>
        </p:spPr>
      </p:pic>
      <p:pic>
        <p:nvPicPr>
          <p:cNvPr id="2" name="Picture 2" descr="C:\Users\SONY\Desktop\рабочие картинки к масленице\масленица картинки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1520" y="3997601"/>
            <a:ext cx="2526804" cy="286039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-152400"/>
            <a:ext cx="9489437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ZABAVA-Zimushka_uhodit_Proschay_sanochki_konechki(dw.hqmp3.ru).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screen"/>
          <a:stretch>
            <a:fillRect/>
          </a:stretch>
        </p:blipFill>
        <p:spPr>
          <a:xfrm>
            <a:off x="5508104" y="6237312"/>
            <a:ext cx="304800" cy="304800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868760"/>
          </a:xfrm>
        </p:spPr>
        <p:txBody>
          <a:bodyPr/>
          <a:lstStyle/>
          <a:p>
            <a:endParaRPr lang="ru-RU" b="1" dirty="0">
              <a:solidFill>
                <a:srgbClr val="2FFF8D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7278688" cy="804862"/>
          </a:xfrm>
        </p:spPr>
        <p:txBody>
          <a:bodyPr>
            <a:normAutofit fontScale="85000" lnSpcReduction="20000"/>
          </a:bodyPr>
          <a:lstStyle/>
          <a:p>
            <a:pPr lvl="8"/>
            <a:r>
              <a:rPr lang="ru-RU" sz="6300" b="1" i="1" dirty="0" smtClean="0">
                <a:solidFill>
                  <a:srgbClr val="2FFF8D"/>
                </a:solidFill>
              </a:rPr>
              <a:t>Прощание</a:t>
            </a:r>
          </a:p>
          <a:p>
            <a:pPr lvl="8">
              <a:buNone/>
            </a:pPr>
            <a:endParaRPr lang="ru-RU" sz="4000" b="1" i="1" u="sng" dirty="0">
              <a:solidFill>
                <a:srgbClr val="00B050"/>
              </a:solidFill>
            </a:endParaRPr>
          </a:p>
        </p:txBody>
      </p:sp>
      <p:pic>
        <p:nvPicPr>
          <p:cNvPr id="3" name="Picture 2" descr="C:\Users\SONY\Desktop\рабочие картинки к масленице\Чучело Масленицы.gif"/>
          <p:cNvPicPr>
            <a:picLocks noGrp="1" noChangeAspect="1" noChangeArrowheads="1" noCrop="1"/>
          </p:cNvPicPr>
          <p:nvPr>
            <p:ph type="pic" idx="1"/>
          </p:nvPr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23528" y="620688"/>
            <a:ext cx="5112568" cy="4402832"/>
          </a:xfrm>
          <a:prstGeom prst="rect">
            <a:avLst/>
          </a:prstGeom>
          <a:noFill/>
        </p:spPr>
      </p:pic>
      <p:pic>
        <p:nvPicPr>
          <p:cNvPr id="17" name="ZABAVA-Proschay-Maslenica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screen"/>
          <a:stretch>
            <a:fillRect/>
          </a:stretch>
        </p:blipFill>
        <p:spPr>
          <a:xfrm>
            <a:off x="8532440" y="32849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33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0"/>
            <a:ext cx="92831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SO01777_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3284984"/>
            <a:ext cx="2722562" cy="3795713"/>
          </a:xfrm>
          <a:prstGeom prst="rect">
            <a:avLst/>
          </a:prstGeom>
          <a:noFill/>
        </p:spPr>
      </p:pic>
      <p:pic>
        <p:nvPicPr>
          <p:cNvPr id="2" name="Picture 2" descr="C:\Users\SONY\Desktop\рабочие картинки к масленице\масленица картинки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3997601"/>
            <a:ext cx="2526804" cy="286039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489437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ZABAVA-Zimushka_uhodit_Proschay_sanochki_konechki(dw.hqmp3.ru).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5508104" y="6237312"/>
            <a:ext cx="304800" cy="304800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2FFF8D"/>
                </a:solidFill>
              </a:rPr>
              <a:t>На уроке</a:t>
            </a:r>
            <a:endParaRPr lang="ru-RU" b="1" dirty="0">
              <a:solidFill>
                <a:srgbClr val="2FFF8D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я повторил…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я узнал…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я научился…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мне понравилось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13" name="Picture 11" descr="normal_%F1%EE%EB%ED%FB%F8%EA%EE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9684568" y="332656"/>
            <a:ext cx="2072134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6 0.0178 L -0.74704 0.0492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042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0"/>
            <a:ext cx="92831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SO01777_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3284984"/>
            <a:ext cx="2722562" cy="3795713"/>
          </a:xfrm>
          <a:prstGeom prst="rect">
            <a:avLst/>
          </a:prstGeom>
          <a:noFill/>
        </p:spPr>
      </p:pic>
      <p:pic>
        <p:nvPicPr>
          <p:cNvPr id="2" name="Picture 2" descr="C:\Users\SONY\Desktop\рабочие картинки к масленице\масленица картинки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3997601"/>
            <a:ext cx="2526804" cy="286039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489437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ZABAVA-Zimushka_uhodit_Proschay_sanochki_konechki(dw.hqmp3.ru).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5508104" y="6237312"/>
            <a:ext cx="304800" cy="304800"/>
          </a:xfrm>
          <a:prstGeom prst="rect">
            <a:avLst/>
          </a:prstGeom>
        </p:spPr>
      </p:pic>
      <p:pic>
        <p:nvPicPr>
          <p:cNvPr id="10" name="Picture 5" descr="fil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9512" y="404664"/>
            <a:ext cx="5256584" cy="468052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58072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Спасибо! Молодцы!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14" name="Рисунок 13"/>
          <p:cNvSpPr>
            <a:spLocks noGrp="1"/>
          </p:cNvSpPr>
          <p:nvPr>
            <p:ph type="pic" idx="1"/>
          </p:nvPr>
        </p:nvSpPr>
        <p:spPr/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2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 cstate="screen"/>
          <a:srcRect l="6836" r="6836"/>
          <a:stretch>
            <a:fillRect/>
          </a:stretch>
        </p:blipFill>
        <p:spPr bwMode="auto">
          <a:xfrm>
            <a:off x="0" y="0"/>
            <a:ext cx="9101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BS00554_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35600" y="3644900"/>
            <a:ext cx="3352800" cy="2924175"/>
          </a:xfrm>
          <a:prstGeom prst="rect">
            <a:avLst/>
          </a:prstGeom>
          <a:noFill/>
        </p:spPr>
      </p:pic>
      <p:pic>
        <p:nvPicPr>
          <p:cNvPr id="4" name="Picture 6" descr="j023298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750" y="4149725"/>
            <a:ext cx="2590800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95536" y="476672"/>
            <a:ext cx="748883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3600" dirty="0" smtClean="0">
                <a:solidFill>
                  <a:srgbClr val="CC0000"/>
                </a:solidFill>
              </a:rPr>
              <a:t>     </a:t>
            </a:r>
            <a:r>
              <a:rPr lang="ru-RU" sz="3600" dirty="0" smtClean="0">
                <a:solidFill>
                  <a:srgbClr val="2FFF8D"/>
                </a:solidFill>
              </a:rPr>
              <a:t>Мы  - умные!</a:t>
            </a:r>
          </a:p>
          <a:p>
            <a:pPr>
              <a:buFontTx/>
              <a:buNone/>
            </a:pPr>
            <a:r>
              <a:rPr lang="ru-RU" sz="3600" dirty="0" smtClean="0">
                <a:solidFill>
                  <a:srgbClr val="2FFF8D"/>
                </a:solidFill>
              </a:rPr>
              <a:t>     Мы – дружные!</a:t>
            </a:r>
          </a:p>
          <a:p>
            <a:pPr>
              <a:buFontTx/>
              <a:buNone/>
            </a:pPr>
            <a:r>
              <a:rPr lang="ru-RU" sz="3600" dirty="0" smtClean="0">
                <a:solidFill>
                  <a:srgbClr val="2FFF8D"/>
                </a:solidFill>
              </a:rPr>
              <a:t>     Мы – внимательные!</a:t>
            </a:r>
          </a:p>
          <a:p>
            <a:pPr>
              <a:buFontTx/>
              <a:buNone/>
            </a:pPr>
            <a:r>
              <a:rPr lang="ru-RU" sz="3600" dirty="0" smtClean="0">
                <a:solidFill>
                  <a:srgbClr val="2FFF8D"/>
                </a:solidFill>
              </a:rPr>
              <a:t>     Мы – старательные!</a:t>
            </a:r>
          </a:p>
          <a:p>
            <a:pPr>
              <a:buFontTx/>
              <a:buNone/>
            </a:pPr>
            <a:r>
              <a:rPr lang="ru-RU" sz="3600" dirty="0" smtClean="0">
                <a:solidFill>
                  <a:srgbClr val="2FFF8D"/>
                </a:solidFill>
              </a:rPr>
              <a:t>     В 1 классе учимся!</a:t>
            </a:r>
          </a:p>
          <a:p>
            <a:pPr>
              <a:buFontTx/>
              <a:buNone/>
            </a:pPr>
            <a:r>
              <a:rPr lang="ru-RU" sz="3600" dirty="0" smtClean="0">
                <a:solidFill>
                  <a:srgbClr val="2FFF8D"/>
                </a:solidFill>
              </a:rPr>
              <a:t>     Всё у нас получится!</a:t>
            </a:r>
          </a:p>
          <a:p>
            <a:pPr>
              <a:buFontTx/>
              <a:buNone/>
            </a:pPr>
            <a:endParaRPr lang="ru-RU" sz="3600" dirty="0" smtClean="0">
              <a:solidFill>
                <a:srgbClr val="2FFF8D"/>
              </a:solidFill>
            </a:endParaRPr>
          </a:p>
          <a:p>
            <a:pPr>
              <a:buFontTx/>
              <a:buNone/>
            </a:pPr>
            <a:endParaRPr lang="ru-RU" sz="3600" dirty="0" smtClean="0">
              <a:solidFill>
                <a:srgbClr val="2FFF8D"/>
              </a:solidFill>
            </a:endParaRPr>
          </a:p>
          <a:p>
            <a:pPr>
              <a:buFontTx/>
              <a:buNone/>
            </a:pPr>
            <a:r>
              <a:rPr lang="ru-RU" sz="3600" dirty="0" smtClean="0">
                <a:solidFill>
                  <a:srgbClr val="2FFF8D"/>
                </a:solidFill>
              </a:rPr>
              <a:t>                                 </a:t>
            </a:r>
            <a:r>
              <a:rPr lang="ru-RU" sz="8000" b="1" i="1" u="sng" dirty="0" smtClean="0">
                <a:solidFill>
                  <a:srgbClr val="2FFF8D"/>
                </a:solidFill>
              </a:rPr>
              <a:t>Встреча</a:t>
            </a:r>
          </a:p>
          <a:p>
            <a:pPr>
              <a:buFontTx/>
              <a:buNone/>
            </a:pPr>
            <a:r>
              <a:rPr lang="ru-RU" sz="3600" dirty="0" smtClean="0">
                <a:solidFill>
                  <a:srgbClr val="2FFF8D"/>
                </a:solidFill>
              </a:rPr>
              <a:t>                       </a:t>
            </a:r>
            <a:endParaRPr lang="ru-RU" sz="3600" dirty="0">
              <a:solidFill>
                <a:srgbClr val="2FFF8D"/>
              </a:solidFill>
            </a:endParaRPr>
          </a:p>
        </p:txBody>
      </p:sp>
      <p:pic>
        <p:nvPicPr>
          <p:cNvPr id="7" name="ZABAVA-Zimushka_uhodit_Proschay_sanochki_konechki(dw.hqmp3.ru).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8460432" y="42930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042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489437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31641" y="836713"/>
            <a:ext cx="7200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 ждет нас на уроке</a:t>
            </a:r>
            <a:endParaRPr lang="ru-RU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140968"/>
            <a:ext cx="9361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Звуко-буквенный</a:t>
            </a:r>
            <a:r>
              <a:rPr lang="ru-RU" sz="36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анализ</a:t>
            </a:r>
            <a:endParaRPr lang="ru-RU" sz="3600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988840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Речевая гимнастика</a:t>
            </a:r>
            <a:endParaRPr lang="ru-RU" sz="3600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077072"/>
            <a:ext cx="10009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Знакомство с традициями Масленицы</a:t>
            </a:r>
            <a:endParaRPr lang="ru-RU" sz="3600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013176"/>
            <a:ext cx="10202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Упражнения в чтении слов с о звуками «</a:t>
            </a:r>
            <a:r>
              <a:rPr lang="ru-RU" sz="3600" b="1" i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б-п</a:t>
            </a:r>
            <a:r>
              <a:rPr lang="ru-RU" sz="36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877272"/>
            <a:ext cx="11484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Работа на интерактивной доске</a:t>
            </a:r>
            <a:endParaRPr lang="ru-RU" sz="3600" b="1" i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489437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20762788">
            <a:off x="339310" y="1598202"/>
            <a:ext cx="93147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Речевая разминка</a:t>
            </a: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9" y="3140968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988840"/>
            <a:ext cx="12241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3573016"/>
            <a:ext cx="4464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 flipV="1">
            <a:off x="685800" y="3600450"/>
            <a:ext cx="7772400" cy="11246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139952" y="3886200"/>
            <a:ext cx="5256584" cy="1752600"/>
          </a:xfrm>
        </p:spPr>
        <p:txBody>
          <a:bodyPr>
            <a:normAutofit fontScale="85000" lnSpcReduction="20000"/>
          </a:bodyPr>
          <a:lstStyle/>
          <a:p>
            <a:r>
              <a:rPr lang="ru-RU" sz="6000" b="1" i="1" dirty="0" smtClean="0">
                <a:solidFill>
                  <a:srgbClr val="2FFF8D"/>
                </a:solidFill>
              </a:rPr>
              <a:t>                                  </a:t>
            </a:r>
            <a:r>
              <a:rPr lang="ru-RU" sz="9400" b="1" i="1" dirty="0" err="1" smtClean="0">
                <a:solidFill>
                  <a:srgbClr val="2FFF8D"/>
                </a:solidFill>
              </a:rPr>
              <a:t>Заигрыши</a:t>
            </a:r>
            <a:endParaRPr lang="ru-RU" sz="9400" b="1" i="1" dirty="0">
              <a:solidFill>
                <a:srgbClr val="2FFF8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normal_%F1%EE%EB%ED%FB%F8%EA%E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44000" y="4653136"/>
            <a:ext cx="2072134" cy="17728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260648"/>
            <a:ext cx="61926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2FFF8D"/>
                </a:solidFill>
              </a:rPr>
              <a:t>Прочитай слоги.</a:t>
            </a:r>
            <a:br>
              <a:rPr lang="ru-RU" sz="4000" dirty="0" smtClean="0">
                <a:solidFill>
                  <a:srgbClr val="2FFF8D"/>
                </a:solidFill>
              </a:rPr>
            </a:br>
            <a:endParaRPr lang="ru-RU" sz="4000" dirty="0" smtClean="0">
              <a:solidFill>
                <a:srgbClr val="2FFF8D"/>
              </a:solidFill>
            </a:endParaRPr>
          </a:p>
          <a:p>
            <a:r>
              <a:rPr lang="ru-RU" sz="4000" dirty="0" smtClean="0">
                <a:solidFill>
                  <a:srgbClr val="CC0000"/>
                </a:solidFill>
              </a:rPr>
              <a:t>              </a:t>
            </a:r>
            <a:r>
              <a:rPr lang="ru-RU" sz="4000" dirty="0" smtClean="0">
                <a:solidFill>
                  <a:srgbClr val="000066"/>
                </a:solidFill>
              </a:rPr>
              <a:t>м</a:t>
            </a:r>
            <a:r>
              <a:rPr lang="ru-RU" sz="4000" dirty="0" smtClean="0">
                <a:solidFill>
                  <a:srgbClr val="FFFF00"/>
                </a:solidFill>
              </a:rPr>
              <a:t>ы</a:t>
            </a:r>
            <a:r>
              <a:rPr lang="ru-RU" sz="4000" dirty="0" smtClean="0">
                <a:solidFill>
                  <a:srgbClr val="000066"/>
                </a:solidFill>
              </a:rPr>
              <a:t>             </a:t>
            </a:r>
            <a:r>
              <a:rPr lang="ru-RU" sz="4000" dirty="0" smtClean="0">
                <a:solidFill>
                  <a:srgbClr val="336600"/>
                </a:solidFill>
              </a:rPr>
              <a:t>м</a:t>
            </a:r>
            <a:r>
              <a:rPr lang="ru-RU" sz="4000" dirty="0" smtClean="0">
                <a:solidFill>
                  <a:srgbClr val="FFFF00"/>
                </a:solidFill>
              </a:rPr>
              <a:t>и</a:t>
            </a:r>
          </a:p>
          <a:p>
            <a:r>
              <a:rPr lang="ru-RU" sz="4000" dirty="0" smtClean="0">
                <a:solidFill>
                  <a:srgbClr val="000066"/>
                </a:solidFill>
              </a:rPr>
              <a:t>              т</a:t>
            </a:r>
            <a:r>
              <a:rPr lang="ru-RU" sz="4000" dirty="0" smtClean="0">
                <a:solidFill>
                  <a:srgbClr val="FFFF00"/>
                </a:solidFill>
              </a:rPr>
              <a:t>ы </a:t>
            </a:r>
            <a:r>
              <a:rPr lang="ru-RU" sz="4000" dirty="0" smtClean="0">
                <a:solidFill>
                  <a:srgbClr val="000066"/>
                </a:solidFill>
              </a:rPr>
              <a:t>              </a:t>
            </a:r>
            <a:r>
              <a:rPr lang="ru-RU" sz="4000" dirty="0" err="1" smtClean="0">
                <a:solidFill>
                  <a:srgbClr val="00863D"/>
                </a:solidFill>
              </a:rPr>
              <a:t>т</a:t>
            </a:r>
            <a:r>
              <a:rPr lang="ru-RU" sz="4000" dirty="0" err="1" smtClean="0">
                <a:solidFill>
                  <a:srgbClr val="FFFF00"/>
                </a:solidFill>
              </a:rPr>
              <a:t>и</a:t>
            </a:r>
            <a:endParaRPr lang="ru-RU" sz="4000" dirty="0" smtClean="0">
              <a:solidFill>
                <a:srgbClr val="FFFF00"/>
              </a:solidFill>
            </a:endParaRPr>
          </a:p>
          <a:p>
            <a:r>
              <a:rPr lang="ru-RU" sz="4000" dirty="0" smtClean="0">
                <a:solidFill>
                  <a:srgbClr val="000066"/>
                </a:solidFill>
              </a:rPr>
              <a:t>              б</a:t>
            </a:r>
            <a:r>
              <a:rPr lang="ru-RU" sz="4000" dirty="0" smtClean="0">
                <a:solidFill>
                  <a:srgbClr val="FFFF00"/>
                </a:solidFill>
              </a:rPr>
              <a:t>ы </a:t>
            </a:r>
            <a:r>
              <a:rPr lang="ru-RU" sz="4000" dirty="0" smtClean="0">
                <a:solidFill>
                  <a:srgbClr val="FF0000"/>
                </a:solidFill>
              </a:rPr>
              <a:t>             </a:t>
            </a:r>
            <a:r>
              <a:rPr lang="ru-RU" sz="4000" dirty="0" err="1" smtClean="0">
                <a:solidFill>
                  <a:srgbClr val="006600"/>
                </a:solidFill>
              </a:rPr>
              <a:t>б</a:t>
            </a:r>
            <a:r>
              <a:rPr lang="ru-RU" sz="4000" dirty="0" err="1" smtClean="0">
                <a:solidFill>
                  <a:srgbClr val="FFFF00"/>
                </a:solidFill>
              </a:rPr>
              <a:t>и</a:t>
            </a:r>
            <a:endParaRPr lang="ru-RU" sz="4000" dirty="0" smtClean="0">
              <a:solidFill>
                <a:srgbClr val="FFFF00"/>
              </a:solidFill>
            </a:endParaRPr>
          </a:p>
          <a:p>
            <a:r>
              <a:rPr lang="ru-RU" sz="4000" dirty="0" smtClean="0">
                <a:solidFill>
                  <a:srgbClr val="006600"/>
                </a:solidFill>
              </a:rPr>
              <a:t>        </a:t>
            </a:r>
            <a:r>
              <a:rPr lang="ru-RU" sz="4000" dirty="0" smtClean="0">
                <a:solidFill>
                  <a:srgbClr val="000066"/>
                </a:solidFill>
              </a:rPr>
              <a:t>      </a:t>
            </a:r>
            <a:r>
              <a:rPr lang="ru-RU" sz="4000" dirty="0" err="1" smtClean="0">
                <a:solidFill>
                  <a:srgbClr val="000066"/>
                </a:solidFill>
              </a:rPr>
              <a:t>п</a:t>
            </a:r>
            <a:r>
              <a:rPr lang="ru-RU" sz="4000" dirty="0" err="1" smtClean="0">
                <a:solidFill>
                  <a:srgbClr val="FFFF00"/>
                </a:solidFill>
              </a:rPr>
              <a:t>ы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006600"/>
                </a:solidFill>
              </a:rPr>
              <a:t>             </a:t>
            </a:r>
            <a:r>
              <a:rPr lang="ru-RU" sz="4000" dirty="0" err="1" smtClean="0">
                <a:solidFill>
                  <a:srgbClr val="006600"/>
                </a:solidFill>
              </a:rPr>
              <a:t>к</a:t>
            </a:r>
            <a:r>
              <a:rPr lang="ru-RU" sz="4000" dirty="0" err="1" smtClean="0">
                <a:solidFill>
                  <a:srgbClr val="FFFF00"/>
                </a:solidFill>
              </a:rPr>
              <a:t>и</a:t>
            </a:r>
            <a:endParaRPr lang="ru-RU" sz="4000" dirty="0" smtClean="0">
              <a:solidFill>
                <a:srgbClr val="FFFF00"/>
              </a:solidFill>
            </a:endParaRPr>
          </a:p>
          <a:p>
            <a:r>
              <a:rPr lang="ru-RU" sz="4000" dirty="0" smtClean="0">
                <a:solidFill>
                  <a:srgbClr val="006600"/>
                </a:solidFill>
              </a:rPr>
              <a:t>              </a:t>
            </a:r>
            <a:r>
              <a:rPr lang="ru-RU" sz="4000" dirty="0" err="1" smtClean="0">
                <a:solidFill>
                  <a:srgbClr val="002060"/>
                </a:solidFill>
              </a:rPr>
              <a:t>н</a:t>
            </a:r>
            <a:r>
              <a:rPr lang="ru-RU" sz="4000" dirty="0" err="1" smtClean="0">
                <a:solidFill>
                  <a:srgbClr val="FFFF00"/>
                </a:solidFill>
              </a:rPr>
              <a:t>ы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006600"/>
                </a:solidFill>
              </a:rPr>
              <a:t>            н</a:t>
            </a:r>
            <a:r>
              <a:rPr lang="ru-RU" sz="4000" dirty="0" smtClean="0">
                <a:solidFill>
                  <a:srgbClr val="FFFF00"/>
                </a:solidFill>
              </a:rPr>
              <a:t>и</a:t>
            </a:r>
          </a:p>
          <a:p>
            <a:r>
              <a:rPr lang="ru-RU" sz="4000" dirty="0" smtClean="0">
                <a:solidFill>
                  <a:srgbClr val="006600"/>
                </a:solidFill>
              </a:rPr>
              <a:t>              </a:t>
            </a:r>
            <a:r>
              <a:rPr lang="ru-RU" sz="4000" dirty="0" err="1" smtClean="0">
                <a:solidFill>
                  <a:srgbClr val="002060"/>
                </a:solidFill>
              </a:rPr>
              <a:t>л</a:t>
            </a:r>
            <a:r>
              <a:rPr lang="ru-RU" sz="4000" dirty="0" err="1" smtClean="0">
                <a:solidFill>
                  <a:srgbClr val="FFFF00"/>
                </a:solidFill>
              </a:rPr>
              <a:t>ы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smtClean="0">
                <a:solidFill>
                  <a:srgbClr val="006600"/>
                </a:solidFill>
              </a:rPr>
              <a:t>             л</a:t>
            </a:r>
            <a:r>
              <a:rPr lang="ru-RU" sz="4000" dirty="0" smtClean="0">
                <a:solidFill>
                  <a:srgbClr val="FFFF00"/>
                </a:solidFill>
              </a:rPr>
              <a:t>и</a:t>
            </a:r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 rot="5400000">
            <a:off x="-864691" y="2745011"/>
            <a:ext cx="3600574" cy="136815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2016"/>
              </a:avLst>
            </a:prstTxWarp>
          </a:bodyPr>
          <a:lstStyle/>
          <a:p>
            <a:pPr fontAlgn="auto"/>
            <a:r>
              <a:rPr lang="ru-RU" sz="3600" i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С</a:t>
            </a:r>
            <a:endParaRPr lang="ru-RU" sz="3600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" name="WordArt 14"/>
          <p:cNvSpPr>
            <a:spLocks noChangeArrowheads="1" noChangeShapeType="1" noTextEdit="1"/>
          </p:cNvSpPr>
          <p:nvPr/>
        </p:nvSpPr>
        <p:spPr bwMode="auto">
          <a:xfrm rot="5400000">
            <a:off x="3851919" y="2636914"/>
            <a:ext cx="3672409" cy="1656184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1260"/>
              </a:avLst>
            </a:prstTxWarp>
          </a:bodyPr>
          <a:lstStyle/>
          <a:p>
            <a:pPr fontAlgn="auto"/>
            <a:r>
              <a:rPr lang="ru-RU" sz="3600" i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З</a:t>
            </a:r>
            <a:endParaRPr lang="ru-RU" sz="3600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6 0.0178 L -0.74704 0.0492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23528" y="260648"/>
            <a:ext cx="74888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Разделите слоги на две группы</a:t>
            </a:r>
            <a:endParaRPr lang="ru-RU" sz="4000" b="1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51520" y="1196752"/>
          <a:ext cx="6984776" cy="8640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42429"/>
                <a:gridCol w="742429"/>
                <a:gridCol w="742429"/>
                <a:gridCol w="742429"/>
                <a:gridCol w="886462"/>
                <a:gridCol w="727582"/>
                <a:gridCol w="613243"/>
                <a:gridCol w="890918"/>
                <a:gridCol w="896855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rgbClr val="0070C0"/>
                          </a:solidFill>
                        </a:rPr>
                        <a:t>зи</a:t>
                      </a:r>
                      <a:endParaRPr lang="ru-RU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rgbClr val="0070C0"/>
                          </a:solidFill>
                        </a:rPr>
                        <a:t>ва</a:t>
                      </a:r>
                      <a:endParaRPr lang="ru-RU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rgbClr val="0070C0"/>
                          </a:solidFill>
                        </a:rPr>
                        <a:t>ти</a:t>
                      </a:r>
                      <a:endParaRPr lang="ru-RU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rgbClr val="0070C0"/>
                          </a:solidFill>
                        </a:rPr>
                        <a:t>ро</a:t>
                      </a:r>
                      <a:endParaRPr lang="ru-RU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70C0"/>
                          </a:solidFill>
                        </a:rPr>
                        <a:t>мы</a:t>
                      </a:r>
                      <a:endParaRPr lang="ru-RU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rgbClr val="0070C0"/>
                          </a:solidFill>
                        </a:rPr>
                        <a:t>ки</a:t>
                      </a:r>
                      <a:endParaRPr lang="ru-RU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70C0"/>
                          </a:solidFill>
                        </a:rPr>
                        <a:t>си</a:t>
                      </a:r>
                      <a:endParaRPr lang="ru-RU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rgbClr val="0070C0"/>
                          </a:solidFill>
                        </a:rPr>
                        <a:t>лу</a:t>
                      </a:r>
                      <a:endParaRPr lang="ru-RU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rgbClr val="0070C0"/>
                          </a:solidFill>
                        </a:rPr>
                        <a:t>жи</a:t>
                      </a:r>
                      <a:endParaRPr lang="ru-RU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71600" y="2204864"/>
          <a:ext cx="864096" cy="342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4248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err="1" smtClean="0">
                          <a:solidFill>
                            <a:srgbClr val="00B050"/>
                          </a:solidFill>
                        </a:rPr>
                        <a:t>з</a:t>
                      </a:r>
                      <a:r>
                        <a:rPr lang="ru-RU" sz="2800" dirty="0" err="1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err="1" smtClean="0">
                          <a:solidFill>
                            <a:srgbClr val="00B050"/>
                          </a:solidFill>
                        </a:rPr>
                        <a:t>т</a:t>
                      </a:r>
                      <a:r>
                        <a:rPr lang="ru-RU" sz="2800" dirty="0" err="1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err="1" smtClean="0">
                          <a:solidFill>
                            <a:srgbClr val="00B050"/>
                          </a:solidFill>
                        </a:rPr>
                        <a:t>к</a:t>
                      </a:r>
                      <a:r>
                        <a:rPr lang="ru-RU" sz="2800" dirty="0" err="1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B050"/>
                          </a:solidFill>
                        </a:rPr>
                        <a:t>с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355976" y="2204864"/>
          <a:ext cx="864096" cy="3456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</a:tblGrid>
              <a:tr h="345638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>
                          <a:solidFill>
                            <a:srgbClr val="0070C0"/>
                          </a:solidFill>
                        </a:rPr>
                        <a:t>в</a:t>
                      </a:r>
                      <a:r>
                        <a:rPr lang="ru-RU" sz="2800" dirty="0" err="1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2800" dirty="0" err="1" smtClean="0">
                          <a:solidFill>
                            <a:srgbClr val="0070C0"/>
                          </a:solidFill>
                        </a:rPr>
                        <a:t>р</a:t>
                      </a:r>
                      <a:r>
                        <a:rPr lang="ru-RU" sz="2800" dirty="0" err="1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0070C0"/>
                          </a:solidFill>
                        </a:rPr>
                        <a:t>м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2800" dirty="0" err="1" smtClean="0">
                          <a:solidFill>
                            <a:srgbClr val="0070C0"/>
                          </a:solidFill>
                        </a:rPr>
                        <a:t>л</a:t>
                      </a:r>
                      <a:r>
                        <a:rPr lang="ru-RU" sz="2800" dirty="0" err="1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8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051720" y="2708920"/>
            <a:ext cx="1656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   ?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051720" y="2852936"/>
            <a:ext cx="208823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    </a:t>
            </a:r>
          </a:p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Ж</a:t>
            </a:r>
            <a:r>
              <a:rPr lang="ru-RU" sz="4800" b="1" dirty="0" smtClean="0">
                <a:solidFill>
                  <a:srgbClr val="FF0000"/>
                </a:solidFill>
              </a:rPr>
              <a:t>И</a:t>
            </a:r>
          </a:p>
          <a:p>
            <a:pPr algn="ctr"/>
            <a:endParaRPr lang="ru-RU" sz="4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Ш</a:t>
            </a:r>
            <a:r>
              <a:rPr lang="ru-RU" sz="4800" b="1" dirty="0" smtClean="0">
                <a:solidFill>
                  <a:srgbClr val="FF0000"/>
                </a:solidFill>
              </a:rPr>
              <a:t>И</a:t>
            </a:r>
          </a:p>
          <a:p>
            <a:pPr algn="ctr"/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C:\Users\SONY\Desktop\рабочие картинки к масленице\Петрушка картинк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720" y="4365104"/>
            <a:ext cx="2125170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7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" y="0"/>
            <a:ext cx="92831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SO01777_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3284984"/>
            <a:ext cx="2722562" cy="3795713"/>
          </a:xfrm>
          <a:prstGeom prst="rect">
            <a:avLst/>
          </a:prstGeom>
          <a:noFill/>
        </p:spPr>
      </p:pic>
      <p:pic>
        <p:nvPicPr>
          <p:cNvPr id="2" name="Picture 2" descr="C:\Users\SONY\Desktop\рабочие картинки к масленице\масленица картинки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3997601"/>
            <a:ext cx="2526804" cy="286039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489437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ZABAVA-Zimushka_uhodit_Proschay_sanochki_konechki(dw.hqmp3.ru).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5508104" y="6237312"/>
            <a:ext cx="304800" cy="3048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Проверь себя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1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7" cstate="screen">
            <a:lum contrast="20000"/>
          </a:blip>
          <a:stretch>
            <a:fillRect/>
          </a:stretch>
        </p:blipFill>
        <p:spPr bwMode="auto">
          <a:xfrm>
            <a:off x="395536" y="1124744"/>
            <a:ext cx="2685714" cy="258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Текст 23"/>
          <p:cNvSpPr>
            <a:spLocks noGrp="1"/>
          </p:cNvSpPr>
          <p:nvPr>
            <p:ph type="body" sz="half" idx="4294967295"/>
          </p:nvPr>
        </p:nvSpPr>
        <p:spPr>
          <a:xfrm>
            <a:off x="3635896" y="3933056"/>
            <a:ext cx="5508104" cy="2239144"/>
          </a:xfrm>
        </p:spPr>
        <p:txBody>
          <a:bodyPr>
            <a:normAutofit/>
          </a:bodyPr>
          <a:lstStyle/>
          <a:p>
            <a:pPr lvl="2">
              <a:buNone/>
            </a:pPr>
            <a:endParaRPr lang="ru-RU" sz="3600" b="1" i="1" dirty="0" smtClean="0">
              <a:solidFill>
                <a:srgbClr val="0070C0"/>
              </a:solidFill>
            </a:endParaRPr>
          </a:p>
          <a:p>
            <a:pPr lvl="2">
              <a:buNone/>
            </a:pPr>
            <a:endParaRPr lang="ru-RU" sz="3600" b="1" i="1" dirty="0" smtClean="0">
              <a:solidFill>
                <a:srgbClr val="0070C0"/>
              </a:solidFill>
            </a:endParaRPr>
          </a:p>
          <a:p>
            <a:pPr lvl="2"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Всегда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91880" y="1863408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Звук</a:t>
            </a:r>
            <a:r>
              <a:rPr lang="ru-RU" sz="4800" dirty="0" smtClean="0">
                <a:solidFill>
                  <a:srgbClr val="CC0000"/>
                </a:solidFill>
              </a:rPr>
              <a:t> </a:t>
            </a:r>
            <a:r>
              <a:rPr lang="en-US" sz="4800" dirty="0" smtClean="0">
                <a:solidFill>
                  <a:srgbClr val="CC0000"/>
                </a:solidFill>
              </a:rPr>
              <a:t>[</a:t>
            </a:r>
            <a:r>
              <a:rPr lang="ru-RU" sz="4800" dirty="0" err="1" smtClean="0">
                <a:solidFill>
                  <a:srgbClr val="0070C0"/>
                </a:solidFill>
              </a:rPr>
              <a:t>ш</a:t>
            </a:r>
            <a:r>
              <a:rPr lang="en-US" sz="4800" dirty="0" smtClean="0">
                <a:solidFill>
                  <a:srgbClr val="CC0000"/>
                </a:solidFill>
              </a:rPr>
              <a:t>]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8343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21" name="Группа 15"/>
          <p:cNvGrpSpPr/>
          <p:nvPr/>
        </p:nvGrpSpPr>
        <p:grpSpPr>
          <a:xfrm>
            <a:off x="10404648" y="2564904"/>
            <a:ext cx="1152128" cy="1800200"/>
            <a:chOff x="2483768" y="4221088"/>
            <a:chExt cx="720080" cy="136815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 descr="7821305-n-n-n-----n-n---nfn.jpg"/>
            <p:cNvPicPr>
              <a:picLocks noChangeAspect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3 0.15214 L -0.71667 0.0575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042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" y="0"/>
            <a:ext cx="92831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SO01777_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7544" y="3284984"/>
            <a:ext cx="2722562" cy="3795713"/>
          </a:xfrm>
          <a:prstGeom prst="rect">
            <a:avLst/>
          </a:prstGeom>
          <a:noFill/>
        </p:spPr>
      </p:pic>
      <p:pic>
        <p:nvPicPr>
          <p:cNvPr id="2" name="Picture 2" descr="C:\Users\SONY\Desktop\рабочие картинки к масленице\масленица картинки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1520" y="3997601"/>
            <a:ext cx="2526804" cy="286039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489437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ZABAVA-Zimushka_uhodit_Proschay_sanochki_konechki(dw.hqmp3.ru).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screen"/>
          <a:stretch>
            <a:fillRect/>
          </a:stretch>
        </p:blipFill>
        <p:spPr>
          <a:xfrm>
            <a:off x="5508104" y="6237312"/>
            <a:ext cx="304800" cy="304800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ПРОВЕРЬ СЕБЯ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16" name="Рисунок 25" descr="www.oboi-jpeg.ru_Nasekomije_ (8).jpg"/>
          <p:cNvPicPr>
            <a:picLocks noGrp="1" noChangeAspect="1"/>
          </p:cNvPicPr>
          <p:nvPr>
            <p:ph idx="1"/>
          </p:nvPr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827584" y="1628801"/>
            <a:ext cx="2736304" cy="205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3923929" y="2132856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Звук</a:t>
            </a:r>
            <a:r>
              <a:rPr lang="ru-RU" sz="4000" dirty="0" smtClean="0">
                <a:solidFill>
                  <a:srgbClr val="CC0000"/>
                </a:solidFill>
              </a:rPr>
              <a:t> </a:t>
            </a:r>
            <a:r>
              <a:rPr lang="en-US" sz="4000" dirty="0" smtClean="0">
                <a:solidFill>
                  <a:srgbClr val="CC0000"/>
                </a:solidFill>
              </a:rPr>
              <a:t>[</a:t>
            </a:r>
            <a:r>
              <a:rPr lang="ru-RU" sz="4000" dirty="0" smtClean="0">
                <a:solidFill>
                  <a:srgbClr val="0070C0"/>
                </a:solidFill>
              </a:rPr>
              <a:t>ж</a:t>
            </a:r>
            <a:r>
              <a:rPr lang="en-US" sz="4000" dirty="0" smtClean="0">
                <a:solidFill>
                  <a:srgbClr val="CC0000"/>
                </a:solidFill>
              </a:rPr>
              <a:t>]</a:t>
            </a:r>
            <a:endParaRPr lang="ru-RU" sz="4000" dirty="0">
              <a:solidFill>
                <a:srgbClr val="FF000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0044608" y="2492896"/>
            <a:ext cx="1008112" cy="1728192"/>
            <a:chOff x="5220072" y="4149080"/>
            <a:chExt cx="720080" cy="144016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 descr="11522179837Pg7ko.jpg"/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4122998" y="4293097"/>
            <a:ext cx="19752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</a:rPr>
              <a:t>Всегда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25 0.03677 L -0.62986 0.0263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042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267</Words>
  <Application>Microsoft Office PowerPoint</Application>
  <PresentationFormat>Экран (4:3)</PresentationFormat>
  <Paragraphs>124</Paragraphs>
  <Slides>28</Slides>
  <Notes>4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       Тема урока: «Различение звуков «б-п»  </vt:lpstr>
      <vt:lpstr>Слайд 3</vt:lpstr>
      <vt:lpstr>Слайд 4</vt:lpstr>
      <vt:lpstr>Слайд 5</vt:lpstr>
      <vt:lpstr>Слайд 6</vt:lpstr>
      <vt:lpstr>Слайд 7</vt:lpstr>
      <vt:lpstr>Проверь себя</vt:lpstr>
      <vt:lpstr>ПРОВЕРЬ СЕБЯ</vt:lpstr>
      <vt:lpstr>Игра: « Глухой- звонкий»</vt:lpstr>
      <vt:lpstr>Слайд 11</vt:lpstr>
      <vt:lpstr>Слайд 12</vt:lpstr>
      <vt:lpstr>Слайд 13</vt:lpstr>
      <vt:lpstr>Определи первый звук в слове</vt:lpstr>
      <vt:lpstr>Определи первый звук в слове</vt:lpstr>
      <vt:lpstr>Определи первый звук в слове</vt:lpstr>
      <vt:lpstr>Слайд 17</vt:lpstr>
      <vt:lpstr>Слайд 18</vt:lpstr>
      <vt:lpstr> Различаем «Б-П»</vt:lpstr>
      <vt:lpstr>Слайд 20</vt:lpstr>
      <vt:lpstr>Слайд 21</vt:lpstr>
      <vt:lpstr>Читай за мной</vt:lpstr>
      <vt:lpstr>Играй со мной </vt:lpstr>
      <vt:lpstr>Работа с «Букварем» с.87</vt:lpstr>
      <vt:lpstr>Работа на интерактивной доске </vt:lpstr>
      <vt:lpstr>Слайд 26</vt:lpstr>
      <vt:lpstr>На уроке</vt:lpstr>
      <vt:lpstr>Спасибо! Молодцы!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SONY</cp:lastModifiedBy>
  <cp:revision>28</cp:revision>
  <dcterms:created xsi:type="dcterms:W3CDTF">2013-03-02T19:33:27Z</dcterms:created>
  <dcterms:modified xsi:type="dcterms:W3CDTF">2013-08-02T18:07:54Z</dcterms:modified>
</cp:coreProperties>
</file>