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58" r:id="rId4"/>
    <p:sldId id="259" r:id="rId5"/>
    <p:sldId id="260" r:id="rId6"/>
    <p:sldId id="264" r:id="rId7"/>
    <p:sldId id="257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3AB9-C620-48C1-AC77-50AFCB1400B4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99B8-3A09-4FC1-AA5C-8BD96ADAC6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3AB9-C620-48C1-AC77-50AFCB1400B4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99B8-3A09-4FC1-AA5C-8BD96ADAC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3AB9-C620-48C1-AC77-50AFCB1400B4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99B8-3A09-4FC1-AA5C-8BD96ADAC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3AB9-C620-48C1-AC77-50AFCB1400B4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99B8-3A09-4FC1-AA5C-8BD96ADAC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3AB9-C620-48C1-AC77-50AFCB1400B4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B9D99B8-3A09-4FC1-AA5C-8BD96ADAC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3AB9-C620-48C1-AC77-50AFCB1400B4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99B8-3A09-4FC1-AA5C-8BD96ADAC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3AB9-C620-48C1-AC77-50AFCB1400B4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99B8-3A09-4FC1-AA5C-8BD96ADAC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3AB9-C620-48C1-AC77-50AFCB1400B4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99B8-3A09-4FC1-AA5C-8BD96ADAC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3AB9-C620-48C1-AC77-50AFCB1400B4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99B8-3A09-4FC1-AA5C-8BD96ADAC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3AB9-C620-48C1-AC77-50AFCB1400B4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99B8-3A09-4FC1-AA5C-8BD96ADAC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73AB9-C620-48C1-AC77-50AFCB1400B4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D99B8-3A09-4FC1-AA5C-8BD96ADAC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973AB9-C620-48C1-AC77-50AFCB1400B4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9D99B8-3A09-4FC1-AA5C-8BD96ADAC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700" dirty="0"/>
              <a:t>Гласные буквы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 </a:t>
            </a:r>
            <a:r>
              <a:rPr lang="ru-RU" dirty="0"/>
              <a:t>закрепление 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Разработала: Мамедова  </a:t>
            </a:r>
            <a:r>
              <a:rPr lang="ru-RU" dirty="0" err="1" smtClean="0"/>
              <a:t>Зарнтач</a:t>
            </a:r>
            <a:r>
              <a:rPr lang="ru-RU" dirty="0" smtClean="0"/>
              <a:t> </a:t>
            </a:r>
            <a:r>
              <a:rPr lang="ru-RU" dirty="0" err="1" smtClean="0"/>
              <a:t>Гашам</a:t>
            </a:r>
            <a:r>
              <a:rPr lang="ru-RU" dirty="0" smtClean="0"/>
              <a:t> </a:t>
            </a:r>
            <a:r>
              <a:rPr lang="ru-RU" dirty="0" err="1" smtClean="0"/>
              <a:t>гызы</a:t>
            </a:r>
            <a:endParaRPr lang="ru-RU" dirty="0" smtClean="0"/>
          </a:p>
          <a:p>
            <a:r>
              <a:rPr lang="ru-RU" dirty="0" smtClean="0"/>
              <a:t>Воспитатель ГБДОУ №</a:t>
            </a:r>
            <a:r>
              <a:rPr lang="ru-RU" dirty="0" smtClean="0"/>
              <a:t>34</a:t>
            </a:r>
          </a:p>
          <a:p>
            <a:r>
              <a:rPr lang="ru-RU" dirty="0" smtClean="0"/>
              <a:t>Приморского района</a:t>
            </a: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347864" y="5445224"/>
            <a:ext cx="22860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dirty="0" smtClean="0">
                <a:solidFill>
                  <a:prstClr val="white"/>
                </a:solidFill>
              </a:rPr>
              <a:t>Санкт-Петербург</a:t>
            </a:r>
          </a:p>
          <a:p>
            <a:pPr lvl="0"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dirty="0" smtClean="0">
                <a:solidFill>
                  <a:prstClr val="white"/>
                </a:solidFill>
              </a:rPr>
              <a:t>2013 г.</a:t>
            </a:r>
            <a:endParaRPr lang="ru-RU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-387424"/>
            <a:ext cx="8229600" cy="1828800"/>
          </a:xfrm>
        </p:spPr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060848"/>
            <a:ext cx="7488832" cy="1752600"/>
          </a:xfrm>
        </p:spPr>
        <p:txBody>
          <a:bodyPr>
            <a:noAutofit/>
          </a:bodyPr>
          <a:lstStyle/>
          <a:p>
            <a:pPr marL="514350" indent="-514350" algn="l">
              <a:buFont typeface="Wingdings" pitchFamily="2" charset="2"/>
              <a:buChar char="v"/>
            </a:pPr>
            <a:r>
              <a:rPr lang="ru-RU" sz="3200" dirty="0" smtClean="0"/>
              <a:t>Цель урока.</a:t>
            </a:r>
          </a:p>
          <a:p>
            <a:pPr marL="514350" indent="-514350" algn="l">
              <a:buFont typeface="Wingdings" pitchFamily="2" charset="2"/>
              <a:buChar char="v"/>
            </a:pPr>
            <a:r>
              <a:rPr lang="ru-RU" sz="3200" dirty="0" smtClean="0"/>
              <a:t>Оборудование.</a:t>
            </a:r>
          </a:p>
          <a:p>
            <a:pPr marL="514350" indent="-514350" algn="l">
              <a:buFont typeface="Wingdings" pitchFamily="2" charset="2"/>
              <a:buChar char="v"/>
            </a:pPr>
            <a:r>
              <a:rPr lang="ru-RU" sz="3200" dirty="0" smtClean="0"/>
              <a:t>Повторение пройденного материала .</a:t>
            </a:r>
          </a:p>
          <a:p>
            <a:pPr marL="514350" indent="-514350" algn="l">
              <a:buFont typeface="Wingdings" pitchFamily="2" charset="2"/>
              <a:buChar char="v"/>
            </a:pPr>
            <a:r>
              <a:rPr lang="ru-RU" sz="3200" dirty="0" smtClean="0"/>
              <a:t>Закрепление изученного материала</a:t>
            </a:r>
          </a:p>
          <a:p>
            <a:pPr marL="514350" indent="-514350" algn="l">
              <a:buFont typeface="Wingdings" pitchFamily="2" charset="2"/>
              <a:buChar char="v"/>
            </a:pPr>
            <a:r>
              <a:rPr lang="ru-RU" sz="3200" dirty="0" smtClean="0"/>
              <a:t>Подведение итогов занятия.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709160"/>
          </a:xfrm>
        </p:spPr>
        <p:txBody>
          <a:bodyPr>
            <a:normAutofit/>
          </a:bodyPr>
          <a:lstStyle/>
          <a:p>
            <a:pPr marL="361950" indent="-361950">
              <a:spcBef>
                <a:spcPts val="1800"/>
              </a:spcBef>
              <a:buFont typeface="Wingdings" pitchFamily="2" charset="2"/>
              <a:buChar char="v"/>
            </a:pPr>
            <a:r>
              <a:rPr lang="ru-RU" sz="3200" dirty="0" smtClean="0"/>
              <a:t>закрепить знания детей о ранее изученных гласных буквах, </a:t>
            </a:r>
          </a:p>
          <a:p>
            <a:pPr marL="361950" indent="-361950">
              <a:spcBef>
                <a:spcPts val="1800"/>
              </a:spcBef>
              <a:buFont typeface="Wingdings" pitchFamily="2" charset="2"/>
              <a:buChar char="v"/>
            </a:pPr>
            <a:r>
              <a:rPr lang="ru-RU" sz="3200" dirty="0" smtClean="0"/>
              <a:t>развивать память, умение анализировать; </a:t>
            </a:r>
          </a:p>
          <a:p>
            <a:pPr marL="361950" indent="-361950">
              <a:spcBef>
                <a:spcPts val="1800"/>
              </a:spcBef>
              <a:buFont typeface="Wingdings" pitchFamily="2" charset="2"/>
              <a:buChar char="v"/>
            </a:pPr>
            <a:r>
              <a:rPr lang="ru-RU" sz="3200" dirty="0" smtClean="0"/>
              <a:t>проверить степень усвоения пройденного материала</a:t>
            </a:r>
          </a:p>
          <a:p>
            <a:pPr lvl="8">
              <a:buNone/>
            </a:pPr>
            <a:endParaRPr lang="ru-RU" sz="162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Оборудование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28800"/>
            <a:ext cx="6624736" cy="4709160"/>
          </a:xfrm>
        </p:spPr>
        <p:txBody>
          <a:bodyPr/>
          <a:lstStyle/>
          <a:p>
            <a:pPr marL="548640" lvl="8" indent="-411480"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v"/>
            </a:pPr>
            <a:r>
              <a:rPr lang="ru-RU" sz="4000" dirty="0" smtClean="0"/>
              <a:t>красные карандаши,</a:t>
            </a:r>
          </a:p>
          <a:p>
            <a:pPr marL="548640" lvl="8" indent="-411480"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v"/>
            </a:pPr>
            <a:r>
              <a:rPr lang="ru-RU" sz="4000" dirty="0" smtClean="0"/>
              <a:t>магнитная доска, </a:t>
            </a:r>
          </a:p>
          <a:p>
            <a:pPr marL="548640" lvl="8" indent="-411480"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v"/>
            </a:pPr>
            <a:r>
              <a:rPr lang="ru-RU" sz="4000" dirty="0" smtClean="0"/>
              <a:t>магнитные буквы, </a:t>
            </a:r>
          </a:p>
          <a:p>
            <a:pPr marL="548640" lvl="8" indent="-411480"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Char char="v"/>
            </a:pPr>
            <a:r>
              <a:rPr lang="ru-RU" sz="4000" dirty="0" smtClean="0"/>
              <a:t>альбом «Азбука»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Ход </a:t>
            </a:r>
            <a:r>
              <a:rPr lang="ru-RU" sz="3600" dirty="0" smtClean="0"/>
              <a:t>урока</a:t>
            </a:r>
            <a:br>
              <a:rPr lang="ru-RU" sz="3600" dirty="0" smtClean="0"/>
            </a:br>
            <a:r>
              <a:rPr lang="ru-RU" sz="3600" dirty="0" smtClean="0"/>
              <a:t>Повторение пройденного материала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147248" cy="6120680"/>
          </a:xfrm>
        </p:spPr>
        <p:txBody>
          <a:bodyPr>
            <a:normAutofit/>
          </a:bodyPr>
          <a:lstStyle/>
          <a:p>
            <a:pPr marL="428625" lvl="8" indent="-342900">
              <a:buAutoNum type="arabicPeriod"/>
            </a:pPr>
            <a:r>
              <a:rPr lang="ru-RU" sz="1620" dirty="0" smtClean="0"/>
              <a:t>Письменное задание (упражнение 1,с.10).</a:t>
            </a:r>
            <a:r>
              <a:rPr lang="ru-RU" sz="1620" dirty="0" err="1" smtClean="0"/>
              <a:t>обведикружочками</a:t>
            </a:r>
            <a:r>
              <a:rPr lang="ru-RU" sz="1620" dirty="0" smtClean="0"/>
              <a:t>  </a:t>
            </a:r>
            <a:r>
              <a:rPr lang="ru-RU" sz="1620" dirty="0" err="1" smtClean="0"/>
              <a:t>буквы,которые</a:t>
            </a:r>
            <a:r>
              <a:rPr lang="ru-RU" sz="1620" dirty="0" smtClean="0"/>
              <a:t>  знаешь</a:t>
            </a:r>
          </a:p>
          <a:p>
            <a:pPr marL="428625" lvl="8" indent="-342900">
              <a:buAutoNum type="arabicPeriod"/>
            </a:pPr>
            <a:r>
              <a:rPr lang="ru-RU" sz="1620" dirty="0" smtClean="0"/>
              <a:t>Сосчитай буквы которые ты знаешь</a:t>
            </a:r>
          </a:p>
          <a:p>
            <a:pPr marL="428625" lvl="8" indent="-342900">
              <a:buAutoNum type="arabicPeriod"/>
            </a:pPr>
            <a:endParaRPr lang="ru-RU" sz="1620" dirty="0" smtClean="0"/>
          </a:p>
          <a:p>
            <a:pPr marL="428625" lvl="8" indent="-342900">
              <a:buAutoNum type="arabicPeriod"/>
            </a:pPr>
            <a:endParaRPr lang="ru-RU" sz="1620" dirty="0" smtClean="0"/>
          </a:p>
          <a:p>
            <a:pPr marL="268288" lvl="8" indent="-182563">
              <a:buNone/>
            </a:pPr>
            <a:r>
              <a:rPr lang="ru-RU" sz="1800" dirty="0" smtClean="0"/>
              <a:t>А    О    </a:t>
            </a:r>
            <a:r>
              <a:rPr lang="ru-RU" sz="1800" dirty="0" smtClean="0"/>
              <a:t>У    Э       Ы      Я     Е     Ю     Е       </a:t>
            </a:r>
            <a:r>
              <a:rPr lang="ru-RU" sz="1800" dirty="0" smtClean="0"/>
              <a:t>И</a:t>
            </a:r>
            <a:endParaRPr lang="ru-RU" sz="1620" dirty="0" smtClean="0"/>
          </a:p>
          <a:p>
            <a:pPr marL="268288" lvl="8" indent="-182563">
              <a:buNone/>
            </a:pPr>
            <a:r>
              <a:rPr lang="ru-RU" sz="1620" dirty="0" smtClean="0"/>
              <a:t>Давайте сосчитаем </a:t>
            </a:r>
            <a:r>
              <a:rPr lang="ru-RU" sz="1620" dirty="0" smtClean="0"/>
              <a:t>их. </a:t>
            </a:r>
            <a:r>
              <a:rPr lang="ru-RU" sz="1620" dirty="0" smtClean="0"/>
              <a:t> </a:t>
            </a:r>
            <a:r>
              <a:rPr lang="ru-RU" sz="1620" dirty="0" smtClean="0"/>
              <a:t>И</a:t>
            </a:r>
            <a:r>
              <a:rPr lang="ru-RU" sz="1620" dirty="0" smtClean="0"/>
              <a:t>х- </a:t>
            </a:r>
            <a:r>
              <a:rPr lang="ru-RU" sz="1620" dirty="0" smtClean="0"/>
              <a:t>10</a:t>
            </a:r>
          </a:p>
          <a:p>
            <a:pPr marL="268288" lvl="8" indent="-182563">
              <a:buNone/>
            </a:pPr>
            <a:r>
              <a:rPr lang="ru-RU" sz="1620" dirty="0" smtClean="0"/>
              <a:t>Давайте посмотрим на их портреты</a:t>
            </a:r>
            <a:r>
              <a:rPr lang="ru-RU" sz="1620" dirty="0" smtClean="0"/>
              <a:t>, на них буквы совсем  маленькие  а как они будут выглядеть когда подрастут и соединим их стрелочками.</a:t>
            </a:r>
            <a:endParaRPr lang="ru-RU" sz="1620" dirty="0" smtClean="0"/>
          </a:p>
          <a:p>
            <a:pPr marL="428625" lvl="8" indent="-342900">
              <a:buNone/>
            </a:pPr>
            <a:r>
              <a:rPr lang="ru-RU" sz="1620" dirty="0" smtClean="0"/>
              <a:t>3.    Педагог </a:t>
            </a:r>
            <a:r>
              <a:rPr lang="ru-RU" sz="1620" dirty="0" smtClean="0"/>
              <a:t>:С утра в городе букв стояла хорошая погода, </a:t>
            </a:r>
            <a:r>
              <a:rPr lang="ru-RU" sz="1620" dirty="0" smtClean="0"/>
              <a:t>и все буквы отправились по свои делам. Поднялся  </a:t>
            </a:r>
            <a:r>
              <a:rPr lang="ru-RU" sz="1620" dirty="0" smtClean="0"/>
              <a:t>сильный ветер </a:t>
            </a:r>
            <a:r>
              <a:rPr lang="ru-RU" sz="1620" dirty="0" smtClean="0"/>
              <a:t>и, буквы испугались и со всех ног побежали домой. Каждая </a:t>
            </a:r>
            <a:r>
              <a:rPr lang="ru-RU" sz="1620" dirty="0" smtClean="0"/>
              <a:t>старшая сестричка спряталась в домике с младшей сестричкой под одной крыше</a:t>
            </a:r>
            <a:endParaRPr lang="ru-RU" sz="1620" dirty="0" smtClean="0"/>
          </a:p>
          <a:p>
            <a:pPr marL="268288" lvl="8" indent="-182563">
              <a:buNone/>
            </a:pPr>
            <a:r>
              <a:rPr lang="ru-RU" sz="1620" dirty="0" smtClean="0"/>
              <a:t>А            старшие сестрички   </a:t>
            </a:r>
            <a:r>
              <a:rPr lang="ru-RU" sz="1620" dirty="0" smtClean="0"/>
              <a:t> Я         младшие </a:t>
            </a:r>
            <a:r>
              <a:rPr lang="ru-RU" sz="1620" dirty="0" smtClean="0"/>
              <a:t>сестрички</a:t>
            </a:r>
          </a:p>
          <a:p>
            <a:pPr marL="268288" lvl="8" indent="-182563">
              <a:buNone/>
            </a:pPr>
            <a:r>
              <a:rPr lang="ru-RU" sz="1620" dirty="0" smtClean="0"/>
              <a:t>О                                                  Е</a:t>
            </a:r>
          </a:p>
          <a:p>
            <a:pPr marL="268288" lvl="8" indent="-182563">
              <a:buNone/>
            </a:pPr>
            <a:r>
              <a:rPr lang="ru-RU" sz="1620" dirty="0" smtClean="0"/>
              <a:t>У                                                  Ю</a:t>
            </a:r>
          </a:p>
          <a:p>
            <a:pPr marL="268288" lvl="8" indent="-182563">
              <a:buNone/>
            </a:pPr>
            <a:r>
              <a:rPr lang="ru-RU" sz="1620" dirty="0" smtClean="0"/>
              <a:t>Ы                                                  </a:t>
            </a:r>
            <a:r>
              <a:rPr lang="ru-RU" sz="1620" dirty="0" smtClean="0"/>
              <a:t>И</a:t>
            </a:r>
            <a:endParaRPr lang="ru-RU" sz="1620" dirty="0" smtClean="0"/>
          </a:p>
          <a:p>
            <a:pPr marL="268288" lvl="8" indent="-182563">
              <a:buNone/>
            </a:pPr>
            <a:r>
              <a:rPr lang="ru-RU" sz="1620" dirty="0" smtClean="0"/>
              <a:t>Только Ы и И  оказались в разных домиках.</a:t>
            </a:r>
          </a:p>
          <a:p>
            <a:pPr marL="268288" lvl="8" indent="-182563">
              <a:buNone/>
            </a:pPr>
            <a:r>
              <a:rPr lang="ru-RU" sz="1620" dirty="0" smtClean="0"/>
              <a:t>Давайте  посчитаем все буквы звуки спрятались , никто не заблудился</a:t>
            </a:r>
            <a:r>
              <a:rPr lang="ru-RU" sz="1620" dirty="0" smtClean="0"/>
              <a:t>?  Все.</a:t>
            </a:r>
          </a:p>
          <a:p>
            <a:pPr marL="268288" lvl="8" indent="-182563">
              <a:buNone/>
            </a:pPr>
            <a:r>
              <a:rPr lang="ru-RU" sz="1620" dirty="0" smtClean="0"/>
              <a:t>ЗАПОМНИ!  В русском языке 10 гласных букв. Они умеют петь.</a:t>
            </a:r>
            <a:endParaRPr lang="ru-RU" sz="1620" dirty="0" smtClean="0"/>
          </a:p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899592" y="2060848"/>
            <a:ext cx="43204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6" name="Овал 5"/>
          <p:cNvSpPr/>
          <p:nvPr/>
        </p:nvSpPr>
        <p:spPr>
          <a:xfrm>
            <a:off x="1835696" y="2060848"/>
            <a:ext cx="43204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э</a:t>
            </a:r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2267744" y="2060848"/>
            <a:ext cx="43204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ы</a:t>
            </a:r>
            <a:endParaRPr lang="ru-RU" b="1" dirty="0"/>
          </a:p>
        </p:txBody>
      </p:sp>
      <p:sp>
        <p:nvSpPr>
          <p:cNvPr id="10" name="Овал 9"/>
          <p:cNvSpPr/>
          <p:nvPr/>
        </p:nvSpPr>
        <p:spPr>
          <a:xfrm>
            <a:off x="3275856" y="2060848"/>
            <a:ext cx="43204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е</a:t>
            </a:r>
          </a:p>
        </p:txBody>
      </p:sp>
      <p:sp>
        <p:nvSpPr>
          <p:cNvPr id="11" name="Овал 10"/>
          <p:cNvSpPr/>
          <p:nvPr/>
        </p:nvSpPr>
        <p:spPr>
          <a:xfrm>
            <a:off x="1331640" y="2060848"/>
            <a:ext cx="43204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</a:t>
            </a:r>
            <a:endParaRPr lang="ru-RU" b="1" dirty="0"/>
          </a:p>
        </p:txBody>
      </p:sp>
      <p:sp>
        <p:nvSpPr>
          <p:cNvPr id="12" name="Овал 11"/>
          <p:cNvSpPr/>
          <p:nvPr/>
        </p:nvSpPr>
        <p:spPr>
          <a:xfrm>
            <a:off x="3707904" y="2060848"/>
            <a:ext cx="43204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ю</a:t>
            </a:r>
          </a:p>
        </p:txBody>
      </p:sp>
      <p:sp>
        <p:nvSpPr>
          <p:cNvPr id="13" name="Овал 12"/>
          <p:cNvSpPr/>
          <p:nvPr/>
        </p:nvSpPr>
        <p:spPr>
          <a:xfrm>
            <a:off x="2771800" y="2060848"/>
            <a:ext cx="43204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я</a:t>
            </a:r>
            <a:endParaRPr lang="ru-RU" b="1" dirty="0"/>
          </a:p>
        </p:txBody>
      </p:sp>
      <p:sp>
        <p:nvSpPr>
          <p:cNvPr id="15" name="Овал 14"/>
          <p:cNvSpPr/>
          <p:nvPr/>
        </p:nvSpPr>
        <p:spPr>
          <a:xfrm>
            <a:off x="4211960" y="2060848"/>
            <a:ext cx="43204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ё</a:t>
            </a:r>
            <a:endParaRPr lang="ru-RU" b="1" dirty="0"/>
          </a:p>
        </p:txBody>
      </p:sp>
      <p:sp>
        <p:nvSpPr>
          <p:cNvPr id="16" name="Овал 15"/>
          <p:cNvSpPr/>
          <p:nvPr/>
        </p:nvSpPr>
        <p:spPr>
          <a:xfrm>
            <a:off x="4716016" y="2060848"/>
            <a:ext cx="43204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smtClean="0"/>
              <a:t>и</a:t>
            </a:r>
            <a:endParaRPr lang="ru-RU" b="1" dirty="0"/>
          </a:p>
        </p:txBody>
      </p:sp>
      <p:sp>
        <p:nvSpPr>
          <p:cNvPr id="17" name="Овал 16"/>
          <p:cNvSpPr/>
          <p:nvPr/>
        </p:nvSpPr>
        <p:spPr>
          <a:xfrm>
            <a:off x="467544" y="2060848"/>
            <a:ext cx="432048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детском садике ребятки</a:t>
            </a:r>
          </a:p>
          <a:p>
            <a:r>
              <a:rPr lang="ru-RU" dirty="0" smtClean="0"/>
              <a:t>Могут ловко встать на пятки,</a:t>
            </a:r>
          </a:p>
          <a:p>
            <a:r>
              <a:rPr lang="ru-RU" dirty="0" smtClean="0"/>
              <a:t>Пошагать и покружиться</a:t>
            </a:r>
          </a:p>
          <a:p>
            <a:r>
              <a:rPr lang="ru-RU" dirty="0" smtClean="0"/>
              <a:t>Вправо влево наклониться,</a:t>
            </a:r>
          </a:p>
          <a:p>
            <a:r>
              <a:rPr lang="ru-RU" dirty="0" smtClean="0"/>
              <a:t>Снова встать и потянуться                                      И друг другу улыбнуться.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Закрепление изученного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         Я              Моя семья</a:t>
            </a:r>
          </a:p>
          <a:p>
            <a:pPr>
              <a:buNone/>
              <a:tabLst>
                <a:tab pos="3143250" algn="l"/>
              </a:tabLst>
            </a:pPr>
            <a:r>
              <a:rPr lang="ru-RU" dirty="0" smtClean="0"/>
              <a:t>О          Е             В ней тепло</a:t>
            </a:r>
          </a:p>
          <a:p>
            <a:pPr>
              <a:buNone/>
            </a:pPr>
            <a:r>
              <a:rPr lang="ru-RU" dirty="0" smtClean="0"/>
              <a:t>У          Ю            Ее люблю</a:t>
            </a:r>
          </a:p>
          <a:p>
            <a:pPr>
              <a:buNone/>
            </a:pPr>
            <a:r>
              <a:rPr lang="ru-RU" dirty="0" smtClean="0"/>
              <a:t>Э           Е             Уют в семье</a:t>
            </a:r>
          </a:p>
          <a:p>
            <a:pPr>
              <a:buNone/>
            </a:pPr>
            <a:r>
              <a:rPr lang="ru-RU" dirty="0" smtClean="0"/>
              <a:t>Ы           И            Нельзя без семьи</a:t>
            </a:r>
          </a:p>
          <a:p>
            <a:pPr>
              <a:buNone/>
            </a:pPr>
            <a:r>
              <a:rPr lang="ru-RU" dirty="0" smtClean="0"/>
              <a:t>Все гласные буквы обозначаются символом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797552" y="4149080"/>
            <a:ext cx="468000" cy="468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47248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Подведение итогов занятия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Запомни! В русском языке 10 гласных букв.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043608" y="3140968"/>
            <a:ext cx="13732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08548" y="3068959"/>
            <a:ext cx="14504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991929" y="3068960"/>
            <a:ext cx="13893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346328" y="3212976"/>
            <a:ext cx="17333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Ы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85012" y="3212975"/>
            <a:ext cx="14504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43608" y="4797152"/>
            <a:ext cx="13732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Я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67744" y="4725144"/>
            <a:ext cx="13122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Э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09198" y="4725144"/>
            <a:ext cx="19326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Ю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444208" y="4725144"/>
            <a:ext cx="12961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Ё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20072" y="4653136"/>
            <a:ext cx="12961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</a:t>
            </a:r>
            <a:endParaRPr lang="ru-RU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316</TotalTime>
  <Words>304</Words>
  <Application>Microsoft Office PowerPoint</Application>
  <PresentationFormat>Экран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Гласные буквы    ( закрепление )</vt:lpstr>
      <vt:lpstr>Содержание</vt:lpstr>
      <vt:lpstr>Цель урока:</vt:lpstr>
      <vt:lpstr>Оборудование :</vt:lpstr>
      <vt:lpstr>Ход урока Повторение пройденного материала </vt:lpstr>
      <vt:lpstr>Физкультминутка </vt:lpstr>
      <vt:lpstr> Закрепление изученного материала</vt:lpstr>
      <vt:lpstr>Подведение итогов занятия  Запомни! В русском языке 10 гласных букв.</vt:lpstr>
    </vt:vector>
  </TitlesOfParts>
  <Company>ГОУ СОШ №617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Гласные буквы    ( закрепление )</dc:title>
  <dc:creator>teacher</dc:creator>
  <cp:lastModifiedBy>teacher</cp:lastModifiedBy>
  <cp:revision>36</cp:revision>
  <dcterms:created xsi:type="dcterms:W3CDTF">2013-05-20T12:14:28Z</dcterms:created>
  <dcterms:modified xsi:type="dcterms:W3CDTF">2013-05-27T14:40:57Z</dcterms:modified>
</cp:coreProperties>
</file>