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6" r:id="rId3"/>
    <p:sldId id="277" r:id="rId4"/>
    <p:sldId id="257" r:id="rId5"/>
    <p:sldId id="258" r:id="rId6"/>
    <p:sldId id="260" r:id="rId7"/>
    <p:sldId id="261" r:id="rId8"/>
    <p:sldId id="278" r:id="rId9"/>
    <p:sldId id="279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47" autoAdjust="0"/>
    <p:restoredTop sz="86441" autoAdjust="0"/>
  </p:normalViewPr>
  <p:slideViewPr>
    <p:cSldViewPr>
      <p:cViewPr>
        <p:scale>
          <a:sx n="67" d="100"/>
          <a:sy n="67" d="100"/>
        </p:scale>
        <p:origin x="-1614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485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343401"/>
            <a:ext cx="7772400" cy="838199"/>
          </a:xfrm>
        </p:spPr>
        <p:txBody>
          <a:bodyPr>
            <a:noAutofit/>
          </a:bodyPr>
          <a:lstStyle>
            <a:lvl1pPr algn="r">
              <a:defRPr sz="4800">
                <a:solidFill>
                  <a:srgbClr val="A95A0B"/>
                </a:solidFill>
                <a:effectLst>
                  <a:glow rad="635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Franklin Gothic Medium Cond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5257800"/>
            <a:ext cx="5410200" cy="9906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>
                    <a:lumMod val="65000"/>
                  </a:schemeClr>
                </a:solidFill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443C-EFD9-4F40-9B2B-C2634A090B53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C19-BCFF-4B07-9109-BC5FEC6F6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443C-EFD9-4F40-9B2B-C2634A090B53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C19-BCFF-4B07-9109-BC5FEC6F6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443C-EFD9-4F40-9B2B-C2634A090B53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C19-BCFF-4B07-9109-BC5FEC6F6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443C-EFD9-4F40-9B2B-C2634A090B53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C19-BCFF-4B07-9109-BC5FEC6F6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443C-EFD9-4F40-9B2B-C2634A090B53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C19-BCFF-4B07-9109-BC5FEC6F6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443C-EFD9-4F40-9B2B-C2634A090B53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C19-BCFF-4B07-9109-BC5FEC6F6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443C-EFD9-4F40-9B2B-C2634A090B53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C19-BCFF-4B07-9109-BC5FEC6F6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443C-EFD9-4F40-9B2B-C2634A090B53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C19-BCFF-4B07-9109-BC5FEC6F6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443C-EFD9-4F40-9B2B-C2634A090B53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C19-BCFF-4B07-9109-BC5FEC6F6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443C-EFD9-4F40-9B2B-C2634A090B53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C19-BCFF-4B07-9109-BC5FEC6F6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443C-EFD9-4F40-9B2B-C2634A090B53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7C19-BCFF-4B07-9109-BC5FEC6F6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E443C-EFD9-4F40-9B2B-C2634A090B53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C7C19-BCFF-4B07-9109-BC5FEC6F6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800" kern="1200" smtClean="0">
          <a:solidFill>
            <a:srgbClr val="CA7B0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Franklin Gothic Medium Con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1714488"/>
            <a:ext cx="6786610" cy="838199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effectLst>
                  <a:glow rad="635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«Психологическое здоровье детей – как фактор становления гармонично развитой личности»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4429132"/>
            <a:ext cx="6000792" cy="990600"/>
          </a:xfrm>
        </p:spPr>
        <p:txBody>
          <a:bodyPr>
            <a:normAutofit fontScale="85000" lnSpcReduction="10000"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(консультация для педагогов)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--\Desktop\0023-023-Spasibo-za-vnim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Гармоничное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развитие – это: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85000" lnSpcReduction="20000"/>
          </a:bodyPr>
          <a:lstStyle/>
          <a:p>
            <a:r>
              <a:rPr lang="ru-RU" sz="33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наличие гармонии как внутри человека, так и между человеком и обществом;</a:t>
            </a:r>
          </a:p>
          <a:p>
            <a:r>
              <a:rPr lang="ru-RU" sz="33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возможность преодолевать жизненные трудности и использовать их для своего развития;</a:t>
            </a:r>
          </a:p>
          <a:p>
            <a:r>
              <a:rPr lang="ru-RU" sz="33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наличие предпосылок к последующему развитию в процессе жизнедеятельности;</a:t>
            </a:r>
          </a:p>
          <a:p>
            <a:r>
              <a:rPr lang="ru-RU" sz="33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сформированность основных возрастных новообразований;</a:t>
            </a:r>
          </a:p>
          <a:p>
            <a:r>
              <a:rPr lang="ru-RU" sz="33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возможность полноценного функционирования, то есть выполнения необходимых (в соответствии с возрастом) социальных и семейных функций.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l"/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i="1" u="sng" dirty="0"/>
              <a:t/>
            </a:r>
            <a:br>
              <a:rPr lang="ru-RU" i="1" u="sng" dirty="0"/>
            </a:br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sz="3600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sz="3600" u="sng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психологической службы дошкольного учреждения </a:t>
            </a:r>
            <a:r>
              <a:rPr lang="ru-RU" sz="36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является, прежде всего, создание  условий для гармоничного развития дошкольников в процессе обучения и воспитания</a:t>
            </a:r>
          </a:p>
        </p:txBody>
      </p:sp>
      <p:pic>
        <p:nvPicPr>
          <p:cNvPr id="1026" name="Picture 2" descr="C:\Users\--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068960"/>
            <a:ext cx="3960440" cy="297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1619672" y="404664"/>
            <a:ext cx="5904656" cy="122413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Факторы риска:</a:t>
            </a:r>
            <a:endParaRPr lang="ru-RU" sz="5400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51520" y="2636912"/>
            <a:ext cx="4032448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средовые</a:t>
            </a:r>
          </a:p>
          <a:p>
            <a:pPr algn="ctr"/>
            <a:r>
              <a:rPr lang="ru-RU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все, что окружает ребенка </a:t>
            </a:r>
            <a:endParaRPr lang="ru-RU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860032" y="2636912"/>
            <a:ext cx="4067944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субъективные</a:t>
            </a:r>
            <a:r>
              <a:rPr lang="ru-RU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его индивидуальные личностные особенности</a:t>
            </a:r>
            <a:endParaRPr lang="ru-RU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5580112" y="1772816"/>
            <a:ext cx="216024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331640" y="1772816"/>
            <a:ext cx="23042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5050904" cy="850106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/>
              <a:t/>
            </a:r>
            <a:br>
              <a:rPr lang="ru-RU" b="1" i="1" u="sng" dirty="0"/>
            </a:br>
            <a:r>
              <a:rPr lang="ru-RU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ритерии </a:t>
            </a:r>
            <a:r>
              <a:rPr lang="ru-RU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психологического 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здоровья: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36912"/>
            <a:ext cx="8445624" cy="28803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позитивное самоощущение (позитивный </a:t>
            </a:r>
            <a: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основной эмоциональный </a:t>
            </a:r>
            <a: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фон настроения); позитивное </a:t>
            </a:r>
            <a: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восприятие мира</a:t>
            </a:r>
            <a: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высокий </a:t>
            </a:r>
            <a: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уровень развития </a:t>
            </a:r>
            <a: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рефлексии;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стремление </a:t>
            </a:r>
            <a: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улучшать качество основных </a:t>
            </a:r>
            <a: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видов деятельности</a:t>
            </a:r>
            <a: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успешное </a:t>
            </a:r>
            <a: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прохождение возрастных кризисов;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адаптированность </a:t>
            </a:r>
            <a: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социуму </a:t>
            </a:r>
            <a: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семье </a:t>
            </a:r>
            <a: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детскому </a:t>
            </a:r>
            <a:r>
              <a:rPr lang="ru-RU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саду).</a:t>
            </a:r>
            <a:endParaRPr lang="ru-RU" sz="24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Documents and Settings\белозерова.GIMN1\Рабочий стол\Тренинг лидерства\images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60648"/>
            <a:ext cx="3024336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52928" cy="106613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Уровни </a:t>
            </a:r>
            <a:r>
              <a:rPr lang="ru-RU" u="sng" dirty="0"/>
              <a:t>психологического </a:t>
            </a:r>
            <a:r>
              <a:rPr lang="ru-RU" u="sng" dirty="0" smtClean="0"/>
              <a:t>здоровья: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06190" cy="532859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ысокий уровень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(креативный) 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дети с устойчивой 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адаптацией к среде, наличием резерва сил для преодоления стрессовых ситуаций и активным творческим отношением к 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действительности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средний уровень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(адаптивный) – дети 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целом 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адаптированы 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социуму, однако 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имеют 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некоторую повышенную тревожность.</a:t>
            </a:r>
          </a:p>
          <a:p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низкий уровень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(дезадаптивный) 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дети, 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чей стиль поведения характеризуется, прежде всего, стремлением приспособиться к внешним обстоятельствам в ущерб своим желаниям или возможностям, или, наоборот, используя активную наступательную позицию, подчинить окружение своим потребностям. </a:t>
            </a:r>
            <a:endParaRPr lang="ru-RU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212976"/>
            <a:ext cx="8363272" cy="280831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ru-RU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1). оптимизации </a:t>
            </a:r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взаимоотношений в детской </a:t>
            </a:r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группе;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2). оптимизации эмоционального </a:t>
            </a:r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состояния </a:t>
            </a:r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детей;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3). формированию </a:t>
            </a:r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них позитивной «Я-концепции». 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04664"/>
            <a:ext cx="50760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целью укрепления психологического здоровья, создания условий для самоактуализации детей, целесообразно осуществлять систему работы по:</a:t>
            </a:r>
            <a:endParaRPr lang="ru-RU" sz="2800" u="sng" dirty="0"/>
          </a:p>
        </p:txBody>
      </p:sp>
      <p:pic>
        <p:nvPicPr>
          <p:cNvPr id="1026" name="Picture 2" descr="C:\Users\--\Desktop\СОХРАНИТЬ!!!\Фотографии\картинки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0762" y="476672"/>
            <a:ext cx="3907153" cy="2751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Практическая часть - занятие: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-развивать групповую сплоченность;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-повышать у детей уверенность в себе.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Материалы: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магнитофон и кассета с записью спокойной музыки; мешочек, в котором находится воздушный шарик; свечка в безопасном подсвечнике (игрушечный цветок).</a:t>
            </a:r>
            <a:endParaRPr lang="ru-RU" sz="28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--\Desktop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484784"/>
            <a:ext cx="2347941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занятия: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1).</a:t>
            </a:r>
            <a:r>
              <a:rPr lang="ru-RU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Приветствие: игра «Эхо» </a:t>
            </a:r>
            <a:r>
              <a:rPr lang="ru-RU" sz="2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(Цель - настроить детей друг на друга, дать каждому ребенку почувствовать себя в центре внимания).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2).</a:t>
            </a:r>
            <a:r>
              <a:rPr lang="ru-RU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Пальчиковая гимнастика: «Дружат наши пальчики» </a:t>
            </a:r>
            <a:r>
              <a:rPr lang="ru-RU" sz="2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(Цель -  координация движений и развитие мелкой моторики, развитие памяти).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3).</a:t>
            </a:r>
            <a:r>
              <a:rPr lang="ru-RU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Упражнение «Волшебный мешочек» </a:t>
            </a:r>
            <a:r>
              <a:rPr lang="ru-RU" sz="2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(Цель – активизация тактильного восприятия, развитие произвольности).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4).</a:t>
            </a:r>
            <a:r>
              <a:rPr lang="ru-RU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«Воздушный шарик» </a:t>
            </a:r>
            <a:r>
              <a:rPr lang="ru-RU" sz="2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(Цель – развитие у детей способности расслабления мышц живота).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5).</a:t>
            </a:r>
            <a:r>
              <a:rPr lang="ru-RU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«Доброе животное» </a:t>
            </a:r>
            <a:r>
              <a:rPr lang="ru-RU" sz="2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(Цель – развитие чувства единства).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6).</a:t>
            </a:r>
            <a:r>
              <a:rPr lang="ru-RU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«Морщинки» </a:t>
            </a:r>
            <a:r>
              <a:rPr lang="ru-RU" sz="2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(Цель – снятие напряжения).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7).</a:t>
            </a:r>
            <a:r>
              <a:rPr lang="ru-RU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«Земля, небо, огонь и вода» </a:t>
            </a:r>
            <a:r>
              <a:rPr lang="ru-RU" sz="2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(Цель – развитие сенсорномоторной координации, развитие воображения).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8).</a:t>
            </a:r>
            <a:r>
              <a:rPr lang="ru-RU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Ритуал прощания </a:t>
            </a:r>
            <a:r>
              <a:rPr lang="ru-RU" sz="2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(передача свечи/цветка).</a:t>
            </a:r>
            <a:endParaRPr lang="ru-RU" sz="2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0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Тема101</Template>
  <TotalTime>583</TotalTime>
  <Words>450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Тема101</vt:lpstr>
      <vt:lpstr> «Психологическое здоровье детей – как фактор становления гармонично развитой личности»  </vt:lpstr>
      <vt:lpstr>Гармоничное развитие – это:</vt:lpstr>
      <vt:lpstr>   Целью психологической службы дошкольного учреждения является, прежде всего, создание  условий для гармоничного развития дошкольников в процессе обучения и воспитания</vt:lpstr>
      <vt:lpstr>Слайд 4</vt:lpstr>
      <vt:lpstr>  Критерии психологического здоровья:</vt:lpstr>
      <vt:lpstr>Уровни психологического здоровья: </vt:lpstr>
      <vt:lpstr>Слайд 7</vt:lpstr>
      <vt:lpstr>Практическая часть - занятие:</vt:lpstr>
      <vt:lpstr>Ход занятия:</vt:lpstr>
      <vt:lpstr>Слайд 10</vt:lpstr>
    </vt:vector>
  </TitlesOfParts>
  <Company>гимназия №1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Тренинг лидерства.</dc:title>
  <dc:creator>белозерова</dc:creator>
  <cp:lastModifiedBy>--</cp:lastModifiedBy>
  <cp:revision>70</cp:revision>
  <dcterms:created xsi:type="dcterms:W3CDTF">2013-02-08T09:56:38Z</dcterms:created>
  <dcterms:modified xsi:type="dcterms:W3CDTF">2013-11-14T23:12:11Z</dcterms:modified>
</cp:coreProperties>
</file>