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6" r:id="rId8"/>
    <p:sldId id="269" r:id="rId9"/>
    <p:sldId id="267" r:id="rId10"/>
    <p:sldId id="270" r:id="rId11"/>
    <p:sldId id="271" r:id="rId12"/>
    <p:sldId id="268" r:id="rId13"/>
    <p:sldId id="261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6" autoAdjust="0"/>
    <p:restoredTop sz="94660"/>
  </p:normalViewPr>
  <p:slideViewPr>
    <p:cSldViewPr>
      <p:cViewPr varScale="1">
        <p:scale>
          <a:sx n="53" d="100"/>
          <a:sy n="53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88B9B2-6CD2-47DC-A883-6D75746B1789}" type="datetimeFigureOut">
              <a:rPr lang="ru-RU" smtClean="0"/>
              <a:pPr/>
              <a:t>09.08.2013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2BD3B-AF58-44B5-B9B1-F7247973D7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51648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dirty="0" smtClean="0">
                <a:solidFill>
                  <a:srgbClr val="92D050"/>
                </a:solidFill>
              </a:rPr>
              <a:t>Огород круглый год</a:t>
            </a:r>
            <a:endParaRPr lang="ru-RU" sz="9800" dirty="0">
              <a:solidFill>
                <a:srgbClr val="92D050"/>
              </a:solidFill>
            </a:endParaRPr>
          </a:p>
        </p:txBody>
      </p:sp>
      <p:pic>
        <p:nvPicPr>
          <p:cNvPr id="7" name="Рисунок 6" descr="ogor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214686"/>
            <a:ext cx="5000660" cy="335758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06026d5671d1a513dfb7c62750a3e3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857233"/>
            <a:ext cx="2571768" cy="1857387"/>
          </a:xfrm>
          <a:prstGeom prst="rect">
            <a:avLst/>
          </a:prstGeom>
        </p:spPr>
      </p:pic>
      <p:pic>
        <p:nvPicPr>
          <p:cNvPr id="7" name="Рисунок 6" descr="sam_23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785794"/>
            <a:ext cx="2571768" cy="1928826"/>
          </a:xfrm>
          <a:prstGeom prst="rect">
            <a:avLst/>
          </a:prstGeom>
        </p:spPr>
      </p:pic>
      <p:pic>
        <p:nvPicPr>
          <p:cNvPr id="8" name="Рисунок 7" descr="sam_229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414" y="3714752"/>
            <a:ext cx="2286016" cy="2071702"/>
          </a:xfrm>
          <a:prstGeom prst="rect">
            <a:avLst/>
          </a:prstGeom>
        </p:spPr>
      </p:pic>
      <p:pic>
        <p:nvPicPr>
          <p:cNvPr id="9" name="Рисунок 8" descr="sam_229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643314"/>
            <a:ext cx="2428892" cy="207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4" name="Рисунок 3" descr="p13_ogor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857232"/>
            <a:ext cx="2286016" cy="2214578"/>
          </a:xfrm>
          <a:prstGeom prst="rect">
            <a:avLst/>
          </a:prstGeom>
        </p:spPr>
      </p:pic>
      <p:pic>
        <p:nvPicPr>
          <p:cNvPr id="5" name="Рисунок 4" descr="113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70" y="928670"/>
            <a:ext cx="2500330" cy="2071702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14678" y="3857628"/>
            <a:ext cx="2786082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3 этап Заключительный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0836259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40768"/>
            <a:ext cx="8215370" cy="5302942"/>
          </a:xfrm>
        </p:spPr>
        <p:txBody>
          <a:bodyPr>
            <a:noAutofit/>
          </a:bodyPr>
          <a:lstStyle/>
          <a:p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400" b="1" smtClean="0">
                <a:solidFill>
                  <a:schemeClr val="tx1"/>
                </a:solidFill>
              </a:rPr>
              <a:t>Предварительные результаты</a:t>
            </a:r>
            <a:r>
              <a:rPr lang="ru-RU" sz="2300" b="1" smtClean="0">
                <a:solidFill>
                  <a:schemeClr val="tx1"/>
                </a:solidFill>
              </a:rPr>
              <a:t>:</a:t>
            </a:r>
            <a:r>
              <a:rPr lang="ru-RU" sz="2300" b="1" smtClean="0"/>
              <a:t/>
            </a:r>
            <a:br>
              <a:rPr lang="ru-RU" sz="2300" b="1" smtClean="0"/>
            </a:br>
            <a:r>
              <a:rPr lang="ru-RU" sz="2400" smtClean="0">
                <a:solidFill>
                  <a:schemeClr val="tx1"/>
                </a:solidFill>
              </a:rPr>
              <a:t>1 Дети познакомились с дикорастущими и культурными растениями.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2 У детей формируется интерес к опытнической и исследовательской деятельности по выращиванию культурных растений в комнатных условиях.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3 В результате практической и опытнической деятельности дети получили необходимые условия для роста растений.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4 Дети увидели многообразие посевного материала.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5 Дети стали бережнее относиться к растительному миру.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6 В группе был создан огород на окне.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7 Дети стали более уважительно относиться к труду.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8 Наблюдение за растениями были зафиксированы в дневнике наблюдений.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smtClean="0">
                <a:solidFill>
                  <a:schemeClr val="tx1"/>
                </a:solidFill>
              </a:rPr>
              <a:t>9 Родители приняли активное участие в проекте «Огород круглый год»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0070C0"/>
                </a:solidFill>
              </a:rPr>
              <a:t>за внимание!</a:t>
            </a:r>
            <a:endParaRPr lang="ru-RU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358114" cy="508001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000" dirty="0" smtClean="0"/>
              <a:t>Огород </a:t>
            </a:r>
            <a:r>
              <a:rPr lang="ru-RU" sz="3600" dirty="0" smtClean="0"/>
              <a:t>наш, огород</a:t>
            </a:r>
          </a:p>
          <a:p>
            <a:pPr algn="ctr">
              <a:buNone/>
            </a:pPr>
            <a:r>
              <a:rPr lang="ru-RU" sz="3600" dirty="0" smtClean="0"/>
              <a:t>   	 Всё на нём всегда растет. </a:t>
            </a:r>
          </a:p>
          <a:p>
            <a:pPr algn="ctr">
              <a:buNone/>
            </a:pPr>
            <a:r>
              <a:rPr lang="ru-RU" sz="3600" dirty="0" smtClean="0"/>
              <a:t>    Если руки не ленивы, </a:t>
            </a:r>
          </a:p>
          <a:p>
            <a:pPr algn="ctr">
              <a:buNone/>
            </a:pPr>
            <a:r>
              <a:rPr lang="ru-RU" sz="3600" dirty="0" smtClean="0"/>
              <a:t>   	 Если мы трудолюбивы… </a:t>
            </a:r>
          </a:p>
          <a:p>
            <a:pPr algn="ctr">
              <a:buNone/>
            </a:pPr>
            <a:r>
              <a:rPr lang="ru-RU" sz="3600" dirty="0" smtClean="0"/>
              <a:t>    	Проявить должны заботу, </a:t>
            </a:r>
          </a:p>
          <a:p>
            <a:pPr algn="ctr">
              <a:buNone/>
            </a:pPr>
            <a:r>
              <a:rPr lang="ru-RU" sz="3600" dirty="0" smtClean="0"/>
              <a:t>    Видно по труду работу. </a:t>
            </a:r>
          </a:p>
          <a:p>
            <a:pPr algn="ctr">
              <a:buNone/>
            </a:pPr>
            <a:r>
              <a:rPr lang="ru-RU" sz="3600" dirty="0" smtClean="0"/>
              <a:t> И тогда наш огород</a:t>
            </a:r>
          </a:p>
          <a:p>
            <a:pPr algn="ctr">
              <a:buNone/>
            </a:pPr>
            <a:r>
              <a:rPr lang="ru-RU" sz="3600" dirty="0" smtClean="0"/>
              <a:t> Расцветёт и оживёт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Участники проекта:</a:t>
            </a:r>
            <a:r>
              <a:rPr lang="ru-RU" sz="2800" dirty="0" smtClean="0"/>
              <a:t> д</a:t>
            </a:r>
            <a:r>
              <a:rPr lang="ru-RU" sz="2400" dirty="0" smtClean="0"/>
              <a:t>ети</a:t>
            </a:r>
            <a:r>
              <a:rPr lang="ru-RU" sz="2800" dirty="0" smtClean="0"/>
              <a:t> </a:t>
            </a:r>
            <a:r>
              <a:rPr lang="ru-RU" sz="2400" dirty="0" smtClean="0"/>
              <a:t>старшей группы, 					родители, воспитатели 								</a:t>
            </a:r>
            <a:endParaRPr lang="ru-RU" sz="2800" dirty="0"/>
          </a:p>
        </p:txBody>
      </p:sp>
      <p:pic>
        <p:nvPicPr>
          <p:cNvPr id="5" name="Рисунок 4" descr="0000 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857496"/>
            <a:ext cx="3143272" cy="2071702"/>
          </a:xfrm>
          <a:prstGeom prst="rect">
            <a:avLst/>
          </a:prstGeom>
        </p:spPr>
      </p:pic>
      <p:pic>
        <p:nvPicPr>
          <p:cNvPr id="7" name="Рисунок 6" descr="0000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928934"/>
            <a:ext cx="3214710" cy="20002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7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u="sng" dirty="0" smtClean="0"/>
              <a:t>Цель</a:t>
            </a:r>
            <a:r>
              <a:rPr lang="ru-RU" sz="2800" b="1" dirty="0" smtClean="0"/>
              <a:t>:</a:t>
            </a:r>
            <a:r>
              <a:rPr lang="ru-RU" sz="28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		</a:t>
            </a:r>
            <a:r>
              <a:rPr lang="ru-RU" sz="3200" dirty="0" smtClean="0"/>
              <a:t>формирование у детей интереса к         	опытнической и исследовательской 	деятельности по выращиванию 	культурных растений в комнатных 	условиях, воспитание  у детей  любви   	к природе, создание в группе огорода 	на  подоконнике</a:t>
            </a:r>
            <a:r>
              <a:rPr lang="ru-RU" sz="2800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86800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   </a:t>
            </a:r>
            <a:r>
              <a:rPr lang="ru-RU" sz="5100" b="1" u="sng" dirty="0" smtClean="0"/>
              <a:t>Задачи</a:t>
            </a:r>
            <a:r>
              <a:rPr lang="ru-RU" sz="5100" b="1" dirty="0" smtClean="0"/>
              <a:t>: </a:t>
            </a:r>
            <a:endParaRPr lang="ru-RU" b="1" dirty="0" smtClean="0"/>
          </a:p>
          <a:p>
            <a:endParaRPr lang="ru-RU" dirty="0" smtClean="0"/>
          </a:p>
          <a:p>
            <a:pPr lvl="0">
              <a:buNone/>
            </a:pPr>
            <a:r>
              <a:rPr lang="ru-RU" dirty="0" smtClean="0"/>
              <a:t>1   Расширить знания детей о культурных и дикорастущих растениях.</a:t>
            </a:r>
          </a:p>
          <a:p>
            <a:pPr lvl="0">
              <a:buNone/>
            </a:pPr>
            <a:r>
              <a:rPr lang="ru-RU" dirty="0" smtClean="0"/>
              <a:t>2   Продолжить знакомить детей с особенностями выращивания культурных растений (перец, лук, цветы, овес);</a:t>
            </a:r>
          </a:p>
          <a:p>
            <a:pPr lvl="0">
              <a:buNone/>
            </a:pPr>
            <a:r>
              <a:rPr lang="ru-RU" dirty="0" smtClean="0"/>
              <a:t>3   Обобщать представление детей о необходимости света, тепла, влаги почвы для роста растений.</a:t>
            </a:r>
          </a:p>
          <a:p>
            <a:pPr lvl="0">
              <a:buNone/>
            </a:pPr>
            <a:r>
              <a:rPr lang="ru-RU" dirty="0" smtClean="0"/>
              <a:t>4   Продолжать формировать умение детей ухаживать за растениями в комнатных условиях.</a:t>
            </a:r>
          </a:p>
          <a:p>
            <a:pPr lvl="0">
              <a:buNone/>
            </a:pPr>
            <a:r>
              <a:rPr lang="ru-RU" dirty="0" smtClean="0"/>
              <a:t>5   Способствовать развитию творческих способностей у детей; поощрять разнообразие детских работ, вариативность.</a:t>
            </a:r>
          </a:p>
          <a:p>
            <a:pPr lvl="0">
              <a:buNone/>
            </a:pPr>
            <a:r>
              <a:rPr lang="ru-RU" dirty="0" smtClean="0"/>
              <a:t>6   Развивать чувство ответственности за благополучное состояние растений(полив, взрыхление, прополка сорняков)</a:t>
            </a:r>
          </a:p>
          <a:p>
            <a:pPr lvl="0">
              <a:buNone/>
            </a:pPr>
            <a:r>
              <a:rPr lang="ru-RU" dirty="0" smtClean="0"/>
              <a:t>7   Продолжать развивать наблюдательность – умение замечать изменения в росте растений, связывать их с условиями, в которых они находятся, правильно отражать наблюдения в рисунке.</a:t>
            </a:r>
          </a:p>
          <a:p>
            <a:pPr lvl="0">
              <a:buNone/>
            </a:pPr>
            <a:r>
              <a:rPr lang="ru-RU" dirty="0" smtClean="0"/>
              <a:t>8   Воспитывать уважение к  труду, бережное отношение к его результатам.</a:t>
            </a:r>
          </a:p>
          <a:p>
            <a:pPr lvl="0">
              <a:buNone/>
            </a:pPr>
            <a:r>
              <a:rPr lang="ru-RU" dirty="0" smtClean="0"/>
              <a:t>9   Развивать познавательные и творческие способности.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214422"/>
            <a:ext cx="8686800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928670"/>
            <a:ext cx="8001056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b="1" u="sng" dirty="0" smtClean="0"/>
              <a:t>Предполагаемый результат</a:t>
            </a:r>
            <a:r>
              <a:rPr lang="ru-RU" sz="3800" b="1" dirty="0" smtClean="0"/>
              <a:t>:</a:t>
            </a:r>
            <a:endParaRPr lang="ru-RU" sz="3800" dirty="0" smtClean="0"/>
          </a:p>
          <a:p>
            <a:pPr lvl="0">
              <a:buNone/>
            </a:pPr>
            <a:r>
              <a:rPr lang="ru-RU" dirty="0" smtClean="0"/>
              <a:t>1    Дети познакомятся с культурными  и дикорастущими растениями.</a:t>
            </a:r>
          </a:p>
          <a:p>
            <a:pPr lvl="0">
              <a:buNone/>
            </a:pPr>
            <a:r>
              <a:rPr lang="ru-RU" dirty="0" smtClean="0"/>
              <a:t>2   С помощью опытнической работы дети получат необходимые условия для роста растений.</a:t>
            </a:r>
          </a:p>
          <a:p>
            <a:pPr lvl="0">
              <a:buNone/>
            </a:pPr>
            <a:r>
              <a:rPr lang="ru-RU" dirty="0" smtClean="0"/>
              <a:t>3   С помощью исследовательской работы дети должны будут выявить многообразие и разнообразие посевного материала.</a:t>
            </a:r>
          </a:p>
          <a:p>
            <a:pPr lvl="0">
              <a:buNone/>
            </a:pPr>
            <a:r>
              <a:rPr lang="ru-RU" dirty="0" smtClean="0"/>
              <a:t>4   У детей будет формироваться бережное отношение к растительному миру.</a:t>
            </a:r>
          </a:p>
          <a:p>
            <a:pPr lvl="0">
              <a:buNone/>
            </a:pPr>
            <a:r>
              <a:rPr lang="ru-RU" dirty="0" smtClean="0"/>
              <a:t>5   Формирование у детей уважительного отношения к труду.</a:t>
            </a:r>
          </a:p>
          <a:p>
            <a:pPr lvl="0">
              <a:buNone/>
            </a:pPr>
            <a:r>
              <a:rPr lang="ru-RU" dirty="0" smtClean="0"/>
              <a:t>6   Создание в группе огорода на подоконнике.</a:t>
            </a:r>
          </a:p>
          <a:p>
            <a:pPr lvl="0">
              <a:buNone/>
            </a:pPr>
            <a:r>
              <a:rPr lang="ru-RU" dirty="0" smtClean="0"/>
              <a:t>7   Создание дневника наблюдений для фиксации наблюдений за растениями в огороде на подоконнике.</a:t>
            </a:r>
          </a:p>
          <a:p>
            <a:pPr lvl="0">
              <a:buNone/>
            </a:pPr>
            <a:r>
              <a:rPr lang="ru-RU" dirty="0" smtClean="0"/>
              <a:t>8   Активное участие родителей в реализации проекта.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1</a:t>
            </a:r>
            <a:r>
              <a:rPr lang="ru-RU" sz="4800" dirty="0" smtClean="0"/>
              <a:t> этап Подготовительный </a:t>
            </a:r>
            <a:endParaRPr lang="ru-RU" sz="48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1" y="2285992"/>
            <a:ext cx="1785951" cy="185738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64" y="2428868"/>
            <a:ext cx="2071702" cy="1714512"/>
          </a:xfrm>
          <a:prstGeom prst="rect">
            <a:avLst/>
          </a:prstGeom>
        </p:spPr>
      </p:pic>
      <p:pic>
        <p:nvPicPr>
          <p:cNvPr id="7" name="Рисунок 6" descr="pic121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0792" y="4676651"/>
            <a:ext cx="1928826" cy="1324117"/>
          </a:xfrm>
          <a:prstGeom prst="rect">
            <a:avLst/>
          </a:prstGeom>
        </p:spPr>
      </p:pic>
      <p:pic>
        <p:nvPicPr>
          <p:cNvPr id="8" name="Рисунок 7" descr="74d442c0b1e14f877bf35e2b5cd7644e.jp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868" y="2214554"/>
            <a:ext cx="1857388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111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sam_2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714488"/>
            <a:ext cx="2000264" cy="1643074"/>
          </a:xfrm>
          <a:prstGeom prst="rect">
            <a:avLst/>
          </a:prstGeom>
        </p:spPr>
      </p:pic>
      <p:pic>
        <p:nvPicPr>
          <p:cNvPr id="5" name="Рисунок 4" descr="sam_229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643050"/>
            <a:ext cx="2286016" cy="1571636"/>
          </a:xfrm>
          <a:prstGeom prst="rect">
            <a:avLst/>
          </a:prstGeom>
        </p:spPr>
      </p:pic>
      <p:pic>
        <p:nvPicPr>
          <p:cNvPr id="6" name="Рисунок 5" descr="sam_229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286256"/>
            <a:ext cx="2286016" cy="1785950"/>
          </a:xfrm>
          <a:prstGeom prst="rect">
            <a:avLst/>
          </a:prstGeom>
        </p:spPr>
      </p:pic>
      <p:pic>
        <p:nvPicPr>
          <p:cNvPr id="7" name="Рисунок 6" descr="sam_23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4429132"/>
            <a:ext cx="2214578" cy="17145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24136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algn="ctr"/>
            <a:r>
              <a:rPr lang="ru-RU" sz="4800" smtClean="0"/>
              <a:t>2 этап Исследовательский</a:t>
            </a:r>
            <a:endParaRPr lang="ru-RU" sz="4800" dirty="0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714348" y="2357430"/>
            <a:ext cx="2143140" cy="1785950"/>
          </a:xfrm>
          <a:prstGeom prst="rect">
            <a:avLst/>
          </a:prstGeom>
        </p:spPr>
      </p:pic>
      <p:pic>
        <p:nvPicPr>
          <p:cNvPr id="8" name="Рисунок 7" descr="ogorod.jp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2285992"/>
            <a:ext cx="2357454" cy="1714512"/>
          </a:xfrm>
          <a:prstGeom prst="rect">
            <a:avLst/>
          </a:prstGeom>
        </p:spPr>
      </p:pic>
      <p:pic>
        <p:nvPicPr>
          <p:cNvPr id="10" name="Рисунок 9" descr="a5be6f7f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4429132"/>
            <a:ext cx="2071702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71485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242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Огород круглый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          Предварительные результаты: 1 Дети познакомились с дикорастущими и культурными растениями. 2 У детей формируется интерес к опытнической и исследовательской деятельности по выращиванию культурных растений в комнатных условиях. 3 В результате практической и опытнической деятельности дети получили необходимые условия для роста растений. 4 Дети увидели многообразие посевного материала. 5 Дети стали бережнее относиться к растительному миру. 6 В группе был создан огород на окне. 7 Дети стали более уважительно относиться к труду. 8 Наблюдение за растениями были зафиксированы в дневнике наблюдений. 9 Родители приняли активное участие в проекте «Огород круглый год»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Огород на подоконнике</dc:title>
  <dc:creator>Виталий</dc:creator>
  <cp:lastModifiedBy>Виталий</cp:lastModifiedBy>
  <cp:revision>31</cp:revision>
  <dcterms:created xsi:type="dcterms:W3CDTF">2013-04-23T12:57:59Z</dcterms:created>
  <dcterms:modified xsi:type="dcterms:W3CDTF">2013-08-09T09:56:41Z</dcterms:modified>
</cp:coreProperties>
</file>