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E66D3-FA09-4C9C-92F5-78C47B4DFEC8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02460-AD26-4739-A644-3664C39FB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3085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6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7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8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90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1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2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3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4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5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6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7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8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9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00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01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02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103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4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5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6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7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9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0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1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2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3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4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9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0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21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22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123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3124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ru-RU"/>
          </a:p>
        </p:txBody>
      </p:sp>
      <p:sp>
        <p:nvSpPr>
          <p:cNvPr id="3125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2061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2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3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4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7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0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2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3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5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6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7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8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97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98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99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2100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101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users/1045060/post76553205/" TargetMode="External"/><Relationship Id="rId3" Type="http://schemas.openxmlformats.org/officeDocument/2006/relationships/hyperlink" Target="http://www.np-volga.ru/files/image/1271/865610490.jpg" TargetMode="External"/><Relationship Id="rId7" Type="http://schemas.openxmlformats.org/officeDocument/2006/relationships/hyperlink" Target="http://images.yandex.ru/yandsearch?p=1&amp;text=%D0%91%D1%83%D0%B1%D0%B5%D0%BD%20&amp;img_url=metodposobiya.ucoz.ru/_si/0/77115121.jpg&amp;rpt=simage" TargetMode="External"/><Relationship Id="rId2" Type="http://schemas.openxmlformats.org/officeDocument/2006/relationships/hyperlink" Target="http://images.yandex.ru/yandsearch?p=12&amp;text=%D0%B1%D0%B0%D1%8F%D0%BD%20%D0%BA%D0%B0%D1%80%D1%82%D0%B8%D0%BD%D0%BA%D0%B8&amp;img_url=img-fotki.yandex.ru/get/4307/zorroy.9/0_4209c_396225f5_XL.jpg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omraland.narod.ru/pictures/domra.gif" TargetMode="External"/><Relationship Id="rId5" Type="http://schemas.openxmlformats.org/officeDocument/2006/relationships/hyperlink" Target="http://images.yandex.ru/yandsearch?p=17&amp;text=%D0%A0%D0%BE%D0%B6%D0%BE%D0%BA%20&amp;img_url=www.museum.ru/imgB.asp?50442&amp;rpt=simage" TargetMode="External"/><Relationship Id="rId4" Type="http://schemas.openxmlformats.org/officeDocument/2006/relationships/hyperlink" Target="http://images.yandex.ru/yandsearch?p=9&amp;text=%D1%81%D0%BA%D1%80%D0%B8%D0%BF%D0%BA%D0%B0%20&amp;img_url=img-fotki.yandex.ru/get/4808/svetlera.85/0_52086_511dc6ee_L.jpg&amp;rpt=simage" TargetMode="External"/><Relationship Id="rId9" Type="http://schemas.openxmlformats.org/officeDocument/2006/relationships/hyperlink" Target="http://www.classic-music.ru/media/images/term/zhaleik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071934" y="2214554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571868" y="1714488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071934" y="1714488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572000" y="5214950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572000" y="4714884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572000" y="4214818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572000" y="3714752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572000" y="3214686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572000" y="2714620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572000" y="2214554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572000" y="1714488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714488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endParaRPr lang="ru-RU" sz="2400" b="1" cap="none" spc="0" dirty="0">
              <a:ln w="11430"/>
              <a:solidFill>
                <a:schemeClr val="bg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214554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2400" b="1" cap="none" spc="0" dirty="0">
              <a:ln w="11430"/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71934" y="2214554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868" y="1714488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71934" y="1714488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5214950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endParaRPr lang="ru-RU" sz="2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4214818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endParaRPr lang="ru-RU" sz="2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4714884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</a:t>
            </a:r>
            <a:endParaRPr lang="ru-RU" sz="2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214686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2400" b="1" cap="none" spc="0" dirty="0">
              <a:ln w="11430"/>
              <a:solidFill>
                <a:schemeClr val="bg2">
                  <a:lumMod val="50000"/>
                  <a:lumOff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72000" y="3714752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endParaRPr lang="ru-RU" sz="2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72000" y="2714620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2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071802" y="1714488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4071934" y="3214686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6572264" y="2714620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6072198" y="2714620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5572132" y="2714620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5072066" y="2714620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4071934" y="2714620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3571868" y="2714620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71934" y="3214686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71802" y="1714488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071934" y="2714620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71868" y="2714620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72264" y="2714620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572132" y="2714620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072198" y="2714620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72066" y="2714620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4071934" y="5214950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6572264" y="3714752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6072198" y="3714752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5572132" y="3714752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5072066" y="3714752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5072066" y="3214686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2571736" y="4214818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3071802" y="4214818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3571868" y="4214818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4071934" y="4214818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3071802" y="3214686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3571868" y="3214686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71736" y="4214818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071802" y="4214818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71868" y="4214818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071934" y="4214818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643702" y="3714752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072198" y="3714752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572132" y="3714752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72066" y="3714752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72066" y="3214686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643306" y="3214686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071802" y="3214686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5572132" y="5214950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5072066" y="5214950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1571604" y="4714884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2071670" y="4714884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2571736" y="4714884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3071802" y="4714884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 bwMode="auto">
          <a:xfrm>
            <a:off x="3571868" y="4714884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4071934" y="4714884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3071802" y="2214554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 bwMode="auto">
          <a:xfrm>
            <a:off x="3571868" y="2214554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143372" y="5214950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072066" y="5214950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572132" y="5214950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571604" y="4714884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571736" y="4714884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071670" y="4714884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571868" y="4714884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071802" y="4714884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143372" y="4714884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571868" y="2214554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071802" y="2214554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 bwMode="auto">
          <a:xfrm>
            <a:off x="2571736" y="5214950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 bwMode="auto">
          <a:xfrm>
            <a:off x="3071802" y="5214950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071802" y="5214950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571736" y="5214950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2" name="Прямоугольник 101"/>
          <p:cNvSpPr/>
          <p:nvPr/>
        </p:nvSpPr>
        <p:spPr bwMode="auto">
          <a:xfrm>
            <a:off x="3571868" y="5214950"/>
            <a:ext cx="50006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643306" y="5214950"/>
            <a:ext cx="4286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2000232" y="592933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1.Инструмент, получивший название по имени древнерусского певца-сказителя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Documents and Settings\7\Рабочий стол\0_4209c_396225f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000108"/>
            <a:ext cx="1785950" cy="1518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1" name="Стрелка вправо 120"/>
          <p:cNvSpPr/>
          <p:nvPr/>
        </p:nvSpPr>
        <p:spPr bwMode="auto">
          <a:xfrm>
            <a:off x="2643174" y="1785926"/>
            <a:ext cx="428628" cy="42862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128" name="Стрелка вправо 127"/>
          <p:cNvSpPr/>
          <p:nvPr/>
        </p:nvSpPr>
        <p:spPr bwMode="auto">
          <a:xfrm>
            <a:off x="2643174" y="2285992"/>
            <a:ext cx="428628" cy="42862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Times New Roman" pitchFamily="18" charset="0"/>
              </a:rPr>
              <a:t>2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9" name="Стрелка вправо 128"/>
          <p:cNvSpPr/>
          <p:nvPr/>
        </p:nvSpPr>
        <p:spPr bwMode="auto">
          <a:xfrm>
            <a:off x="3143240" y="2714620"/>
            <a:ext cx="428628" cy="42862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2071670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2.Древнейший струнно-щипковый инструмент.</a:t>
            </a:r>
            <a:endParaRPr lang="ru-RU" dirty="0"/>
          </a:p>
        </p:txBody>
      </p: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2918"/>
            <a:ext cx="1857358" cy="1857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642918"/>
            <a:ext cx="1857388" cy="1858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3" name="Стрелка вправо 102"/>
          <p:cNvSpPr/>
          <p:nvPr/>
        </p:nvSpPr>
        <p:spPr bwMode="auto">
          <a:xfrm>
            <a:off x="2643174" y="3214686"/>
            <a:ext cx="428628" cy="42862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Times New Roman" pitchFamily="18" charset="0"/>
              </a:rPr>
              <a:t>4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785918" y="5657671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3.Такой инструмент считается главным в струнной группе симфонического оркестра, но он есть и среди народных инструментов. Его так и называют - народная ...</a:t>
            </a:r>
            <a:endParaRPr lang="ru-RU" b="1" dirty="0"/>
          </a:p>
        </p:txBody>
      </p:sp>
      <p:sp>
        <p:nvSpPr>
          <p:cNvPr id="106" name="Стрелка вправо 105"/>
          <p:cNvSpPr/>
          <p:nvPr/>
        </p:nvSpPr>
        <p:spPr bwMode="auto">
          <a:xfrm>
            <a:off x="4071934" y="3714752"/>
            <a:ext cx="428628" cy="42862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Стрелка вправо 106"/>
          <p:cNvSpPr/>
          <p:nvPr/>
        </p:nvSpPr>
        <p:spPr bwMode="auto">
          <a:xfrm>
            <a:off x="2143108" y="4214818"/>
            <a:ext cx="428628" cy="42862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Times New Roman" pitchFamily="18" charset="0"/>
              </a:rPr>
              <a:t>6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Стрелка вправо 107"/>
          <p:cNvSpPr/>
          <p:nvPr/>
        </p:nvSpPr>
        <p:spPr bwMode="auto">
          <a:xfrm>
            <a:off x="1142976" y="4786322"/>
            <a:ext cx="428628" cy="42862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Times New Roman" pitchFamily="18" charset="0"/>
              </a:rPr>
              <a:t>7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Стрелка вправо 108"/>
          <p:cNvSpPr/>
          <p:nvPr/>
        </p:nvSpPr>
        <p:spPr bwMode="auto">
          <a:xfrm>
            <a:off x="2143108" y="5214950"/>
            <a:ext cx="428628" cy="42862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2000232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4.На этом инструменте часто играли пастухи. Это пастуший ...</a:t>
            </a:r>
            <a:endParaRPr lang="ru-RU" b="1" dirty="0"/>
          </a:p>
        </p:txBody>
      </p: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500042"/>
            <a:ext cx="2358892" cy="1928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" name="Прямоугольник 111"/>
          <p:cNvSpPr/>
          <p:nvPr/>
        </p:nvSpPr>
        <p:spPr>
          <a:xfrm>
            <a:off x="2214546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5.Струнный инструмент, напоминающий балалайку</a:t>
            </a:r>
            <a:endParaRPr lang="ru-RU" b="1" dirty="0"/>
          </a:p>
        </p:txBody>
      </p:sp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571481"/>
            <a:ext cx="1643074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4" name="Прямоугольник 113"/>
          <p:cNvSpPr/>
          <p:nvPr/>
        </p:nvSpPr>
        <p:spPr>
          <a:xfrm>
            <a:off x="2000232" y="5715016"/>
            <a:ext cx="5715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6.Шумовой инструмент с кожаной перепонкой, натянутой на обруч с бубенчиками. Играть на нем можно ударом или потряхиванием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500042"/>
            <a:ext cx="2417061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500042"/>
            <a:ext cx="2357454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7" name="Прямоугольник 116"/>
          <p:cNvSpPr/>
          <p:nvPr/>
        </p:nvSpPr>
        <p:spPr>
          <a:xfrm>
            <a:off x="1857356" y="5929330"/>
            <a:ext cx="500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7.Струнный инструмент, на котором играют, ударяя по струнам специальными ложечками.</a:t>
            </a:r>
            <a:endParaRPr lang="ru-RU" b="1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2071670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8.Дудочка с голосом жалобного высокого звучания.</a:t>
            </a:r>
            <a:endParaRPr lang="ru-RU" b="1" dirty="0"/>
          </a:p>
        </p:txBody>
      </p:sp>
      <p:pic>
        <p:nvPicPr>
          <p:cNvPr id="12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500042"/>
            <a:ext cx="2428892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4" name="Заголовок 123"/>
          <p:cNvSpPr>
            <a:spLocks noGrp="1"/>
          </p:cNvSpPr>
          <p:nvPr>
            <p:ph type="title"/>
          </p:nvPr>
        </p:nvSpPr>
        <p:spPr>
          <a:xfrm>
            <a:off x="857224" y="357166"/>
            <a:ext cx="6357982" cy="1285884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Кроссворд с подсказкой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«Инструменты народного оркестра»</a:t>
            </a:r>
            <a:b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</a:br>
            <a:endParaRPr lang="ru-RU" sz="1100" dirty="0">
              <a:solidFill>
                <a:srgbClr val="FFFF00"/>
              </a:solidFill>
            </a:endParaRPr>
          </a:p>
        </p:txBody>
      </p:sp>
      <p:sp>
        <p:nvSpPr>
          <p:cNvPr id="119" name="Управляющая кнопка: далее 118">
            <a:hlinkClick r:id="" action="ppaction://hlinkshowjump?jump=nextslide" highlightClick="1"/>
          </p:cNvPr>
          <p:cNvSpPr/>
          <p:nvPr/>
        </p:nvSpPr>
        <p:spPr bwMode="auto">
          <a:xfrm>
            <a:off x="7786710" y="6072206"/>
            <a:ext cx="571504" cy="428628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3" name="Нижний колонтитул 1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Разработала Ковтун И.В.</a:t>
            </a: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00"/>
                            </p:stCondLst>
                            <p:childTnLst>
                              <p:par>
                                <p:cTn id="1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00"/>
                            </p:stCondLst>
                            <p:childTnLst>
                              <p:par>
                                <p:cTn id="2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50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"/>
                            </p:stCondLst>
                            <p:childTnLst>
                              <p:par>
                                <p:cTn id="2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500"/>
                            </p:stCondLst>
                            <p:childTnLst>
                              <p:par>
                                <p:cTn id="2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000"/>
                            </p:stCondLst>
                            <p:childTnLst>
                              <p:par>
                                <p:cTn id="2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500"/>
                            </p:stCondLst>
                            <p:childTnLst>
                              <p:par>
                                <p:cTn id="2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000"/>
                            </p:stCondLst>
                            <p:childTnLst>
                              <p:par>
                                <p:cTn id="2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5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500"/>
                            </p:stCondLst>
                            <p:childTnLst>
                              <p:par>
                                <p:cTn id="3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500"/>
                            </p:stCondLst>
                            <p:childTnLst>
                              <p:par>
                                <p:cTn id="3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000"/>
                            </p:stCondLst>
                            <p:childTnLst>
                              <p:par>
                                <p:cTn id="3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500"/>
                            </p:stCondLst>
                            <p:childTnLst>
                              <p:par>
                                <p:cTn id="3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000"/>
                            </p:stCondLst>
                            <p:childTnLst>
                              <p:par>
                                <p:cTn id="3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31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8" grpId="0"/>
      <p:bldP spid="99" grpId="0"/>
      <p:bldP spid="104" grpId="0"/>
      <p:bldP spid="118" grpId="0"/>
      <p:bldP spid="118" grpId="1"/>
      <p:bldP spid="130" grpId="0"/>
      <p:bldP spid="130" grpId="1"/>
      <p:bldP spid="105" grpId="0"/>
      <p:bldP spid="105" grpId="1"/>
      <p:bldP spid="110" grpId="0"/>
      <p:bldP spid="110" grpId="1"/>
      <p:bldP spid="112" grpId="0"/>
      <p:bldP spid="112" grpId="1"/>
      <p:bldP spid="114" grpId="0"/>
      <p:bldP spid="114" grpId="1"/>
      <p:bldP spid="117" grpId="0"/>
      <p:bldP spid="117" grpId="1"/>
      <p:bldP spid="120" grpId="0"/>
      <p:bldP spid="120" grpId="1"/>
      <p:bldP spid="124" grpId="0"/>
      <p:bldP spid="1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sz="quarter" idx="4294967295"/>
          </p:nvPr>
        </p:nvSpPr>
        <p:spPr>
          <a:xfrm>
            <a:off x="214282" y="1357298"/>
            <a:ext cx="6357982" cy="457203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hlinkClick r:id="rId2"/>
              </a:rPr>
              <a:t>Баян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hlinkClick r:id="rId3"/>
              </a:rPr>
              <a:t>Лира</a:t>
            </a:r>
            <a:endParaRPr lang="en-US" dirty="0" smtClean="0">
              <a:hlinkClick r:id="rId3"/>
            </a:endParaRPr>
          </a:p>
          <a:p>
            <a:pPr algn="l"/>
            <a:r>
              <a:rPr lang="ru-RU" dirty="0" smtClean="0">
                <a:hlinkClick r:id="rId4"/>
              </a:rPr>
              <a:t>Скрипка</a:t>
            </a:r>
            <a:endParaRPr lang="ru-RU" dirty="0" smtClean="0"/>
          </a:p>
          <a:p>
            <a:pPr algn="l"/>
            <a:r>
              <a:rPr lang="ru-RU" dirty="0" smtClean="0">
                <a:hlinkClick r:id="rId5"/>
              </a:rPr>
              <a:t>Рожок </a:t>
            </a:r>
            <a:endParaRPr lang="ru-RU" dirty="0" smtClean="0"/>
          </a:p>
          <a:p>
            <a:pPr algn="l"/>
            <a:r>
              <a:rPr lang="ru-RU" dirty="0" smtClean="0">
                <a:hlinkClick r:id="rId6"/>
              </a:rPr>
              <a:t>Домра</a:t>
            </a:r>
            <a:endParaRPr lang="ru-RU" dirty="0" smtClean="0"/>
          </a:p>
          <a:p>
            <a:pPr algn="l"/>
            <a:r>
              <a:rPr lang="ru-RU" dirty="0" smtClean="0">
                <a:hlinkClick r:id="rId7"/>
              </a:rPr>
              <a:t>Бубен</a:t>
            </a:r>
            <a:endParaRPr lang="ru-RU" dirty="0" smtClean="0"/>
          </a:p>
          <a:p>
            <a:pPr algn="l"/>
            <a:r>
              <a:rPr lang="ru-RU" dirty="0" smtClean="0">
                <a:hlinkClick r:id="rId8"/>
              </a:rPr>
              <a:t>Цимбалы</a:t>
            </a:r>
            <a:endParaRPr lang="ru-RU" dirty="0" smtClean="0"/>
          </a:p>
          <a:p>
            <a:pPr algn="l"/>
            <a:r>
              <a:rPr lang="ru-RU" dirty="0" smtClean="0">
                <a:hlinkClick r:id="rId9"/>
              </a:rPr>
              <a:t>Жалейка 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69086">
  <a:themeElements>
    <a:clrScheme name="Тема Office 1">
      <a:dk1>
        <a:srgbClr val="00005B"/>
      </a:dk1>
      <a:lt1>
        <a:srgbClr val="F8F8F8"/>
      </a:lt1>
      <a:dk2>
        <a:srgbClr val="0000FF"/>
      </a:dk2>
      <a:lt2>
        <a:srgbClr val="FFCC00"/>
      </a:lt2>
      <a:accent1>
        <a:srgbClr val="98BAFF"/>
      </a:accent1>
      <a:accent2>
        <a:srgbClr val="009900"/>
      </a:accent2>
      <a:accent3>
        <a:srgbClr val="AAAAFF"/>
      </a:accent3>
      <a:accent4>
        <a:srgbClr val="D4D4D4"/>
      </a:accent4>
      <a:accent5>
        <a:srgbClr val="CAD9FF"/>
      </a:accent5>
      <a:accent6>
        <a:srgbClr val="008A00"/>
      </a:accent6>
      <a:hlink>
        <a:srgbClr val="350035"/>
      </a:hlink>
      <a:folHlink>
        <a:srgbClr val="5980D8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music</Template>
  <TotalTime>299</TotalTime>
  <Words>158</Words>
  <PresentationFormat>Экран (4:3)</PresentationFormat>
  <Paragraphs>72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01069086</vt:lpstr>
      <vt:lpstr>  Кроссворд с подсказкой  «Инструменты народного оркестра» 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7</cp:lastModifiedBy>
  <cp:revision>40</cp:revision>
  <dcterms:modified xsi:type="dcterms:W3CDTF">2012-11-02T08:36:53Z</dcterms:modified>
</cp:coreProperties>
</file>