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85" r:id="rId2"/>
    <p:sldId id="271" r:id="rId3"/>
    <p:sldId id="272" r:id="rId4"/>
    <p:sldId id="273" r:id="rId5"/>
    <p:sldId id="274" r:id="rId6"/>
    <p:sldId id="275" r:id="rId7"/>
    <p:sldId id="286" r:id="rId8"/>
    <p:sldId id="278" r:id="rId9"/>
    <p:sldId id="287" r:id="rId10"/>
    <p:sldId id="279" r:id="rId11"/>
    <p:sldId id="282" r:id="rId12"/>
    <p:sldId id="280" r:id="rId13"/>
    <p:sldId id="263" r:id="rId14"/>
    <p:sldId id="281" r:id="rId15"/>
    <p:sldId id="261" r:id="rId16"/>
    <p:sldId id="262" r:id="rId17"/>
    <p:sldId id="257" r:id="rId18"/>
    <p:sldId id="258" r:id="rId19"/>
    <p:sldId id="259" r:id="rId20"/>
    <p:sldId id="288" r:id="rId21"/>
    <p:sldId id="277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4D4D4D"/>
    <a:srgbClr val="996633"/>
    <a:srgbClr val="FF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4" autoAdjust="0"/>
    <p:restoredTop sz="94647" autoAdjust="0"/>
  </p:normalViewPr>
  <p:slideViewPr>
    <p:cSldViewPr>
      <p:cViewPr varScale="1">
        <p:scale>
          <a:sx n="53" d="100"/>
          <a:sy n="53" d="100"/>
        </p:scale>
        <p:origin x="-17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95E5E-EA60-44A4-AF28-745BAF18D5E8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E4EF9-7942-483A-8BA1-BCE29DD00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E4EF9-7942-483A-8BA1-BCE29DD006B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483E-83F7-402D-9D9E-3A568B4A7291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47B3-765B-4D3B-8FAA-709D90D4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483E-83F7-402D-9D9E-3A568B4A7291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47B3-765B-4D3B-8FAA-709D90D4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483E-83F7-402D-9D9E-3A568B4A7291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47B3-765B-4D3B-8FAA-709D90D4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483E-83F7-402D-9D9E-3A568B4A7291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47B3-765B-4D3B-8FAA-709D90D4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483E-83F7-402D-9D9E-3A568B4A7291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47B3-765B-4D3B-8FAA-709D90D4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483E-83F7-402D-9D9E-3A568B4A7291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47B3-765B-4D3B-8FAA-709D90D4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483E-83F7-402D-9D9E-3A568B4A7291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47B3-765B-4D3B-8FAA-709D90D4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483E-83F7-402D-9D9E-3A568B4A7291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47B3-765B-4D3B-8FAA-709D90D4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483E-83F7-402D-9D9E-3A568B4A7291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47B3-765B-4D3B-8FAA-709D90D4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483E-83F7-402D-9D9E-3A568B4A7291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47B3-765B-4D3B-8FAA-709D90D4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483E-83F7-402D-9D9E-3A568B4A7291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47B3-765B-4D3B-8FAA-709D90D4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3483E-83F7-402D-9D9E-3A568B4A7291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47B3-765B-4D3B-8FAA-709D90D4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text=%D0%BA%D0%B0%D1%80%D1%82%D0%B8%D0%BD%D0%BA%D0%B8%20%D0%BF%D0%BE%20%D1%81%D0%BA%D0%B0%D0%B7%D0%BA%D0%B0%D0%BC%20%D1%80%D1%83%D1%81%D1%81%D0%BA%D0%B8%D0%BC%20%D0%BD%D0%B0%D1%80%D0%BE%D0%B4%D0%BD%D1%8B%D0%BC&amp;img_url=http://i026.radikal.ru/1111/93/2c95ac5a741b.jpg&amp;pos=1&amp;rpt=simage&amp;lr=213&amp;noreask=1&amp;source=wiz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source=psearch&amp;text=%D0%BF%D1%80%D0%BE%D1%81%D1%82%D1%80%D0%B0%D0%BD%D1%81%D1%82%D0%B2%D0%B5%D0%BD%D0%BD%D0%BE%D0%B5%20%D0%BC%D0%BE%D0%B4%D0%B5%D0%BB%D0%B8%D1%80%D0%BE%D0%B2%D0%B0%D0%BD%D0%B8%D0%B5%20%D1%81%D0%BA%D0%B0%D0%B7%D0%BA%D0%B8%20%D0%B2%20%D0%B4%D0%B5%D1%82%D1%81%D0%BA%D0%BE%D0%BC%20%D1%81%D0%B0%D0%B4%D1%83&amp;fp=0&amp;pos=27&amp;rpt=simage&amp;lr=213&amp;uinfo=ww-1172-wh-559-fw-947-fh-448-pd-1&amp;img_url=http://ua.coolreferat.com/ref-2_767438192-79348.coolpic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B7%D0%B0%D1%8E%D1%88%D0%BA%D0%B8%D0%BD%D0%B0%20%D0%B8%D0%B7%D0%B1%D1%83%D1%88%D0%BA%D0%B0%20%D0%BA%D0%B0%D1%80%D1%82%D0%B8%D0%BD%D0%BA%D0%B8&amp;img_url=http://www.stihi.ru/pics/2013/12/12/2210.jpg&amp;pos=3&amp;rpt=simage&amp;lr=213&amp;noreask=1&amp;source=wiz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source=wiz&amp;fp=0&amp;text=%D0%B7%D0%B0%D1%8F%D1%86%20%D1%85%D0%B2%D0%B0%D1%81%D1%82%D0%B0%20%D0%BA%D0%B0%D1%80%D1%82%D0%B8%D0%BD%D0%BA%D0%B8&amp;noreask=1&amp;pos=8&amp;lr=213&amp;rpt=simage&amp;uinfo=ww-1172-wh-559-fw-947-fh-448-pd-1&amp;img_url=http://img.labirint.ru/images/comments_pic/0841/010lab2m5j1223423581.jpg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images.yandex.ru/yandsearch?source=wiz&amp;fp=1&amp;uinfo=ww-1063-wh-559-fw-838-fh-448-pd-1&amp;p=1&amp;text=%D0%BB%D0%B8%D1%81%D0%B0%20%D0%B8%20%D0%B2%D0%BE%D0%BB%D0%BA%20%D0%BA%D0%B0%D1%80%D1%82%D0%B8%D0%BD%D0%BA%D0%B8&amp;noreask=1&amp;pos=38&amp;rpt=simage&amp;lr=213&amp;img_url=http://xxenia.users.photofile.ru/photo/xxenia/150736007/xlarge/164679766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800199"/>
          </a:xfrm>
        </p:spPr>
        <p:txBody>
          <a:bodyPr>
            <a:normAutofit/>
          </a:bodyPr>
          <a:lstStyle/>
          <a:p>
            <a:r>
              <a:rPr lang="ru-RU" sz="1400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764704"/>
            <a:ext cx="8136904" cy="5616624"/>
          </a:xfrm>
        </p:spPr>
        <p:txBody>
          <a:bodyPr>
            <a:normAutofit fontScale="40000" lnSpcReduction="20000"/>
          </a:bodyPr>
          <a:lstStyle/>
          <a:p>
            <a:endParaRPr lang="ru-RU" sz="7000" b="1" dirty="0" smtClean="0"/>
          </a:p>
          <a:p>
            <a:r>
              <a:rPr lang="ru-RU" sz="7000" b="1" dirty="0" smtClean="0">
                <a:solidFill>
                  <a:srgbClr val="C00000"/>
                </a:solidFill>
              </a:rPr>
              <a:t>Метод моделирования сказок как средство развития речи детей старшего дошкольного возраста</a:t>
            </a:r>
            <a:endParaRPr lang="ru-RU" sz="7000" dirty="0" smtClean="0">
              <a:solidFill>
                <a:srgbClr val="C00000"/>
              </a:solidFill>
            </a:endParaRPr>
          </a:p>
          <a:p>
            <a:r>
              <a:rPr lang="ru-RU" sz="7000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sz="4500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sz="4500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sz="4500" b="1" cap="small" dirty="0" smtClean="0">
                <a:solidFill>
                  <a:srgbClr val="C00000"/>
                </a:solidFill>
              </a:rPr>
              <a:t> </a:t>
            </a:r>
            <a:endParaRPr lang="ru-RU" sz="4500" dirty="0" smtClean="0">
              <a:solidFill>
                <a:srgbClr val="C00000"/>
              </a:solidFill>
            </a:endParaRPr>
          </a:p>
          <a:p>
            <a:r>
              <a:rPr lang="ru-RU" sz="4500" dirty="0" smtClean="0">
                <a:solidFill>
                  <a:srgbClr val="C00000"/>
                </a:solidFill>
              </a:rPr>
              <a:t> </a:t>
            </a:r>
            <a:endParaRPr lang="ru-RU" sz="4500" dirty="0" smtClean="0">
              <a:solidFill>
                <a:schemeClr val="tx1"/>
              </a:solidFill>
            </a:endParaRPr>
          </a:p>
          <a:p>
            <a:pPr algn="r"/>
            <a:r>
              <a:rPr lang="ru-RU" sz="5000" dirty="0" smtClean="0">
                <a:solidFill>
                  <a:schemeClr val="tx1"/>
                </a:solidFill>
              </a:rPr>
              <a:t>           </a:t>
            </a:r>
            <a:r>
              <a:rPr lang="ru-RU" sz="5000" dirty="0" smtClean="0">
                <a:solidFill>
                  <a:schemeClr val="tx1"/>
                </a:solidFill>
              </a:rPr>
              <a:t> автор: </a:t>
            </a:r>
            <a:r>
              <a:rPr lang="ru-RU" sz="5000" dirty="0" smtClean="0">
                <a:solidFill>
                  <a:schemeClr val="tx1"/>
                </a:solidFill>
              </a:rPr>
              <a:t>воспитатель МБДОУ </a:t>
            </a:r>
          </a:p>
          <a:p>
            <a:pPr algn="r"/>
            <a:r>
              <a:rPr lang="ru-RU" sz="5000" dirty="0" smtClean="0">
                <a:solidFill>
                  <a:schemeClr val="tx1"/>
                </a:solidFill>
              </a:rPr>
              <a:t>      </a:t>
            </a:r>
            <a:r>
              <a:rPr lang="ru-RU" sz="5000" dirty="0" err="1" smtClean="0">
                <a:solidFill>
                  <a:schemeClr val="tx1"/>
                </a:solidFill>
              </a:rPr>
              <a:t>д</a:t>
            </a:r>
            <a:r>
              <a:rPr lang="ru-RU" sz="5000" dirty="0" smtClean="0">
                <a:solidFill>
                  <a:schemeClr val="tx1"/>
                </a:solidFill>
              </a:rPr>
              <a:t>/с №27 компенсирующего вида </a:t>
            </a:r>
          </a:p>
          <a:p>
            <a:pPr algn="r"/>
            <a:r>
              <a:rPr lang="ru-RU" sz="5000" dirty="0" smtClean="0">
                <a:solidFill>
                  <a:schemeClr val="tx1"/>
                </a:solidFill>
              </a:rPr>
              <a:t>       г. Железнодорожный</a:t>
            </a:r>
          </a:p>
          <a:p>
            <a:pPr algn="r"/>
            <a:r>
              <a:rPr lang="ru-RU" sz="5000" b="1" dirty="0" smtClean="0">
                <a:solidFill>
                  <a:schemeClr val="tx1"/>
                </a:solidFill>
              </a:rPr>
              <a:t>                                                                      </a:t>
            </a:r>
            <a:r>
              <a:rPr lang="ru-RU" sz="5000" b="1" dirty="0" err="1" smtClean="0">
                <a:solidFill>
                  <a:schemeClr val="tx1"/>
                </a:solidFill>
              </a:rPr>
              <a:t>Безлепкина</a:t>
            </a:r>
            <a:r>
              <a:rPr lang="ru-RU" sz="5000" b="1" dirty="0" smtClean="0">
                <a:solidFill>
                  <a:schemeClr val="tx1"/>
                </a:solidFill>
              </a:rPr>
              <a:t> Лариса Ивановна</a:t>
            </a:r>
            <a:r>
              <a:rPr lang="ru-RU" sz="5000" dirty="0" smtClean="0">
                <a:solidFill>
                  <a:schemeClr val="tx1"/>
                </a:solidFill>
              </a:rPr>
              <a:t>  </a:t>
            </a:r>
          </a:p>
          <a:p>
            <a:r>
              <a:rPr lang="ru-RU" sz="5000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 descr="http://i026.radikal.ru/1111/93/2c95ac5a741b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2100510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 descr="Владимир Сутеев - Сказки и картинки обложка книг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356992"/>
            <a:ext cx="2094865" cy="3242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TopUp"/>
            <a:lightRig rig="threePt" dir="t"/>
          </a:scene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Двигательное моделирование.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>
                <a:solidFill>
                  <a:srgbClr val="FF0000"/>
                </a:solidFill>
              </a:rPr>
              <a:t>развивать умение детей подбирать заместители по заданному внешнему признаку, учить строить двигательную модель.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Театрализованная деятельность: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Документы Лариса\ДЕТСК САД\мы и дети\дети\P1090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4968552" cy="372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Документы Лариса\ФОТО\фото дом\мастерилка\WP_0001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3462895" cy="2596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Временно – пространственная модель: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>
                <a:solidFill>
                  <a:srgbClr val="FF0000"/>
                </a:solidFill>
              </a:rPr>
              <a:t>учить детей выделять основную сюжетную линию сказки, развивать умение составлять временно-пространственную модель, как наглядный план для рассказывания.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Временно – пространственная модель: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pda.coolreferat.com/ref-2_767438192-79348.coolpic">
            <a:hlinkClick r:id="rId2"/>
          </p:cNvPr>
          <p:cNvPicPr/>
          <p:nvPr/>
        </p:nvPicPr>
        <p:blipFill>
          <a:blip r:embed="rId3" cstate="print"/>
          <a:srcRect t="12871" r="39563" b="9841"/>
          <a:stretch>
            <a:fillRect/>
          </a:stretch>
        </p:blipFill>
        <p:spPr bwMode="auto">
          <a:xfrm>
            <a:off x="611560" y="1700808"/>
            <a:ext cx="3096344" cy="2540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 r="1598"/>
          <a:stretch>
            <a:fillRect/>
          </a:stretch>
        </p:blipFill>
        <p:spPr bwMode="auto">
          <a:xfrm>
            <a:off x="3995936" y="3068960"/>
            <a:ext cx="4756250" cy="334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Этапы работы со сказкой: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Чтение сказок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Беседа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Рассматривание иллюстраций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Работа по сказкам в группе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D:\Документы Лариса\ДЕТСК САД\РАЗВИВАЮЩАЯ СРЕДА ГР\ЗОНЫ ГР\ЗОНЫ ГР\P10901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645024"/>
            <a:ext cx="3727801" cy="29527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D:\Документы Лариса\ДЕТСК САД\РАЗВИВАЮЩАЯ СРЕДА ГР\ЗОНЫ ГР\ЗОНЫ ГР\P1090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3671776" cy="2753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Работа по сказкам в группе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D:\Документы Лариса\ДЕТСК САД\мы и дети\дети\WP_0003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280831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:\Документы Лариса\ДЕТСК САД\мы и дети\дети\WP_0000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2900700" cy="386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Работа с моделями: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«ЗАЮШКИНА  ИЗБУШКА»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detsad-kitty.ru/uploads/posts/2010-06/1277301029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28800"/>
            <a:ext cx="4788024" cy="35910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Овал 5"/>
          <p:cNvSpPr/>
          <p:nvPr/>
        </p:nvSpPr>
        <p:spPr>
          <a:xfrm>
            <a:off x="1835696" y="5445224"/>
            <a:ext cx="914400" cy="914400"/>
          </a:xfrm>
          <a:prstGeom prst="ellipse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884368" y="4149080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732240" y="5373216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76056" y="5517232"/>
            <a:ext cx="914400" cy="9144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347864" y="558924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55576" y="4293096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вырезанными соседними углами 14"/>
          <p:cNvSpPr/>
          <p:nvPr/>
        </p:nvSpPr>
        <p:spPr>
          <a:xfrm>
            <a:off x="251520" y="1196752"/>
            <a:ext cx="1800200" cy="1656184"/>
          </a:xfrm>
          <a:prstGeom prst="snip2Same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вырезанными соседними углами 15"/>
          <p:cNvSpPr/>
          <p:nvPr/>
        </p:nvSpPr>
        <p:spPr>
          <a:xfrm>
            <a:off x="7092280" y="1268760"/>
            <a:ext cx="1800200" cy="165618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Работа с моделями: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«ЗАЯЦ – ХВАСТА»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img.labirint.ru/images/comments_pic/0841/010lab2m5j122342358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12776"/>
            <a:ext cx="3816424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вал 3"/>
          <p:cNvSpPr/>
          <p:nvPr/>
        </p:nvSpPr>
        <p:spPr>
          <a:xfrm>
            <a:off x="7164288" y="3501008"/>
            <a:ext cx="13464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55576" y="530120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5576" y="422108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55576" y="314096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5576" y="206084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308304" y="1916832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5445224"/>
            <a:ext cx="1368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5445224"/>
            <a:ext cx="1368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5445224"/>
            <a:ext cx="1368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Работа с моделями: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«ЛИСА И ВОЛК»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4034" name="Picture 2" descr="http://thelib.ru/books/00/05/74/00057426/img03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00808"/>
            <a:ext cx="3247125" cy="4246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Диагональная полоса 3"/>
          <p:cNvSpPr/>
          <p:nvPr/>
        </p:nvSpPr>
        <p:spPr>
          <a:xfrm>
            <a:off x="827584" y="476672"/>
            <a:ext cx="914400" cy="914400"/>
          </a:xfrm>
          <a:prstGeom prst="diagStri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Диагональная полоса 4"/>
          <p:cNvSpPr/>
          <p:nvPr/>
        </p:nvSpPr>
        <p:spPr>
          <a:xfrm>
            <a:off x="539552" y="1844824"/>
            <a:ext cx="914400" cy="914400"/>
          </a:xfrm>
          <a:prstGeom prst="diagStrip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Диагональная полоса 6"/>
          <p:cNvSpPr/>
          <p:nvPr/>
        </p:nvSpPr>
        <p:spPr>
          <a:xfrm>
            <a:off x="1835696" y="1268760"/>
            <a:ext cx="842392" cy="864096"/>
          </a:xfrm>
          <a:prstGeom prst="diagStrip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1484784"/>
            <a:ext cx="22825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331640" y="4149080"/>
            <a:ext cx="1152128" cy="1152128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51520" y="3429000"/>
            <a:ext cx="914400" cy="914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3068960"/>
            <a:ext cx="1562472" cy="9144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9933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740352" y="5157192"/>
            <a:ext cx="1060704" cy="914400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6516216" y="4365104"/>
            <a:ext cx="1368152" cy="1224136"/>
          </a:xfrm>
          <a:prstGeom prst="triangle">
            <a:avLst/>
          </a:prstGeom>
          <a:solidFill>
            <a:srgbClr val="4D4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Цели: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Учить детей построению и использованию моделей для пересказа сказок и сочинения собственных историй, рассказов.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Развивать у детей речь посредством художественной литературы</a:t>
            </a:r>
          </a:p>
          <a:p>
            <a:pPr>
              <a:buNone/>
            </a:pP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632847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Метод моделирования с успехом можно применять в любой образовательной области: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Развитие культурно-гигиенических навыков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Рассказывание о временах года, животном,  растительном и предметном мире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Отгадывание и составление загадок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Заучивание стихов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Результаты: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У детей увеличивается круг знаний об окружающем мире, появляется желание пересказывать тексты, придумывать интересные истории, появляется интерес к заучиванию стихов, словарный запас выходит на более высокий уровень, дети преодолевают робость, учатся свободно держаться перед аудиторией.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Задачи: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Развитие словаря. Формирование грамматического строя речи. Развитие звуковой стороны речи. 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Формирование диалоговой речи. Обучение рассказыванию. 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Развитие мышления, воображения, памяти при отборе заместителей.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Символы – заместители -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Предметные картинки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Силуэтные изображения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Геометрические фигуры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Первый этап работы со сказкой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выделять главные события сказки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абстрагироваться от мелких деталей и подробностей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понимание принципа замещения: заместители обладают теми же свойствами и признаками, что и реальные объекты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Второй этап работы со сказкой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Цель: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обучение  составлению историй, сказок с использованием наглядных моделей и схем,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соблюдение последовательности действий сказки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Направления работы со сказкой: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Знакомство со сказкой;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Знакомство со средствами художественной выразительности;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Использование модели при пересказе  и сочинении сказок;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Представление воображаемой ситуации.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200" b="1" dirty="0" err="1" smtClean="0">
                <a:solidFill>
                  <a:srgbClr val="FF0000"/>
                </a:solidFill>
              </a:rPr>
              <a:t>Сериационный</a:t>
            </a:r>
            <a:r>
              <a:rPr lang="ru-RU" sz="3200" b="1" dirty="0" smtClean="0">
                <a:solidFill>
                  <a:srgbClr val="FF0000"/>
                </a:solidFill>
              </a:rPr>
              <a:t> ряд.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Цели: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развивать умение использовать заместителя для обозначения героев,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понимать текст на основе построения наглядной модели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548680"/>
            <a:ext cx="770485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338</Words>
  <Application>Microsoft Office PowerPoint</Application>
  <PresentationFormat>Экран (4:3)</PresentationFormat>
  <Paragraphs>74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</vt:lpstr>
      <vt:lpstr>Цели:</vt:lpstr>
      <vt:lpstr>Задачи: </vt:lpstr>
      <vt:lpstr>Символы – заместители - </vt:lpstr>
      <vt:lpstr>Первый этап работы со сказкой </vt:lpstr>
      <vt:lpstr>Второй этап работы со сказкой </vt:lpstr>
      <vt:lpstr>Направления работы со сказкой:</vt:lpstr>
      <vt:lpstr>  Сериационный ряд.   </vt:lpstr>
      <vt:lpstr>Слайд 9</vt:lpstr>
      <vt:lpstr>Двигательное моделирование. </vt:lpstr>
      <vt:lpstr>Театрализованная деятельность:</vt:lpstr>
      <vt:lpstr>Временно – пространственная модель: </vt:lpstr>
      <vt:lpstr>Временно – пространственная модель:  </vt:lpstr>
      <vt:lpstr>Этапы работы со сказкой:</vt:lpstr>
      <vt:lpstr>Работа по сказкам в группе</vt:lpstr>
      <vt:lpstr>Работа по сказкам в группе</vt:lpstr>
      <vt:lpstr>Работа с моделями:  «ЗАЮШКИНА  ИЗБУШКА»</vt:lpstr>
      <vt:lpstr>Работа с моделями: «ЗАЯЦ – ХВАСТА»</vt:lpstr>
      <vt:lpstr>Работа с моделями: «ЛИСА И ВОЛК»</vt:lpstr>
      <vt:lpstr>Слайд 20</vt:lpstr>
      <vt:lpstr> Метод моделирования с успехом можно применять в любой образовательной области: </vt:lpstr>
      <vt:lpstr>Результаты: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66</cp:revision>
  <dcterms:created xsi:type="dcterms:W3CDTF">2014-04-22T13:10:29Z</dcterms:created>
  <dcterms:modified xsi:type="dcterms:W3CDTF">2014-09-12T16:33:08Z</dcterms:modified>
</cp:coreProperties>
</file>