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302" r:id="rId3"/>
    <p:sldId id="258" r:id="rId4"/>
    <p:sldId id="275" r:id="rId5"/>
    <p:sldId id="292" r:id="rId6"/>
    <p:sldId id="274" r:id="rId7"/>
    <p:sldId id="279" r:id="rId8"/>
    <p:sldId id="293" r:id="rId9"/>
    <p:sldId id="313" r:id="rId10"/>
    <p:sldId id="314" r:id="rId11"/>
    <p:sldId id="303" r:id="rId12"/>
    <p:sldId id="309" r:id="rId13"/>
    <p:sldId id="312" r:id="rId14"/>
    <p:sldId id="317" r:id="rId15"/>
    <p:sldId id="282" r:id="rId16"/>
    <p:sldId id="307" r:id="rId17"/>
    <p:sldId id="310" r:id="rId18"/>
    <p:sldId id="304" r:id="rId19"/>
    <p:sldId id="305" r:id="rId20"/>
    <p:sldId id="306" r:id="rId21"/>
    <p:sldId id="296" r:id="rId22"/>
    <p:sldId id="298" r:id="rId23"/>
    <p:sldId id="318" r:id="rId24"/>
    <p:sldId id="299" r:id="rId25"/>
    <p:sldId id="291"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1" autoAdjust="0"/>
    <p:restoredTop sz="94676" autoAdjust="0"/>
  </p:normalViewPr>
  <p:slideViewPr>
    <p:cSldViewPr>
      <p:cViewPr>
        <p:scale>
          <a:sx n="66" d="100"/>
          <a:sy n="66" d="100"/>
        </p:scale>
        <p:origin x="-1272"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5E494A2-27C7-461C-B3AE-48B753F65422}" type="datetimeFigureOut">
              <a:rPr lang="ru-RU" smtClean="0"/>
              <a:pPr/>
              <a:t>05.03.2015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07E0D74-DF60-41F0-BBB6-FFB64724C5ED}"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5E494A2-27C7-461C-B3AE-48B753F65422}" type="datetimeFigureOut">
              <a:rPr lang="ru-RU" smtClean="0"/>
              <a:pPr/>
              <a:t>05.03.2015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07E0D74-DF60-41F0-BBB6-FFB64724C5ED}"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5E494A2-27C7-461C-B3AE-48B753F65422}" type="datetimeFigureOut">
              <a:rPr lang="ru-RU" smtClean="0"/>
              <a:pPr/>
              <a:t>05.03.2015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07E0D74-DF60-41F0-BBB6-FFB64724C5ED}"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5E494A2-27C7-461C-B3AE-48B753F65422}" type="datetimeFigureOut">
              <a:rPr lang="ru-RU" smtClean="0"/>
              <a:pPr/>
              <a:t>05.03.2015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07E0D74-DF60-41F0-BBB6-FFB64724C5ED}"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5E494A2-27C7-461C-B3AE-48B753F65422}" type="datetimeFigureOut">
              <a:rPr lang="ru-RU" smtClean="0"/>
              <a:pPr/>
              <a:t>05.03.2015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07E0D74-DF60-41F0-BBB6-FFB64724C5ED}"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5E494A2-27C7-461C-B3AE-48B753F65422}" type="datetimeFigureOut">
              <a:rPr lang="ru-RU" smtClean="0"/>
              <a:pPr/>
              <a:t>05.03.2015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07E0D74-DF60-41F0-BBB6-FFB64724C5ED}"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5E494A2-27C7-461C-B3AE-48B753F65422}" type="datetimeFigureOut">
              <a:rPr lang="ru-RU" smtClean="0"/>
              <a:pPr/>
              <a:t>05.03.2015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07E0D74-DF60-41F0-BBB6-FFB64724C5ED}"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5E494A2-27C7-461C-B3AE-48B753F65422}" type="datetimeFigureOut">
              <a:rPr lang="ru-RU" smtClean="0"/>
              <a:pPr/>
              <a:t>05.03.2015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07E0D74-DF60-41F0-BBB6-FFB64724C5ED}"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E494A2-27C7-461C-B3AE-48B753F65422}" type="datetimeFigureOut">
              <a:rPr lang="ru-RU" smtClean="0"/>
              <a:pPr/>
              <a:t>05.03.2015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07E0D74-DF60-41F0-BBB6-FFB64724C5ED}"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5E494A2-27C7-461C-B3AE-48B753F65422}" type="datetimeFigureOut">
              <a:rPr lang="ru-RU" smtClean="0"/>
              <a:pPr/>
              <a:t>05.03.2015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07E0D74-DF60-41F0-BBB6-FFB64724C5ED}"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5E494A2-27C7-461C-B3AE-48B753F65422}" type="datetimeFigureOut">
              <a:rPr lang="ru-RU" smtClean="0"/>
              <a:pPr/>
              <a:t>05.03.2015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07E0D74-DF60-41F0-BBB6-FFB64724C5ED}"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5E494A2-27C7-461C-B3AE-48B753F65422}" type="datetimeFigureOut">
              <a:rPr lang="ru-RU" smtClean="0"/>
              <a:pPr/>
              <a:t>05.03.2015</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07E0D74-DF60-41F0-BBB6-FFB64724C5E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04664"/>
            <a:ext cx="7776864" cy="4104456"/>
          </a:xfrm>
        </p:spPr>
        <p:txBody>
          <a:bodyPr>
            <a:normAutofit/>
          </a:bodyPr>
          <a:lstStyle/>
          <a:p>
            <a:pPr algn="ctr"/>
            <a:r>
              <a:rPr lang="ru-RU" sz="2400" b="1" dirty="0">
                <a:solidFill>
                  <a:schemeClr val="accent1">
                    <a:lumMod val="50000"/>
                  </a:schemeClr>
                </a:solidFill>
                <a:latin typeface="Times New Roman" pitchFamily="18" charset="0"/>
                <a:cs typeface="Times New Roman" pitchFamily="18" charset="0"/>
              </a:rPr>
              <a:t>«Развитие </a:t>
            </a:r>
            <a:r>
              <a:rPr lang="ru-RU" sz="2400" b="1" dirty="0" smtClean="0">
                <a:solidFill>
                  <a:schemeClr val="accent1">
                    <a:lumMod val="50000"/>
                  </a:schemeClr>
                </a:solidFill>
                <a:latin typeface="Times New Roman" pitchFamily="18" charset="0"/>
                <a:cs typeface="Times New Roman" pitchFamily="18" charset="0"/>
              </a:rPr>
              <a:t>творческой исследовательской </a:t>
            </a:r>
            <a:r>
              <a:rPr lang="ru-RU" sz="2400" b="1" dirty="0">
                <a:solidFill>
                  <a:schemeClr val="accent1">
                    <a:lumMod val="50000"/>
                  </a:schemeClr>
                </a:solidFill>
                <a:latin typeface="Times New Roman" pitchFamily="18" charset="0"/>
                <a:cs typeface="Times New Roman" pitchFamily="18" charset="0"/>
              </a:rPr>
              <a:t>активности старших дошкольников в процессе детского </a:t>
            </a:r>
            <a:r>
              <a:rPr lang="ru-RU" sz="2400" b="1" dirty="0" smtClean="0">
                <a:solidFill>
                  <a:schemeClr val="accent1">
                    <a:lumMod val="50000"/>
                  </a:schemeClr>
                </a:solidFill>
                <a:latin typeface="Times New Roman" pitchFamily="18" charset="0"/>
                <a:cs typeface="Times New Roman" pitchFamily="18" charset="0"/>
              </a:rPr>
              <a:t>экспериментирования</a:t>
            </a:r>
            <a:r>
              <a:rPr lang="ru-RU" sz="2400" b="1" dirty="0">
                <a:solidFill>
                  <a:schemeClr val="accent1">
                    <a:lumMod val="50000"/>
                  </a:schemeClr>
                </a:solidFill>
                <a:latin typeface="Times New Roman" pitchFamily="18" charset="0"/>
                <a:cs typeface="Times New Roman" pitchFamily="18" charset="0"/>
              </a:rPr>
              <a:t>»</a:t>
            </a:r>
            <a:endParaRPr lang="ru-RU" b="1" dirty="0">
              <a:solidFill>
                <a:schemeClr val="accent1">
                  <a:lumMod val="50000"/>
                </a:schemeClr>
              </a:solidFill>
              <a:latin typeface="Times New Roman" pitchFamily="18" charset="0"/>
              <a:cs typeface="Times New Roman" pitchFamily="18" charset="0"/>
            </a:endParaRPr>
          </a:p>
        </p:txBody>
      </p:sp>
      <p:sp>
        <p:nvSpPr>
          <p:cNvPr id="5" name="Подзаголовок 2"/>
          <p:cNvSpPr txBox="1">
            <a:spLocks/>
          </p:cNvSpPr>
          <p:nvPr/>
        </p:nvSpPr>
        <p:spPr>
          <a:xfrm>
            <a:off x="395536" y="5157192"/>
            <a:ext cx="8352928" cy="1440160"/>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r"/>
            <a:endParaRPr lang="ru-RU" sz="2000" b="1" dirty="0" smtClean="0">
              <a:solidFill>
                <a:schemeClr val="bg2">
                  <a:lumMod val="10000"/>
                </a:schemeClr>
              </a:solidFill>
            </a:endParaRPr>
          </a:p>
          <a:p>
            <a:r>
              <a:rPr lang="ru-RU" sz="2000" b="1" dirty="0" smtClean="0">
                <a:solidFill>
                  <a:schemeClr val="accent1">
                    <a:lumMod val="50000"/>
                  </a:schemeClr>
                </a:solidFill>
                <a:latin typeface="Times New Roman" pitchFamily="18" charset="0"/>
                <a:cs typeface="Times New Roman" pitchFamily="18" charset="0"/>
              </a:rPr>
              <a:t>Подготовила:  Сагдарова  Эльза  Рауфовна</a:t>
            </a:r>
            <a:endParaRPr lang="ru-RU" sz="2000" b="1" dirty="0">
              <a:solidFill>
                <a:schemeClr val="accent1">
                  <a:lumMod val="50000"/>
                </a:schemeClr>
              </a:solidFill>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xmlns="" val="0"/>
              </a:ext>
            </a:extLst>
          </a:blip>
          <a:srcRect/>
          <a:stretch/>
        </p:blipFill>
        <p:spPr bwMode="auto">
          <a:xfrm>
            <a:off x="336475" y="1844824"/>
            <a:ext cx="4379541" cy="310006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descr="C:\Users\123\Desktop\science-lab-test-tubes-hi.png"/>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7309941" y="4509120"/>
            <a:ext cx="1438523" cy="1467557"/>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5436096" y="1844824"/>
            <a:ext cx="2248895" cy="267618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14418678"/>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nodeType="withEffect">
                                  <p:stCondLst>
                                    <p:cond delay="0"/>
                                  </p:stCondLst>
                                  <p:childTnLst>
                                    <p:set>
                                      <p:cBhvr>
                                        <p:cTn id="14" dur="1" fill="hold">
                                          <p:stCondLst>
                                            <p:cond delay="0"/>
                                          </p:stCondLst>
                                        </p:cTn>
                                        <p:tgtEl>
                                          <p:spTgt spid="1029"/>
                                        </p:tgtEl>
                                        <p:attrNameLst>
                                          <p:attrName>style.visibility</p:attrName>
                                        </p:attrNameLst>
                                      </p:cBhvr>
                                      <p:to>
                                        <p:strVal val="visible"/>
                                      </p:to>
                                    </p:set>
                                    <p:animEffect transition="in" filter="fade">
                                      <p:cBhvr>
                                        <p:cTn id="15" dur="500"/>
                                        <p:tgtEl>
                                          <p:spTgt spid="1029"/>
                                        </p:tgtEl>
                                      </p:cBhvr>
                                    </p:animEffect>
                                  </p:childTnLst>
                                </p:cTn>
                              </p:par>
                              <p:par>
                                <p:cTn id="16" presetID="10" presetClass="entr" presetSubtype="0"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500"/>
                                        <p:tgtEl>
                                          <p:spTgt spid="10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3"/>
          </p:nvPr>
        </p:nvPicPr>
        <p:blipFill>
          <a:blip r:embed="rId2" cstate="screen"/>
          <a:srcRect/>
          <a:stretch>
            <a:fillRect/>
          </a:stretch>
        </p:blipFill>
        <p:spPr bwMode="auto">
          <a:xfrm>
            <a:off x="611560" y="260647"/>
            <a:ext cx="7776864" cy="5544617"/>
          </a:xfrm>
          <a:prstGeom prst="rect">
            <a:avLst/>
          </a:prstGeom>
          <a:ln>
            <a:solidFill>
              <a:srgbClr val="0070C0"/>
            </a:solidFill>
          </a:ln>
          <a:effectLst>
            <a:softEdge rad="112500"/>
          </a:effectLst>
        </p:spPr>
      </p:pic>
      <p:sp>
        <p:nvSpPr>
          <p:cNvPr id="3" name="Овал 2"/>
          <p:cNvSpPr/>
          <p:nvPr/>
        </p:nvSpPr>
        <p:spPr>
          <a:xfrm>
            <a:off x="1763688" y="5943600"/>
            <a:ext cx="6120680" cy="58174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solidFill>
                  <a:srgbClr val="002060"/>
                </a:solidFill>
              </a:rPr>
              <a:t>Я  экспериментатор</a:t>
            </a:r>
            <a:endParaRPr lang="ru-RU" dirty="0">
              <a:solidFill>
                <a:srgbClr val="00206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095" y="188641"/>
            <a:ext cx="7621337" cy="576063"/>
          </a:xfrm>
        </p:spPr>
        <p:txBody>
          <a:bodyPr/>
          <a:lstStyle/>
          <a:p>
            <a:r>
              <a:rPr lang="ru-RU" sz="2000" dirty="0" smtClean="0">
                <a:solidFill>
                  <a:srgbClr val="002060"/>
                </a:solidFill>
                <a:latin typeface="Times New Roman" pitchFamily="18" charset="0"/>
                <a:cs typeface="Times New Roman" pitchFamily="18" charset="0"/>
              </a:rPr>
              <a:t>Познавательный интерес ребенка развивается в процессе экспериментирования с жидкостями. </a:t>
            </a:r>
            <a:endParaRPr lang="ru-RU" sz="2000" dirty="0">
              <a:solidFill>
                <a:srgbClr val="002060"/>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cstate="screen"/>
          <a:srcRect/>
          <a:stretch>
            <a:fillRect/>
          </a:stretch>
        </p:blipFill>
        <p:spPr bwMode="auto">
          <a:xfrm>
            <a:off x="247614" y="908720"/>
            <a:ext cx="3493888" cy="3960440"/>
          </a:xfrm>
          <a:prstGeom prst="roundRect">
            <a:avLst>
              <a:gd name="adj" fmla="val 8594"/>
            </a:avLst>
          </a:prstGeom>
          <a:solidFill>
            <a:srgbClr val="FFFFFF">
              <a:shade val="85000"/>
            </a:srgbClr>
          </a:solidFill>
          <a:ln w="38100">
            <a:solidFill>
              <a:srgbClr val="0070C0"/>
            </a:solidFill>
          </a:ln>
          <a:effectLst>
            <a:reflection blurRad="12700" stA="38000" endPos="28000" dist="5000" dir="5400000" sy="-100000" algn="bl" rotWithShape="0"/>
          </a:effectLst>
        </p:spPr>
      </p:pic>
      <p:pic>
        <p:nvPicPr>
          <p:cNvPr id="3" name="Picture 2"/>
          <p:cNvPicPr>
            <a:picLocks noGrp="1" noChangeAspect="1" noChangeArrowheads="1"/>
          </p:cNvPicPr>
          <p:nvPr>
            <p:ph idx="1"/>
          </p:nvPr>
        </p:nvPicPr>
        <p:blipFill>
          <a:blip r:embed="rId3" cstate="screen"/>
          <a:srcRect/>
          <a:stretch>
            <a:fillRect/>
          </a:stretch>
        </p:blipFill>
        <p:spPr bwMode="auto">
          <a:xfrm>
            <a:off x="3899514" y="980728"/>
            <a:ext cx="4861926" cy="3816423"/>
          </a:xfrm>
          <a:prstGeom prst="roundRect">
            <a:avLst>
              <a:gd name="adj" fmla="val 8594"/>
            </a:avLst>
          </a:prstGeom>
          <a:solidFill>
            <a:srgbClr val="FFFFFF">
              <a:shade val="85000"/>
            </a:srgbClr>
          </a:solidFill>
          <a:ln w="38100">
            <a:solidFill>
              <a:srgbClr val="0070C0"/>
            </a:solidFill>
          </a:ln>
          <a:effectLst>
            <a:reflection blurRad="12700" stA="38000" endPos="28000" dist="5000" dir="5400000" sy="-100000" algn="bl" rotWithShape="0"/>
          </a:effectLst>
        </p:spPr>
      </p:pic>
      <p:sp>
        <p:nvSpPr>
          <p:cNvPr id="10" name="Пятиугольник 9"/>
          <p:cNvSpPr/>
          <p:nvPr/>
        </p:nvSpPr>
        <p:spPr>
          <a:xfrm>
            <a:off x="467544" y="5301208"/>
            <a:ext cx="3384376" cy="432048"/>
          </a:xfrm>
          <a:prstGeom prst="homePlate">
            <a:avLst>
              <a:gd name="adj" fmla="val 70157"/>
            </a:avLst>
          </a:prstGeom>
          <a:ln w="38100">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smtClean="0">
                <a:solidFill>
                  <a:srgbClr val="002060"/>
                </a:solidFill>
              </a:rPr>
              <a:t>Действие воды</a:t>
            </a:r>
            <a:endParaRPr lang="ru-RU" dirty="0">
              <a:solidFill>
                <a:srgbClr val="002060"/>
              </a:solidFill>
            </a:endParaRPr>
          </a:p>
        </p:txBody>
      </p:sp>
      <p:sp>
        <p:nvSpPr>
          <p:cNvPr id="12" name="Стрелка вправо с вырезом 11"/>
          <p:cNvSpPr/>
          <p:nvPr/>
        </p:nvSpPr>
        <p:spPr>
          <a:xfrm>
            <a:off x="4067944" y="4797152"/>
            <a:ext cx="5076056" cy="1656184"/>
          </a:xfrm>
          <a:prstGeom prst="notchedRightArrow">
            <a:avLst/>
          </a:prstGeom>
          <a:ln w="38100">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smtClean="0">
                <a:solidFill>
                  <a:srgbClr val="002060"/>
                </a:solidFill>
                <a:latin typeface="Times New Roman" pitchFamily="18" charset="0"/>
                <a:cs typeface="Times New Roman" pitchFamily="18" charset="0"/>
              </a:rPr>
              <a:t>Игровая ситуация </a:t>
            </a:r>
            <a:r>
              <a:rPr lang="ru-RU" sz="1400" b="1" dirty="0" smtClean="0">
                <a:solidFill>
                  <a:srgbClr val="002060"/>
                </a:solidFill>
                <a:latin typeface="Times New Roman" pitchFamily="18" charset="0"/>
                <a:cs typeface="Times New Roman" pitchFamily="18" charset="0"/>
              </a:rPr>
              <a:t>Плавает-тонет</a:t>
            </a:r>
            <a:r>
              <a:rPr lang="ru-RU" sz="1400" dirty="0" smtClean="0">
                <a:solidFill>
                  <a:srgbClr val="002060"/>
                </a:solidFill>
                <a:latin typeface="Times New Roman" pitchFamily="18" charset="0"/>
                <a:cs typeface="Times New Roman" pitchFamily="18" charset="0"/>
              </a:rPr>
              <a:t/>
            </a:r>
            <a:br>
              <a:rPr lang="ru-RU" sz="1400" dirty="0" smtClean="0">
                <a:solidFill>
                  <a:srgbClr val="002060"/>
                </a:solidFill>
                <a:latin typeface="Times New Roman" pitchFamily="18" charset="0"/>
                <a:cs typeface="Times New Roman" pitchFamily="18" charset="0"/>
              </a:rPr>
            </a:br>
            <a:r>
              <a:rPr lang="ru-RU" sz="1400" dirty="0" smtClean="0">
                <a:solidFill>
                  <a:srgbClr val="002060"/>
                </a:solidFill>
                <a:latin typeface="Times New Roman" pitchFamily="18" charset="0"/>
                <a:cs typeface="Times New Roman" pitchFamily="18" charset="0"/>
              </a:rPr>
              <a:t>Цель: учить детей определять легкие и тяжелые предметы (одни остаются на поверхности воды, другие тонут)</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301208"/>
            <a:ext cx="8424935" cy="1080120"/>
          </a:xfrm>
        </p:spPr>
        <p:txBody>
          <a:bodyPr/>
          <a:lstStyle/>
          <a:p>
            <a:pPr marL="45720" indent="0">
              <a:buNone/>
            </a:pPr>
            <a:r>
              <a:rPr lang="ru-RU" sz="1800" dirty="0" smtClean="0">
                <a:solidFill>
                  <a:srgbClr val="002060"/>
                </a:solidFill>
                <a:latin typeface="Times New Roman" pitchFamily="18" charset="0"/>
                <a:cs typeface="Times New Roman" pitchFamily="18" charset="0"/>
              </a:rPr>
              <a:t/>
            </a:r>
            <a:br>
              <a:rPr lang="ru-RU" sz="1800" dirty="0" smtClean="0">
                <a:solidFill>
                  <a:srgbClr val="002060"/>
                </a:solidFill>
                <a:latin typeface="Times New Roman" pitchFamily="18" charset="0"/>
                <a:cs typeface="Times New Roman" pitchFamily="18" charset="0"/>
              </a:rPr>
            </a:br>
            <a:r>
              <a:rPr lang="ru-RU" sz="1800" dirty="0" smtClean="0">
                <a:solidFill>
                  <a:srgbClr val="002060"/>
                </a:solidFill>
                <a:latin typeface="Times New Roman" pitchFamily="18" charset="0"/>
                <a:cs typeface="Times New Roman" pitchFamily="18" charset="0"/>
              </a:rPr>
              <a:t>Вывод:</a:t>
            </a:r>
            <a:r>
              <a:rPr lang="ru-RU" sz="1800" dirty="0" smtClean="0"/>
              <a:t> </a:t>
            </a:r>
            <a:r>
              <a:rPr lang="ru-RU" sz="1800" dirty="0" smtClean="0">
                <a:solidFill>
                  <a:srgbClr val="002060"/>
                </a:solidFill>
              </a:rPr>
              <a:t>магнит  имеет способность притягивать предметы</a:t>
            </a:r>
            <a:br>
              <a:rPr lang="ru-RU" sz="1800" dirty="0" smtClean="0">
                <a:solidFill>
                  <a:srgbClr val="002060"/>
                </a:solidFill>
              </a:rPr>
            </a:br>
            <a:r>
              <a:rPr lang="ru-RU" sz="1800" dirty="0" smtClean="0">
                <a:solidFill>
                  <a:srgbClr val="002060"/>
                </a:solidFill>
                <a:latin typeface="Times New Roman" pitchFamily="18" charset="0"/>
                <a:cs typeface="Times New Roman" pitchFamily="18" charset="0"/>
              </a:rPr>
              <a:t>  </a:t>
            </a:r>
          </a:p>
        </p:txBody>
      </p:sp>
      <p:pic>
        <p:nvPicPr>
          <p:cNvPr id="4" name="Picture 2"/>
          <p:cNvPicPr>
            <a:picLocks noGrp="1" noChangeAspect="1" noChangeArrowheads="1"/>
          </p:cNvPicPr>
          <p:nvPr>
            <p:ph sz="quarter" idx="13"/>
          </p:nvPr>
        </p:nvPicPr>
        <p:blipFill>
          <a:blip r:embed="rId2" cstate="screen"/>
          <a:srcRect/>
          <a:stretch>
            <a:fillRect/>
          </a:stretch>
        </p:blipFill>
        <p:spPr bwMode="auto">
          <a:xfrm>
            <a:off x="1763688" y="1412776"/>
            <a:ext cx="6776959" cy="3816424"/>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p:spPr>
      </p:pic>
      <p:sp>
        <p:nvSpPr>
          <p:cNvPr id="5" name="Пятиугольник 4"/>
          <p:cNvSpPr/>
          <p:nvPr/>
        </p:nvSpPr>
        <p:spPr>
          <a:xfrm>
            <a:off x="1979712" y="188640"/>
            <a:ext cx="6048672" cy="576064"/>
          </a:xfrm>
          <a:prstGeom prst="homePlat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002060"/>
                </a:solidFill>
              </a:rPr>
              <a:t>Вода                          проводник</a:t>
            </a:r>
            <a:endParaRPr lang="ru-RU" dirty="0">
              <a:solidFill>
                <a:srgbClr val="002060"/>
              </a:solidFill>
            </a:endParaRPr>
          </a:p>
        </p:txBody>
      </p:sp>
      <p:cxnSp>
        <p:nvCxnSpPr>
          <p:cNvPr id="7" name="Прямая со стрелкой 6"/>
          <p:cNvCxnSpPr/>
          <p:nvPr/>
        </p:nvCxnSpPr>
        <p:spPr>
          <a:xfrm>
            <a:off x="4067944" y="476672"/>
            <a:ext cx="12961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screen"/>
          <a:srcRect/>
          <a:stretch>
            <a:fillRect/>
          </a:stretch>
        </p:blipFill>
        <p:spPr bwMode="auto">
          <a:xfrm>
            <a:off x="611560" y="692696"/>
            <a:ext cx="7704856" cy="5744849"/>
          </a:xfrm>
          <a:prstGeom prst="rect">
            <a:avLst/>
          </a:prstGeom>
          <a:noFill/>
          <a:ln w="9525">
            <a:solidFill>
              <a:srgbClr val="00B0F0"/>
            </a:solidFill>
            <a:miter lim="800000"/>
            <a:headEnd/>
            <a:tailEnd/>
          </a:ln>
          <a:effectLst/>
        </p:spPr>
      </p:pic>
      <p:sp>
        <p:nvSpPr>
          <p:cNvPr id="3" name="Прямоугольник 2"/>
          <p:cNvSpPr/>
          <p:nvPr/>
        </p:nvSpPr>
        <p:spPr>
          <a:xfrm>
            <a:off x="2599344" y="260648"/>
            <a:ext cx="3945311" cy="369332"/>
          </a:xfrm>
          <a:prstGeom prst="rect">
            <a:avLst/>
          </a:prstGeom>
        </p:spPr>
        <p:txBody>
          <a:bodyPr wrap="square">
            <a:spAutoFit/>
          </a:bodyPr>
          <a:lstStyle/>
          <a:p>
            <a:r>
              <a:rPr lang="ru-RU" dirty="0" smtClean="0">
                <a:solidFill>
                  <a:srgbClr val="002060"/>
                </a:solidFill>
              </a:rPr>
              <a:t> Вода -источник питания  растений</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screen"/>
          <a:srcRect/>
          <a:stretch>
            <a:fillRect/>
          </a:stretch>
        </p:blipFill>
        <p:spPr bwMode="auto">
          <a:xfrm rot="5400000">
            <a:off x="1751586" y="920822"/>
            <a:ext cx="5391522" cy="3927158"/>
          </a:xfrm>
          <a:prstGeom prst="rect">
            <a:avLst/>
          </a:prstGeom>
          <a:noFill/>
          <a:ln w="9525">
            <a:solidFill>
              <a:srgbClr val="00B0F0"/>
            </a:solidFill>
            <a:miter lim="800000"/>
            <a:headEnd/>
            <a:tailEnd/>
          </a:ln>
          <a:effectLst/>
        </p:spPr>
      </p:pic>
      <p:sp>
        <p:nvSpPr>
          <p:cNvPr id="3" name="Скругленный прямоугольник 2"/>
          <p:cNvSpPr/>
          <p:nvPr/>
        </p:nvSpPr>
        <p:spPr>
          <a:xfrm>
            <a:off x="395536" y="548680"/>
            <a:ext cx="1656184" cy="48965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Видоизмененные листья</a:t>
            </a:r>
          </a:p>
          <a:p>
            <a:pPr algn="ctr"/>
            <a:endParaRPr lang="ru-RU" dirty="0" smtClean="0"/>
          </a:p>
          <a:p>
            <a:pPr algn="ctr"/>
            <a:endParaRPr lang="ru-RU" dirty="0" smtClean="0"/>
          </a:p>
          <a:p>
            <a:pPr algn="ctr"/>
            <a:endParaRPr lang="ru-RU" dirty="0" smtClean="0"/>
          </a:p>
          <a:p>
            <a:pPr algn="ctr"/>
            <a:r>
              <a:rPr lang="ru-RU" dirty="0" smtClean="0"/>
              <a:t>Почки</a:t>
            </a:r>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a:p>
        </p:txBody>
      </p:sp>
      <p:sp>
        <p:nvSpPr>
          <p:cNvPr id="29" name="Скругленный прямоугольник 28"/>
          <p:cNvSpPr/>
          <p:nvPr/>
        </p:nvSpPr>
        <p:spPr>
          <a:xfrm>
            <a:off x="6588224" y="188640"/>
            <a:ext cx="1224136" cy="51125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Донце</a:t>
            </a:r>
          </a:p>
          <a:p>
            <a:pPr algn="ctr"/>
            <a:endParaRPr lang="ru-RU" dirty="0" smtClean="0"/>
          </a:p>
          <a:p>
            <a:pPr algn="ctr"/>
            <a:r>
              <a:rPr lang="ru-RU" dirty="0" smtClean="0"/>
              <a:t>Придаточные корни</a:t>
            </a:r>
            <a:endParaRPr lang="ru-RU" dirty="0"/>
          </a:p>
        </p:txBody>
      </p:sp>
      <p:cxnSp>
        <p:nvCxnSpPr>
          <p:cNvPr id="39" name="Прямая со стрелкой 38"/>
          <p:cNvCxnSpPr/>
          <p:nvPr/>
        </p:nvCxnSpPr>
        <p:spPr>
          <a:xfrm>
            <a:off x="1979712" y="1628800"/>
            <a:ext cx="1800200" cy="28803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a:off x="1907704" y="3068960"/>
            <a:ext cx="1728192"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flipH="1">
            <a:off x="7380312" y="2780928"/>
            <a:ext cx="288032"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p:nvPr/>
        </p:nvCxnSpPr>
        <p:spPr>
          <a:xfrm flipV="1">
            <a:off x="3707904" y="2276872"/>
            <a:ext cx="3888432" cy="19442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p:nvPr/>
        </p:nvCxnSpPr>
        <p:spPr>
          <a:xfrm flipV="1">
            <a:off x="3563888" y="2996952"/>
            <a:ext cx="4104456" cy="13898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395536" y="5877272"/>
            <a:ext cx="8208912" cy="923330"/>
          </a:xfrm>
          <a:prstGeom prst="rect">
            <a:avLst/>
          </a:prstGeom>
        </p:spPr>
        <p:txBody>
          <a:bodyPr wrap="square">
            <a:spAutoFit/>
          </a:bodyPr>
          <a:lstStyle/>
          <a:p>
            <a:r>
              <a:rPr lang="ru-RU" b="1" dirty="0" smtClean="0">
                <a:solidFill>
                  <a:srgbClr val="002060"/>
                </a:solidFill>
                <a:latin typeface="Times New Roman" pitchFamily="18" charset="0"/>
                <a:cs typeface="Times New Roman" pitchFamily="18" charset="0"/>
              </a:rPr>
              <a:t>Вывод :таким образом поглощение воды и питания  растения происходит через корни  . Растение нормально растет и развивается в том случае , если в корни растения будут поступать вода и все питательные вещества.</a:t>
            </a:r>
            <a:endParaRPr lang="ru-RU" b="1" dirty="0">
              <a:latin typeface="Times New Roman" pitchFamily="18" charset="0"/>
              <a:cs typeface="Times New Roman" pitchFamily="18" charset="0"/>
            </a:endParaRPr>
          </a:p>
        </p:txBody>
      </p:sp>
      <p:pic>
        <p:nvPicPr>
          <p:cNvPr id="11" name="Picture 2"/>
          <p:cNvPicPr>
            <a:picLocks noChangeAspect="1" noChangeArrowheads="1"/>
          </p:cNvPicPr>
          <p:nvPr/>
        </p:nvPicPr>
        <p:blipFill>
          <a:blip r:embed="rId3" cstate="screen"/>
          <a:srcRect/>
          <a:stretch>
            <a:fillRect/>
          </a:stretch>
        </p:blipFill>
        <p:spPr bwMode="auto">
          <a:xfrm>
            <a:off x="8013544" y="260648"/>
            <a:ext cx="950944" cy="50405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188640"/>
            <a:ext cx="8712968" cy="3600400"/>
          </a:xfrm>
        </p:spPr>
        <p:txBody>
          <a:bodyPr>
            <a:normAutofit/>
          </a:bodyPr>
          <a:lstStyle/>
          <a:p>
            <a:pPr marL="45720" indent="0" algn="just">
              <a:buNone/>
            </a:pPr>
            <a:r>
              <a:rPr lang="ru-RU" sz="2000" b="1" dirty="0" smtClean="0">
                <a:solidFill>
                  <a:srgbClr val="002060"/>
                </a:solidFill>
                <a:latin typeface="Times New Roman" pitchFamily="18" charset="0"/>
                <a:cs typeface="Times New Roman" pitchFamily="18" charset="0"/>
              </a:rPr>
              <a:t>                                Экспериментирование  с воздухом</a:t>
            </a:r>
          </a:p>
          <a:p>
            <a:pPr marL="45720" indent="0" algn="just">
              <a:buNone/>
            </a:pPr>
            <a:r>
              <a:rPr lang="ru-RU" sz="2000" dirty="0" smtClean="0">
                <a:solidFill>
                  <a:srgbClr val="002060"/>
                </a:solidFill>
                <a:latin typeface="Times New Roman" panose="02020603050405020304" pitchFamily="18" charset="0"/>
                <a:cs typeface="Times New Roman" panose="02020603050405020304" pitchFamily="18" charset="0"/>
              </a:rPr>
              <a:t>Цель: помочь выявить свойство  воздуха , дать представление о том, что люди дышат воздухом, вдыхая его легкими; воздух можно почувствовать .</a:t>
            </a:r>
          </a:p>
          <a:p>
            <a:pPr marL="45720" indent="0" algn="just">
              <a:buFont typeface="Wingdings" pitchFamily="2" charset="2"/>
              <a:buChar char="Ø"/>
            </a:pPr>
            <a:r>
              <a:rPr lang="ru-RU" sz="2000" dirty="0" smtClean="0">
                <a:solidFill>
                  <a:srgbClr val="002060"/>
                </a:solidFill>
                <a:latin typeface="Times New Roman" panose="02020603050405020304" pitchFamily="18" charset="0"/>
                <a:cs typeface="Times New Roman" panose="02020603050405020304" pitchFamily="18" charset="0"/>
              </a:rPr>
              <a:t>Выполнение эксперимента.</a:t>
            </a:r>
          </a:p>
          <a:p>
            <a:pPr marL="45720" indent="0" algn="just">
              <a:buNone/>
            </a:pPr>
            <a:endParaRPr lang="ru-RU" sz="2000" dirty="0" smtClean="0">
              <a:solidFill>
                <a:srgbClr val="002060"/>
              </a:solidFill>
              <a:latin typeface="Times New Roman" panose="02020603050405020304" pitchFamily="18" charset="0"/>
              <a:cs typeface="Times New Roman" panose="02020603050405020304" pitchFamily="18" charset="0"/>
            </a:endParaRPr>
          </a:p>
          <a:p>
            <a:pPr>
              <a:buFont typeface="Arial" pitchFamily="34" charset="0"/>
              <a:buChar char="•"/>
            </a:pPr>
            <a:r>
              <a:rPr lang="ru-RU" sz="2000" dirty="0">
                <a:solidFill>
                  <a:srgbClr val="002060"/>
                </a:solidFill>
                <a:latin typeface="Times New Roman" pitchFamily="18" charset="0"/>
                <a:cs typeface="Times New Roman" pitchFamily="18" charset="0"/>
              </a:rPr>
              <a:t> </a:t>
            </a:r>
            <a:r>
              <a:rPr lang="ru-RU" sz="2000" dirty="0" smtClean="0">
                <a:solidFill>
                  <a:srgbClr val="002060"/>
                </a:solidFill>
                <a:latin typeface="Times New Roman" pitchFamily="18" charset="0"/>
                <a:cs typeface="Times New Roman" pitchFamily="18" charset="0"/>
              </a:rPr>
              <a:t>мы дышим воздухом;</a:t>
            </a:r>
          </a:p>
          <a:p>
            <a:pPr>
              <a:buFont typeface="Arial" pitchFamily="34" charset="0"/>
              <a:buChar char="•"/>
            </a:pPr>
            <a:r>
              <a:rPr lang="ru-RU" sz="2000" dirty="0" smtClean="0">
                <a:solidFill>
                  <a:srgbClr val="002060"/>
                </a:solidFill>
                <a:latin typeface="Times New Roman" pitchFamily="18" charset="0"/>
                <a:cs typeface="Times New Roman" pitchFamily="18" charset="0"/>
              </a:rPr>
              <a:t> можно ли поймать воздух?;</a:t>
            </a:r>
          </a:p>
          <a:p>
            <a:pPr>
              <a:buFont typeface="Arial" pitchFamily="34" charset="0"/>
              <a:buChar char="•"/>
            </a:pPr>
            <a:r>
              <a:rPr lang="ru-RU" sz="2000" dirty="0">
                <a:solidFill>
                  <a:srgbClr val="002060"/>
                </a:solidFill>
                <a:latin typeface="Times New Roman" pitchFamily="18" charset="0"/>
                <a:cs typeface="Times New Roman" pitchFamily="18" charset="0"/>
              </a:rPr>
              <a:t> </a:t>
            </a:r>
            <a:r>
              <a:rPr lang="ru-RU" sz="2000" dirty="0" smtClean="0">
                <a:solidFill>
                  <a:srgbClr val="002060"/>
                </a:solidFill>
                <a:latin typeface="Times New Roman" pitchFamily="18" charset="0"/>
                <a:cs typeface="Times New Roman" pitchFamily="18" charset="0"/>
              </a:rPr>
              <a:t>бывает ли воздуху холодно?;</a:t>
            </a:r>
          </a:p>
          <a:p>
            <a:pPr>
              <a:buFont typeface="Arial" pitchFamily="34" charset="0"/>
              <a:buChar char="•"/>
            </a:pPr>
            <a:r>
              <a:rPr lang="ru-RU" sz="2000" dirty="0">
                <a:solidFill>
                  <a:srgbClr val="002060"/>
                </a:solidFill>
                <a:latin typeface="Times New Roman" pitchFamily="18" charset="0"/>
                <a:cs typeface="Times New Roman" pitchFamily="18" charset="0"/>
              </a:rPr>
              <a:t> </a:t>
            </a:r>
            <a:r>
              <a:rPr lang="ru-RU" sz="2000" dirty="0" smtClean="0">
                <a:solidFill>
                  <a:srgbClr val="002060"/>
                </a:solidFill>
                <a:latin typeface="Times New Roman" pitchFamily="18" charset="0"/>
                <a:cs typeface="Times New Roman" pitchFamily="18" charset="0"/>
              </a:rPr>
              <a:t>может ли воздух быть сильным?                                       </a:t>
            </a:r>
          </a:p>
          <a:p>
            <a:pPr marL="45720" indent="0">
              <a:buNone/>
            </a:pPr>
            <a:endParaRPr lang="ru-RU" dirty="0" smtClean="0"/>
          </a:p>
        </p:txBody>
      </p:sp>
      <p:sp>
        <p:nvSpPr>
          <p:cNvPr id="6" name="Объект 2"/>
          <p:cNvSpPr txBox="1">
            <a:spLocks/>
          </p:cNvSpPr>
          <p:nvPr/>
        </p:nvSpPr>
        <p:spPr>
          <a:xfrm>
            <a:off x="395536" y="4725144"/>
            <a:ext cx="4248472" cy="1440160"/>
          </a:xfrm>
          <a:prstGeom prst="rect">
            <a:avLst/>
          </a:prstGeom>
        </p:spPr>
        <p:txBody>
          <a:bodyPr vert="horz" lIns="91440" tIns="45720" rIns="91440" bIns="45720" rtlCol="0">
            <a:normAutofit lnSpcReduction="1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just">
              <a:buFont typeface="Georgia" pitchFamily="18" charset="0"/>
              <a:buNone/>
            </a:pPr>
            <a:r>
              <a:rPr lang="ru-RU" sz="1800" dirty="0" smtClean="0">
                <a:solidFill>
                  <a:srgbClr val="002060"/>
                </a:solidFill>
                <a:latin typeface="Times New Roman" pitchFamily="18" charset="0"/>
                <a:cs typeface="Times New Roman" pitchFamily="18" charset="0"/>
              </a:rPr>
              <a:t>Вывод: из опытов дети узнают, что воздух есть везде, он прозрачный, легкий, не заметный. Воздух нужен для дыхания всем живым существам: растениям, животным, человеку.</a:t>
            </a:r>
          </a:p>
        </p:txBody>
      </p:sp>
      <p:pic>
        <p:nvPicPr>
          <p:cNvPr id="1028" name="Picture 4"/>
          <p:cNvPicPr>
            <a:picLocks noChangeAspect="1" noChangeArrowheads="1"/>
          </p:cNvPicPr>
          <p:nvPr/>
        </p:nvPicPr>
        <p:blipFill>
          <a:blip r:embed="rId2" cstate="screen"/>
          <a:srcRect/>
          <a:stretch>
            <a:fillRect/>
          </a:stretch>
        </p:blipFill>
        <p:spPr bwMode="auto">
          <a:xfrm>
            <a:off x="3851920" y="1628800"/>
            <a:ext cx="1752195" cy="114689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026" name="Picture 2"/>
          <p:cNvPicPr>
            <a:picLocks noChangeAspect="1" noChangeArrowheads="1"/>
          </p:cNvPicPr>
          <p:nvPr/>
        </p:nvPicPr>
        <p:blipFill>
          <a:blip r:embed="rId3" cstate="screen"/>
          <a:srcRect/>
          <a:stretch>
            <a:fillRect/>
          </a:stretch>
        </p:blipFill>
        <p:spPr bwMode="auto">
          <a:xfrm>
            <a:off x="6876256" y="1628800"/>
            <a:ext cx="1944216" cy="1093622"/>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4" name="Picture 4"/>
          <p:cNvPicPr>
            <a:picLocks noChangeAspect="1" noChangeArrowheads="1"/>
          </p:cNvPicPr>
          <p:nvPr/>
        </p:nvPicPr>
        <p:blipFill>
          <a:blip r:embed="rId4" cstate="screen"/>
          <a:srcRect/>
          <a:stretch>
            <a:fillRect/>
          </a:stretch>
        </p:blipFill>
        <p:spPr bwMode="auto">
          <a:xfrm>
            <a:off x="4644008" y="4293096"/>
            <a:ext cx="4184466" cy="2145577"/>
          </a:xfrm>
          <a:prstGeom prst="roundRect">
            <a:avLst>
              <a:gd name="adj" fmla="val 8594"/>
            </a:avLst>
          </a:prstGeom>
          <a:solidFill>
            <a:srgbClr val="FFFFFF">
              <a:shade val="85000"/>
            </a:srgbClr>
          </a:solidFill>
          <a:ln w="28575">
            <a:solidFill>
              <a:srgbClr val="0070C0"/>
            </a:solidFill>
          </a:ln>
          <a:effectLst>
            <a:reflection blurRad="12700" stA="38000" endPos="28000" dist="5000" dir="5400000" sy="-100000" algn="bl" rotWithShape="0"/>
          </a:effectLst>
        </p:spPr>
      </p:pic>
      <p:pic>
        <p:nvPicPr>
          <p:cNvPr id="2" name="Picture 2"/>
          <p:cNvPicPr>
            <a:picLocks noChangeAspect="1" noChangeArrowheads="1"/>
          </p:cNvPicPr>
          <p:nvPr/>
        </p:nvPicPr>
        <p:blipFill>
          <a:blip r:embed="rId5" cstate="screen"/>
          <a:srcRect t="-784"/>
          <a:stretch>
            <a:fillRect/>
          </a:stretch>
        </p:blipFill>
        <p:spPr bwMode="auto">
          <a:xfrm>
            <a:off x="5364088" y="2924944"/>
            <a:ext cx="1775881" cy="1131162"/>
          </a:xfrm>
          <a:prstGeom prst="rect">
            <a:avLst/>
          </a:prstGeom>
          <a:noFill/>
          <a:ln w="38100">
            <a:solidFill>
              <a:schemeClr val="accent1"/>
            </a:solidFill>
            <a:miter lim="800000"/>
            <a:headEnd/>
            <a:tailEnd/>
          </a:ln>
          <a:effectLst/>
        </p:spPr>
      </p:pic>
    </p:spTree>
    <p:extLst>
      <p:ext uri="{BB962C8B-B14F-4D97-AF65-F5344CB8AC3E}">
        <p14:creationId xmlns:p14="http://schemas.microsoft.com/office/powerpoint/2010/main" xmlns="" val="2991916262"/>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320457"/>
            <a:ext cx="8064896" cy="5293757"/>
          </a:xfrm>
          <a:prstGeom prst="rect">
            <a:avLst/>
          </a:prstGeom>
        </p:spPr>
        <p:txBody>
          <a:bodyPr wrap="square">
            <a:spAutoFit/>
          </a:bodyPr>
          <a:lstStyle/>
          <a:p>
            <a:pPr algn="ctr"/>
            <a:r>
              <a:rPr lang="ru-RU" sz="2000" b="1" u="sng" dirty="0" smtClean="0">
                <a:solidFill>
                  <a:srgbClr val="002060"/>
                </a:solidFill>
                <a:latin typeface="Times New Roman" pitchFamily="18" charset="0"/>
                <a:cs typeface="Times New Roman" pitchFamily="18" charset="0"/>
              </a:rPr>
              <a:t>Дыхание растения</a:t>
            </a:r>
          </a:p>
          <a:p>
            <a:pPr algn="ctr"/>
            <a:r>
              <a:rPr lang="ru-RU" sz="2000" b="1" dirty="0" smtClean="0">
                <a:solidFill>
                  <a:srgbClr val="002060"/>
                </a:solidFill>
                <a:latin typeface="Times New Roman" pitchFamily="18" charset="0"/>
                <a:cs typeface="Times New Roman" pitchFamily="18" charset="0"/>
              </a:rPr>
              <a:t>Цель : Развивать  познавательную активность </a:t>
            </a:r>
            <a:r>
              <a:rPr lang="ru-RU" sz="2000" b="1" smtClean="0">
                <a:solidFill>
                  <a:srgbClr val="002060"/>
                </a:solidFill>
                <a:latin typeface="Times New Roman" pitchFamily="18" charset="0"/>
                <a:cs typeface="Times New Roman" pitchFamily="18" charset="0"/>
              </a:rPr>
              <a:t>;инициативность Убедиться  </a:t>
            </a:r>
            <a:r>
              <a:rPr lang="ru-RU" sz="2000" b="1" dirty="0" smtClean="0">
                <a:solidFill>
                  <a:srgbClr val="002060"/>
                </a:solidFill>
                <a:latin typeface="Times New Roman" pitchFamily="18" charset="0"/>
                <a:cs typeface="Times New Roman" pitchFamily="18" charset="0"/>
              </a:rPr>
              <a:t>в том что все растения дышат , можно  .</a:t>
            </a:r>
          </a:p>
          <a:p>
            <a:pPr algn="ctr"/>
            <a:r>
              <a:rPr lang="ru-RU" sz="2000" dirty="0" smtClean="0">
                <a:solidFill>
                  <a:srgbClr val="002060"/>
                </a:solidFill>
                <a:latin typeface="Times New Roman" pitchFamily="18" charset="0"/>
                <a:cs typeface="Times New Roman" pitchFamily="18" charset="0"/>
              </a:rPr>
              <a:t> Выполнения эксперимента :</a:t>
            </a:r>
          </a:p>
          <a:p>
            <a:pPr algn="ctr"/>
            <a:r>
              <a:rPr lang="ru-RU" sz="2000" dirty="0" smtClean="0">
                <a:solidFill>
                  <a:srgbClr val="002060"/>
                </a:solidFill>
                <a:latin typeface="Times New Roman" pitchFamily="18" charset="0"/>
                <a:cs typeface="Times New Roman" pitchFamily="18" charset="0"/>
              </a:rPr>
              <a:t>.</a:t>
            </a:r>
          </a:p>
          <a:p>
            <a:pPr algn="ctr"/>
            <a:endParaRPr lang="ru-RU" sz="2000" dirty="0" smtClean="0">
              <a:solidFill>
                <a:srgbClr val="002060"/>
              </a:solidFill>
              <a:latin typeface="Times New Roman" pitchFamily="18" charset="0"/>
              <a:cs typeface="Times New Roman" pitchFamily="18" charset="0"/>
            </a:endParaRPr>
          </a:p>
          <a:p>
            <a:pPr algn="ctr"/>
            <a:endParaRPr lang="ru-RU" sz="2000" dirty="0" smtClean="0">
              <a:solidFill>
                <a:srgbClr val="002060"/>
              </a:solidFill>
              <a:latin typeface="Times New Roman" pitchFamily="18" charset="0"/>
              <a:cs typeface="Times New Roman" pitchFamily="18" charset="0"/>
            </a:endParaRPr>
          </a:p>
          <a:p>
            <a:pPr algn="ctr"/>
            <a:endParaRPr lang="ru-RU" sz="2000" dirty="0" smtClean="0">
              <a:solidFill>
                <a:srgbClr val="002060"/>
              </a:solidFill>
              <a:latin typeface="Times New Roman" pitchFamily="18" charset="0"/>
              <a:cs typeface="Times New Roman" pitchFamily="18" charset="0"/>
            </a:endParaRPr>
          </a:p>
          <a:p>
            <a:pPr algn="ctr"/>
            <a:endParaRPr lang="ru-RU" sz="2000" dirty="0" smtClean="0">
              <a:solidFill>
                <a:srgbClr val="002060"/>
              </a:solidFill>
              <a:latin typeface="Times New Roman" pitchFamily="18" charset="0"/>
              <a:cs typeface="Times New Roman" pitchFamily="18" charset="0"/>
            </a:endParaRPr>
          </a:p>
          <a:p>
            <a:pPr algn="ctr"/>
            <a:endParaRPr lang="ru-RU" sz="2000" dirty="0" smtClean="0">
              <a:solidFill>
                <a:srgbClr val="002060"/>
              </a:solidFill>
              <a:latin typeface="Times New Roman" pitchFamily="18" charset="0"/>
              <a:cs typeface="Times New Roman" pitchFamily="18" charset="0"/>
            </a:endParaRPr>
          </a:p>
          <a:p>
            <a:pPr algn="ctr"/>
            <a:endParaRPr lang="ru-RU" sz="2000" dirty="0" smtClean="0">
              <a:solidFill>
                <a:srgbClr val="002060"/>
              </a:solidFill>
              <a:latin typeface="Times New Roman" pitchFamily="18" charset="0"/>
              <a:cs typeface="Times New Roman" pitchFamily="18" charset="0"/>
            </a:endParaRPr>
          </a:p>
          <a:p>
            <a:pPr algn="ctr"/>
            <a:endParaRPr lang="ru-RU" dirty="0" smtClean="0"/>
          </a:p>
          <a:p>
            <a:pPr algn="ctr"/>
            <a:endParaRPr lang="ru-RU" sz="2000" b="1" dirty="0" smtClean="0"/>
          </a:p>
          <a:p>
            <a:pPr algn="ctr"/>
            <a:endParaRPr lang="ru-RU" sz="2000" b="1" dirty="0" smtClean="0"/>
          </a:p>
          <a:p>
            <a:pPr algn="ctr"/>
            <a:endParaRPr lang="ru-RU" sz="2000" b="1" dirty="0" smtClean="0"/>
          </a:p>
          <a:p>
            <a:pPr algn="ctr"/>
            <a:endParaRPr lang="ru-RU" sz="2000" b="1" dirty="0" smtClean="0"/>
          </a:p>
          <a:p>
            <a:pPr algn="ctr"/>
            <a:endParaRPr lang="ru-RU" sz="2000" b="1" dirty="0" smtClean="0"/>
          </a:p>
        </p:txBody>
      </p:sp>
      <p:pic>
        <p:nvPicPr>
          <p:cNvPr id="3" name="Picture 2"/>
          <p:cNvPicPr>
            <a:picLocks noChangeAspect="1" noChangeArrowheads="1"/>
          </p:cNvPicPr>
          <p:nvPr/>
        </p:nvPicPr>
        <p:blipFill>
          <a:blip r:embed="rId2" cstate="screen"/>
          <a:srcRect t="-2857"/>
          <a:stretch>
            <a:fillRect/>
          </a:stretch>
        </p:blipFill>
        <p:spPr bwMode="auto">
          <a:xfrm>
            <a:off x="1691680" y="1700807"/>
            <a:ext cx="5688632" cy="4582509"/>
          </a:xfrm>
          <a:prstGeom prst="roundRect">
            <a:avLst>
              <a:gd name="adj" fmla="val 8594"/>
            </a:avLst>
          </a:prstGeom>
          <a:solidFill>
            <a:srgbClr val="FFFFFF">
              <a:shade val="85000"/>
            </a:srgbClr>
          </a:solidFill>
          <a:ln w="38100">
            <a:solidFill>
              <a:schemeClr val="accent1"/>
            </a:solidFill>
            <a:prstDash val="sysDash"/>
          </a:ln>
          <a:effectLst>
            <a:reflection blurRad="12700" stA="38000" endPos="28000" dist="5000" dir="5400000" sy="-100000" algn="bl" rotWithShape="0"/>
          </a:effectLst>
        </p:spPr>
      </p:pic>
    </p:spTree>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467544" y="5373216"/>
            <a:ext cx="8424936" cy="1152128"/>
          </a:xfrm>
        </p:spPr>
        <p:txBody>
          <a:bodyPr>
            <a:normAutofit/>
          </a:bodyPr>
          <a:lstStyle/>
          <a:p>
            <a:pPr algn="ctr"/>
            <a:r>
              <a:rPr lang="ru-RU" sz="2800" b="1" dirty="0" smtClean="0">
                <a:solidFill>
                  <a:srgbClr val="002060"/>
                </a:solidFill>
                <a:latin typeface="Times New Roman" pitchFamily="18" charset="0"/>
                <a:cs typeface="Times New Roman" pitchFamily="18" charset="0"/>
              </a:rPr>
              <a:t>Вывод</a:t>
            </a:r>
            <a:r>
              <a:rPr lang="ru-RU" sz="2800" dirty="0" smtClean="0">
                <a:solidFill>
                  <a:srgbClr val="002060"/>
                </a:solidFill>
                <a:latin typeface="Times New Roman" pitchFamily="18" charset="0"/>
                <a:cs typeface="Times New Roman" pitchFamily="18" charset="0"/>
              </a:rPr>
              <a:t>: </a:t>
            </a:r>
            <a:r>
              <a:rPr lang="ru-RU" sz="2400" dirty="0" smtClean="0">
                <a:solidFill>
                  <a:srgbClr val="002060"/>
                </a:solidFill>
                <a:latin typeface="Times New Roman" pitchFamily="18" charset="0"/>
                <a:cs typeface="Times New Roman" pitchFamily="18" charset="0"/>
              </a:rPr>
              <a:t>растения дышат и на свету и в темноте . На свету растения поглощают  углекислых газ и выделяют кислород.</a:t>
            </a:r>
          </a:p>
        </p:txBody>
      </p:sp>
      <p:pic>
        <p:nvPicPr>
          <p:cNvPr id="3074" name="Picture 2"/>
          <p:cNvPicPr>
            <a:picLocks noChangeAspect="1" noChangeArrowheads="1"/>
          </p:cNvPicPr>
          <p:nvPr/>
        </p:nvPicPr>
        <p:blipFill>
          <a:blip r:embed="rId2" cstate="screen"/>
          <a:srcRect/>
          <a:stretch>
            <a:fillRect/>
          </a:stretch>
        </p:blipFill>
        <p:spPr bwMode="auto">
          <a:xfrm>
            <a:off x="5220072" y="836712"/>
            <a:ext cx="3633453" cy="4104456"/>
          </a:xfrm>
          <a:prstGeom prst="rect">
            <a:avLst/>
          </a:prstGeom>
          <a:noFill/>
          <a:ln w="38100">
            <a:solidFill>
              <a:srgbClr val="002060"/>
            </a:solidFill>
            <a:prstDash val="dash"/>
            <a:miter lim="800000"/>
            <a:headEnd/>
            <a:tailEnd/>
          </a:ln>
          <a:effectLst/>
        </p:spPr>
      </p:pic>
      <p:pic>
        <p:nvPicPr>
          <p:cNvPr id="3076" name="Picture 4"/>
          <p:cNvPicPr>
            <a:picLocks noChangeAspect="1" noChangeArrowheads="1"/>
          </p:cNvPicPr>
          <p:nvPr/>
        </p:nvPicPr>
        <p:blipFill>
          <a:blip r:embed="rId3" cstate="screen"/>
          <a:srcRect/>
          <a:stretch>
            <a:fillRect/>
          </a:stretch>
        </p:blipFill>
        <p:spPr bwMode="auto">
          <a:xfrm>
            <a:off x="179512" y="764704"/>
            <a:ext cx="4705708" cy="4392488"/>
          </a:xfrm>
          <a:prstGeom prst="rect">
            <a:avLst/>
          </a:prstGeom>
          <a:noFill/>
          <a:ln w="38100">
            <a:solidFill>
              <a:srgbClr val="002060"/>
            </a:solidFill>
            <a:prstDash val="dash"/>
            <a:miter lim="800000"/>
            <a:headEnd/>
            <a:tailEnd/>
          </a:ln>
          <a:effectLst/>
        </p:spPr>
      </p:pic>
      <p:sp>
        <p:nvSpPr>
          <p:cNvPr id="5" name="Прямоугольник 4"/>
          <p:cNvSpPr/>
          <p:nvPr/>
        </p:nvSpPr>
        <p:spPr>
          <a:xfrm>
            <a:off x="1403648" y="188640"/>
            <a:ext cx="6048672" cy="369332"/>
          </a:xfrm>
          <a:prstGeom prst="rect">
            <a:avLst/>
          </a:prstGeom>
        </p:spPr>
        <p:txBody>
          <a:bodyPr wrap="square">
            <a:spAutoFit/>
          </a:bodyPr>
          <a:lstStyle/>
          <a:p>
            <a:pPr algn="ctr"/>
            <a:r>
              <a:rPr lang="ru-RU" b="1" dirty="0" smtClean="0">
                <a:solidFill>
                  <a:srgbClr val="002060"/>
                </a:solidFill>
                <a:latin typeface="Times New Roman" pitchFamily="18" charset="0"/>
                <a:cs typeface="Times New Roman" pitchFamily="18" charset="0"/>
              </a:rPr>
              <a:t> Выполнение эксперимента </a:t>
            </a:r>
            <a:r>
              <a:rPr lang="ru-RU" dirty="0" smtClean="0">
                <a:solidFill>
                  <a:srgbClr val="002060"/>
                </a:solidFill>
                <a:latin typeface="Times New Roman" pitchFamily="18" charset="0"/>
                <a:cs typeface="Times New Roman" pitchFamily="18" charset="0"/>
              </a:rPr>
              <a:t>:</a:t>
            </a:r>
          </a:p>
        </p:txBody>
      </p:sp>
    </p:spTree>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quarter" idx="13"/>
          </p:nvPr>
        </p:nvSpPr>
        <p:spPr>
          <a:xfrm>
            <a:off x="395536" y="260648"/>
            <a:ext cx="8136904" cy="936104"/>
          </a:xfrm>
        </p:spPr>
        <p:txBody>
          <a:bodyPr>
            <a:normAutofit fontScale="92500"/>
          </a:bodyPr>
          <a:lstStyle/>
          <a:p>
            <a:pPr>
              <a:buNone/>
            </a:pPr>
            <a:r>
              <a:rPr lang="ru-RU" b="1" dirty="0" smtClean="0">
                <a:solidFill>
                  <a:srgbClr val="002060"/>
                </a:solidFill>
                <a:latin typeface="Times New Roman" pitchFamily="18" charset="0"/>
                <a:cs typeface="Times New Roman" pitchFamily="18" charset="0"/>
              </a:rPr>
              <a:t>Какое значение имеет вода, кислород  и почва для жизни  растения?</a:t>
            </a:r>
          </a:p>
          <a:p>
            <a:pPr>
              <a:buNone/>
            </a:pPr>
            <a:r>
              <a:rPr lang="ru-RU" sz="1800" dirty="0" smtClean="0">
                <a:solidFill>
                  <a:srgbClr val="002060"/>
                </a:solidFill>
                <a:latin typeface="Times New Roman" pitchFamily="18" charset="0"/>
                <a:cs typeface="Times New Roman" pitchFamily="18" charset="0"/>
              </a:rPr>
              <a:t> </a:t>
            </a:r>
            <a:r>
              <a:rPr lang="ru-RU" sz="1800" u="sng" dirty="0" smtClean="0">
                <a:solidFill>
                  <a:srgbClr val="002060"/>
                </a:solidFill>
                <a:latin typeface="Times New Roman" pitchFamily="18" charset="0"/>
                <a:cs typeface="Times New Roman" pitchFamily="18" charset="0"/>
              </a:rPr>
              <a:t>Цель: </a:t>
            </a:r>
            <a:r>
              <a:rPr lang="ru-RU" sz="1800" dirty="0" smtClean="0">
                <a:solidFill>
                  <a:srgbClr val="002060"/>
                </a:solidFill>
                <a:latin typeface="Times New Roman" pitchFamily="18" charset="0"/>
                <a:cs typeface="Times New Roman" pitchFamily="18" charset="0"/>
              </a:rPr>
              <a:t>выявить, что кислород , вода и почва необходимы для роста растений</a:t>
            </a:r>
            <a:endParaRPr lang="ru-RU" sz="1800" dirty="0">
              <a:solidFill>
                <a:srgbClr val="002060"/>
              </a:solidFill>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cstate="screen"/>
          <a:srcRect/>
          <a:stretch>
            <a:fillRect/>
          </a:stretch>
        </p:blipFill>
        <p:spPr bwMode="auto">
          <a:xfrm>
            <a:off x="539552" y="2204864"/>
            <a:ext cx="4153932" cy="2592288"/>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p:spPr>
      </p:pic>
      <p:sp>
        <p:nvSpPr>
          <p:cNvPr id="7" name="Прямоугольная выноска 6"/>
          <p:cNvSpPr/>
          <p:nvPr/>
        </p:nvSpPr>
        <p:spPr>
          <a:xfrm>
            <a:off x="1547664" y="5373216"/>
            <a:ext cx="6264696" cy="1116704"/>
          </a:xfrm>
          <a:prstGeom prst="wedgeRect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Первый день: сухие семена находятся в состояние покоя</a:t>
            </a:r>
            <a:endParaRPr lang="ru-RU" b="1" dirty="0">
              <a:solidFill>
                <a:schemeClr val="tx1"/>
              </a:solidFill>
            </a:endParaRPr>
          </a:p>
        </p:txBody>
      </p:sp>
      <p:pic>
        <p:nvPicPr>
          <p:cNvPr id="2052" name="Picture 4"/>
          <p:cNvPicPr>
            <a:picLocks noChangeAspect="1" noChangeArrowheads="1"/>
          </p:cNvPicPr>
          <p:nvPr/>
        </p:nvPicPr>
        <p:blipFill>
          <a:blip r:embed="rId3" cstate="screen"/>
          <a:srcRect/>
          <a:stretch>
            <a:fillRect/>
          </a:stretch>
        </p:blipFill>
        <p:spPr bwMode="auto">
          <a:xfrm>
            <a:off x="4860032" y="2348880"/>
            <a:ext cx="3840427" cy="2448272"/>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p:spPr>
      </p:pic>
      <p:sp>
        <p:nvSpPr>
          <p:cNvPr id="6" name="Овал 5"/>
          <p:cNvSpPr/>
          <p:nvPr/>
        </p:nvSpPr>
        <p:spPr>
          <a:xfrm>
            <a:off x="971600" y="1628800"/>
            <a:ext cx="2952328" cy="504056"/>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фасоль</a:t>
            </a:r>
            <a:endParaRPr lang="ru-RU" b="1" dirty="0">
              <a:solidFill>
                <a:schemeClr val="tx1"/>
              </a:solidFill>
            </a:endParaRPr>
          </a:p>
        </p:txBody>
      </p:sp>
      <p:sp>
        <p:nvSpPr>
          <p:cNvPr id="9" name="Овал 8"/>
          <p:cNvSpPr/>
          <p:nvPr/>
        </p:nvSpPr>
        <p:spPr>
          <a:xfrm flipH="1">
            <a:off x="5508104" y="1700808"/>
            <a:ext cx="2808311" cy="504056"/>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пшеница</a:t>
            </a:r>
            <a:endParaRPr lang="ru-RU" dirty="0">
              <a:solidFill>
                <a:schemeClr val="tx1"/>
              </a:solidFill>
            </a:endParaRPr>
          </a:p>
        </p:txBody>
      </p:sp>
    </p:spTree>
  </p:cSld>
  <p:clrMapOvr>
    <a:masterClrMapping/>
  </p:clrMapOvr>
  <p:transition spd="slow">
    <p:comb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quarter" idx="13"/>
          </p:nvPr>
        </p:nvPicPr>
        <p:blipFill>
          <a:blip r:embed="rId2" cstate="screen"/>
          <a:srcRect/>
          <a:stretch>
            <a:fillRect/>
          </a:stretch>
        </p:blipFill>
        <p:spPr bwMode="auto">
          <a:xfrm>
            <a:off x="323528" y="1340768"/>
            <a:ext cx="4418568" cy="2259250"/>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p:spPr>
      </p:pic>
      <p:pic>
        <p:nvPicPr>
          <p:cNvPr id="4099" name="Picture 3"/>
          <p:cNvPicPr>
            <a:picLocks noGrp="1" noChangeAspect="1" noChangeArrowheads="1"/>
          </p:cNvPicPr>
          <p:nvPr>
            <p:ph sz="quarter" idx="14"/>
          </p:nvPr>
        </p:nvPicPr>
        <p:blipFill>
          <a:blip r:embed="rId3" cstate="screen"/>
          <a:srcRect/>
          <a:stretch>
            <a:fillRect/>
          </a:stretch>
        </p:blipFill>
        <p:spPr bwMode="auto">
          <a:xfrm>
            <a:off x="539552" y="3861048"/>
            <a:ext cx="3346450" cy="2088232"/>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p:spPr>
      </p:pic>
      <p:sp>
        <p:nvSpPr>
          <p:cNvPr id="8" name="Скругленный прямоугольник 7"/>
          <p:cNvSpPr/>
          <p:nvPr/>
        </p:nvSpPr>
        <p:spPr>
          <a:xfrm>
            <a:off x="1259632" y="404664"/>
            <a:ext cx="7416824" cy="43204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002060"/>
                </a:solidFill>
                <a:latin typeface="Times New Roman" pitchFamily="18" charset="0"/>
                <a:cs typeface="Times New Roman" pitchFamily="18" charset="0"/>
              </a:rPr>
              <a:t>Выполнение эксперимента:</a:t>
            </a:r>
            <a:endParaRPr lang="ru-RU" sz="2400" b="1" dirty="0">
              <a:solidFill>
                <a:srgbClr val="002060"/>
              </a:soli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4" cstate="screen"/>
          <a:srcRect t="-3124"/>
          <a:stretch>
            <a:fillRect/>
          </a:stretch>
        </p:blipFill>
        <p:spPr bwMode="auto">
          <a:xfrm>
            <a:off x="5508104" y="1772816"/>
            <a:ext cx="3024336" cy="4248472"/>
          </a:xfrm>
          <a:prstGeom prst="rect">
            <a:avLst/>
          </a:prstGeom>
          <a:noFill/>
          <a:ln w="6350">
            <a:solidFill>
              <a:srgbClr val="002060"/>
            </a:solidFill>
            <a:prstDash val="solid"/>
            <a:miter lim="800000"/>
            <a:headEnd/>
            <a:tailEnd/>
          </a:ln>
          <a:effectLst/>
        </p:spPr>
      </p:pic>
    </p:spTree>
  </p:cSld>
  <p:clrMapOvr>
    <a:masterClrMapping/>
  </p:clrMapOvr>
  <p:transition spd="slow">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7560841" cy="5616624"/>
          </a:xfrm>
        </p:spPr>
        <p:txBody>
          <a:bodyPr/>
          <a:lstStyle/>
          <a:p>
            <a:pPr marL="45720" indent="0"/>
            <a:r>
              <a:rPr lang="ru-RU" sz="4800" dirty="0" smtClean="0">
                <a:solidFill>
                  <a:schemeClr val="accent1">
                    <a:lumMod val="50000"/>
                  </a:schemeClr>
                </a:solidFill>
              </a:rPr>
              <a:t>Расскажи –и я забуду, покажи – и я запомню , дай попробовать  -  и я пойму. </a:t>
            </a:r>
            <a:r>
              <a:rPr lang="ru-RU" sz="3200" dirty="0" smtClean="0">
                <a:solidFill>
                  <a:schemeClr val="accent1">
                    <a:lumMod val="50000"/>
                  </a:schemeClr>
                </a:solidFill>
              </a:rPr>
              <a:t>(Китайская пословица)</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screen"/>
          <a:srcRect/>
          <a:stretch>
            <a:fillRect/>
          </a:stretch>
        </p:blipFill>
        <p:spPr bwMode="auto">
          <a:xfrm>
            <a:off x="395536" y="2852936"/>
            <a:ext cx="3672408" cy="2952329"/>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p:cNvPicPr>
            <a:picLocks noChangeAspect="1" noChangeArrowheads="1"/>
          </p:cNvPicPr>
          <p:nvPr/>
        </p:nvPicPr>
        <p:blipFill>
          <a:blip r:embed="rId3" cstate="screen"/>
          <a:srcRect t="-2774"/>
          <a:stretch>
            <a:fillRect/>
          </a:stretch>
        </p:blipFill>
        <p:spPr bwMode="auto">
          <a:xfrm>
            <a:off x="467544" y="260648"/>
            <a:ext cx="3384376" cy="20461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Пятиугольник 4"/>
          <p:cNvSpPr/>
          <p:nvPr/>
        </p:nvSpPr>
        <p:spPr>
          <a:xfrm>
            <a:off x="899592" y="2348880"/>
            <a:ext cx="2808312" cy="360040"/>
          </a:xfrm>
          <a:prstGeom prst="homePlat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2060"/>
                </a:solidFill>
                <a:latin typeface="Times New Roman" pitchFamily="18" charset="0"/>
                <a:cs typeface="Times New Roman" pitchFamily="18" charset="0"/>
              </a:rPr>
              <a:t>Пшеница проросшая </a:t>
            </a:r>
            <a:endParaRPr lang="ru-RU" b="1" dirty="0">
              <a:solidFill>
                <a:srgbClr val="002060"/>
              </a:solidFill>
              <a:latin typeface="Times New Roman" pitchFamily="18" charset="0"/>
              <a:cs typeface="Times New Roman" pitchFamily="18" charset="0"/>
            </a:endParaRPr>
          </a:p>
        </p:txBody>
      </p:sp>
      <p:sp>
        <p:nvSpPr>
          <p:cNvPr id="6" name="Пятиугольник 5"/>
          <p:cNvSpPr/>
          <p:nvPr/>
        </p:nvSpPr>
        <p:spPr>
          <a:xfrm>
            <a:off x="611560" y="5949280"/>
            <a:ext cx="3384376" cy="576064"/>
          </a:xfrm>
          <a:prstGeom prst="homePlat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2060"/>
                </a:solidFill>
                <a:latin typeface="Times New Roman" pitchFamily="18" charset="0"/>
                <a:cs typeface="Times New Roman" pitchFamily="18" charset="0"/>
              </a:rPr>
              <a:t>Посев  пшеницы в землю</a:t>
            </a:r>
            <a:endParaRPr lang="ru-RU" b="1" dirty="0">
              <a:solidFill>
                <a:srgbClr val="002060"/>
              </a:solidFill>
              <a:latin typeface="Times New Roman" pitchFamily="18" charset="0"/>
              <a:cs typeface="Times New Roman" pitchFamily="18" charset="0"/>
            </a:endParaRPr>
          </a:p>
        </p:txBody>
      </p:sp>
      <p:pic>
        <p:nvPicPr>
          <p:cNvPr id="7" name="Picture 2"/>
          <p:cNvPicPr>
            <a:picLocks noGrp="1" noChangeAspect="1" noChangeArrowheads="1"/>
          </p:cNvPicPr>
          <p:nvPr>
            <p:ph sz="quarter" idx="13"/>
          </p:nvPr>
        </p:nvPicPr>
        <p:blipFill>
          <a:blip r:embed="rId4" cstate="screen"/>
          <a:srcRect/>
          <a:stretch>
            <a:fillRect/>
          </a:stretch>
        </p:blipFill>
        <p:spPr bwMode="auto">
          <a:xfrm>
            <a:off x="4932040" y="548680"/>
            <a:ext cx="1691680" cy="5040560"/>
          </a:xfrm>
          <a:prstGeom prst="rect">
            <a:avLst/>
          </a:prstGeom>
          <a:ln w="38100">
            <a:solidFill>
              <a:srgbClr val="002060"/>
            </a:solidFill>
          </a:ln>
          <a:effectLst>
            <a:softEdge rad="112500"/>
          </a:effectLst>
        </p:spPr>
      </p:pic>
      <p:sp>
        <p:nvSpPr>
          <p:cNvPr id="8" name="Прямоугольник 7"/>
          <p:cNvSpPr/>
          <p:nvPr/>
        </p:nvSpPr>
        <p:spPr>
          <a:xfrm>
            <a:off x="4139952" y="5661248"/>
            <a:ext cx="4680520" cy="923330"/>
          </a:xfrm>
          <a:prstGeom prst="rect">
            <a:avLst/>
          </a:prstGeom>
        </p:spPr>
        <p:txBody>
          <a:bodyPr wrap="square">
            <a:spAutoFit/>
          </a:bodyPr>
          <a:lstStyle/>
          <a:p>
            <a:r>
              <a:rPr lang="ru-RU" b="1" dirty="0" smtClean="0">
                <a:solidFill>
                  <a:srgbClr val="002060"/>
                </a:solidFill>
                <a:latin typeface="Times New Roman" pitchFamily="18" charset="0"/>
                <a:cs typeface="Times New Roman" pitchFamily="18" charset="0"/>
              </a:rPr>
              <a:t>вывод : </a:t>
            </a:r>
            <a:r>
              <a:rPr lang="ru-RU" dirty="0" smtClean="0">
                <a:solidFill>
                  <a:srgbClr val="002060"/>
                </a:solidFill>
                <a:latin typeface="Times New Roman" pitchFamily="18" charset="0"/>
                <a:cs typeface="Times New Roman" pitchFamily="18" charset="0"/>
              </a:rPr>
              <a:t>выявили что кислород , вода  и минеральное питание через почву необходимы для роста растений</a:t>
            </a:r>
            <a:endParaRPr lang="ru-RU" dirty="0">
              <a:solidFill>
                <a:srgbClr val="002060"/>
              </a:solidFill>
              <a:latin typeface="Times New Roman" pitchFamily="18" charset="0"/>
              <a:cs typeface="Times New Roman" pitchFamily="18" charset="0"/>
            </a:endParaRPr>
          </a:p>
        </p:txBody>
      </p:sp>
    </p:spTree>
  </p:cSld>
  <p:clrMapOvr>
    <a:masterClrMapping/>
  </p:clrMapOvr>
  <p:transition spd="slow">
    <p:checke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0"/>
            <a:ext cx="5688632" cy="1124744"/>
          </a:xfrm>
          <a:noFill/>
        </p:spPr>
        <p:txBody>
          <a:bodyPr/>
          <a:lstStyle/>
          <a:p>
            <a:pPr>
              <a:buNone/>
            </a:pPr>
            <a:r>
              <a:rPr lang="ru-RU" sz="2400" dirty="0" smtClean="0">
                <a:solidFill>
                  <a:srgbClr val="FF0000"/>
                </a:solidFill>
                <a:latin typeface="Times New Roman" pitchFamily="18" charset="0"/>
                <a:cs typeface="Times New Roman" pitchFamily="18" charset="0"/>
              </a:rPr>
              <a:t>Свет как одна из форм энергии</a:t>
            </a:r>
            <a:r>
              <a:rPr lang="ru-RU" sz="1600" dirty="0" smtClean="0">
                <a:solidFill>
                  <a:srgbClr val="FF0000"/>
                </a:solidFill>
                <a:latin typeface="Times New Roman" pitchFamily="18" charset="0"/>
                <a:cs typeface="Times New Roman" pitchFamily="18" charset="0"/>
              </a:rPr>
              <a:t>. </a:t>
            </a:r>
            <a:br>
              <a:rPr lang="ru-RU" sz="1600" dirty="0" smtClean="0">
                <a:solidFill>
                  <a:srgbClr val="FF0000"/>
                </a:solidFill>
                <a:latin typeface="Times New Roman" pitchFamily="18" charset="0"/>
                <a:cs typeface="Times New Roman" pitchFamily="18" charset="0"/>
              </a:rPr>
            </a:br>
            <a:r>
              <a:rPr lang="ru-RU" sz="1600" b="0" dirty="0" smtClean="0">
                <a:solidFill>
                  <a:srgbClr val="FF0000"/>
                </a:solidFill>
                <a:latin typeface="Times New Roman" pitchFamily="18" charset="0"/>
                <a:cs typeface="Times New Roman" pitchFamily="18" charset="0"/>
              </a:rPr>
              <a:t>Цель :Знакомство детей со свойством  света: отражение </a:t>
            </a:r>
            <a:r>
              <a:rPr lang="ru-RU" sz="1400" dirty="0" smtClean="0"/>
              <a:t>. </a:t>
            </a:r>
            <a:br>
              <a:rPr lang="ru-RU" sz="1400" dirty="0" smtClean="0"/>
            </a:br>
            <a:endParaRPr lang="ru-RU" sz="1400" dirty="0"/>
          </a:p>
        </p:txBody>
      </p:sp>
      <p:sp>
        <p:nvSpPr>
          <p:cNvPr id="3" name="Содержимое 2"/>
          <p:cNvSpPr>
            <a:spLocks noGrp="1"/>
          </p:cNvSpPr>
          <p:nvPr>
            <p:ph sz="quarter" idx="13"/>
          </p:nvPr>
        </p:nvSpPr>
        <p:spPr>
          <a:xfrm>
            <a:off x="0" y="764704"/>
            <a:ext cx="9144000" cy="5832648"/>
          </a:xfrm>
        </p:spPr>
        <p:txBody>
          <a:bodyPr>
            <a:normAutofit fontScale="25000" lnSpcReduction="20000"/>
          </a:bodyPr>
          <a:lstStyle/>
          <a:p>
            <a:pPr marL="45720" indent="0" algn="ctr">
              <a:buNone/>
            </a:pPr>
            <a:r>
              <a:rPr lang="ru-RU" sz="8000" b="1" dirty="0" smtClean="0">
                <a:solidFill>
                  <a:srgbClr val="002060"/>
                </a:solidFill>
                <a:latin typeface="Times New Roman" pitchFamily="18" charset="0"/>
                <a:cs typeface="Times New Roman" pitchFamily="18" charset="0"/>
              </a:rPr>
              <a:t>Экспериментирование  (Отражение)</a:t>
            </a:r>
            <a:endParaRPr lang="ru-RU" sz="5600" b="1" dirty="0" smtClean="0">
              <a:solidFill>
                <a:srgbClr val="002060"/>
              </a:solidFill>
              <a:latin typeface="Times New Roman" pitchFamily="18" charset="0"/>
              <a:cs typeface="Times New Roman" pitchFamily="18" charset="0"/>
            </a:endParaRPr>
          </a:p>
          <a:p>
            <a:pPr marL="45720" indent="0">
              <a:buNone/>
            </a:pPr>
            <a:r>
              <a:rPr lang="ru-RU" sz="7200" b="1" dirty="0" smtClean="0">
                <a:solidFill>
                  <a:srgbClr val="002060"/>
                </a:solidFill>
                <a:latin typeface="Times New Roman" pitchFamily="18" charset="0"/>
                <a:cs typeface="Times New Roman" pitchFamily="18" charset="0"/>
              </a:rPr>
              <a:t>Цель</a:t>
            </a:r>
            <a:r>
              <a:rPr lang="ru-RU" sz="7200" dirty="0" smtClean="0">
                <a:solidFill>
                  <a:srgbClr val="002060"/>
                </a:solidFill>
                <a:latin typeface="Times New Roman" pitchFamily="18" charset="0"/>
                <a:cs typeface="Times New Roman" pitchFamily="18" charset="0"/>
              </a:rPr>
              <a:t>: познакомить с происхождением солнечных отражения в природе ,их движением, предметами , от которых они отражаются , развивать смекалку, любознательность.</a:t>
            </a:r>
          </a:p>
          <a:p>
            <a:pPr marL="45720" indent="0">
              <a:buNone/>
            </a:pPr>
            <a:r>
              <a:rPr lang="ru-RU" sz="7200" dirty="0" smtClean="0">
                <a:solidFill>
                  <a:srgbClr val="002060"/>
                </a:solidFill>
                <a:latin typeface="Times New Roman" pitchFamily="18" charset="0"/>
                <a:cs typeface="Times New Roman" pitchFamily="18" charset="0"/>
              </a:rPr>
              <a:t>Оборудование : зеркальце , ложки  из нержавеющей стали.</a:t>
            </a:r>
          </a:p>
          <a:p>
            <a:pPr marL="45720" indent="0">
              <a:buNone/>
            </a:pPr>
            <a:r>
              <a:rPr lang="ru-RU" sz="7200" dirty="0" smtClean="0">
                <a:solidFill>
                  <a:srgbClr val="002060"/>
                </a:solidFill>
                <a:latin typeface="Times New Roman" pitchFamily="18" charset="0"/>
                <a:cs typeface="Times New Roman" pitchFamily="18" charset="0"/>
              </a:rPr>
              <a:t>Материал : вода ,лист бумаги ,кисточки .краски ,салфетки</a:t>
            </a:r>
          </a:p>
          <a:p>
            <a:pPr marL="45720" indent="0">
              <a:buNone/>
            </a:pPr>
            <a:r>
              <a:rPr lang="ru-RU" sz="7200" i="1" dirty="0" smtClean="0">
                <a:solidFill>
                  <a:srgbClr val="002060"/>
                </a:solidFill>
                <a:latin typeface="Times New Roman" pitchFamily="18" charset="0"/>
                <a:cs typeface="Times New Roman" pitchFamily="18" charset="0"/>
              </a:rPr>
              <a:t>На столах наборы для рисования.</a:t>
            </a:r>
          </a:p>
          <a:p>
            <a:pPr marL="45720" indent="0">
              <a:buFont typeface="Wingdings" pitchFamily="2" charset="2"/>
              <a:buChar char="ü"/>
            </a:pPr>
            <a:r>
              <a:rPr lang="ru-RU" sz="7200" dirty="0" smtClean="0">
                <a:solidFill>
                  <a:srgbClr val="002060"/>
                </a:solidFill>
                <a:latin typeface="Times New Roman" pitchFamily="18" charset="0"/>
                <a:cs typeface="Times New Roman" pitchFamily="18" charset="0"/>
              </a:rPr>
              <a:t>Постановка исследовательской задачи.(чтение стихотворения)</a:t>
            </a:r>
          </a:p>
          <a:p>
            <a:pPr marL="45720" indent="0">
              <a:buFont typeface="Wingdings" pitchFamily="2" charset="2"/>
              <a:buChar char="ü"/>
            </a:pPr>
            <a:r>
              <a:rPr lang="ru-RU" sz="7200" dirty="0" smtClean="0">
                <a:solidFill>
                  <a:srgbClr val="002060"/>
                </a:solidFill>
                <a:latin typeface="Times New Roman" pitchFamily="18" charset="0"/>
                <a:cs typeface="Times New Roman" pitchFamily="18" charset="0"/>
              </a:rPr>
              <a:t>Прогнозирование результата.(создаем проблемную ситуацию)</a:t>
            </a:r>
          </a:p>
          <a:p>
            <a:pPr marL="45720" indent="0">
              <a:buNone/>
            </a:pPr>
            <a:r>
              <a:rPr lang="ru-RU" sz="7200" dirty="0" smtClean="0">
                <a:solidFill>
                  <a:srgbClr val="002060"/>
                </a:solidFill>
                <a:latin typeface="Times New Roman" pitchFamily="18" charset="0"/>
                <a:cs typeface="Times New Roman" pitchFamily="18" charset="0"/>
              </a:rPr>
              <a:t>«От каких предметов будут отражаться солнечный свет (солнечный </a:t>
            </a:r>
          </a:p>
          <a:p>
            <a:pPr marL="45720" indent="0">
              <a:buNone/>
            </a:pPr>
            <a:r>
              <a:rPr lang="ru-RU" sz="7200" dirty="0" smtClean="0">
                <a:solidFill>
                  <a:srgbClr val="002060"/>
                </a:solidFill>
                <a:latin typeface="Times New Roman" pitchFamily="18" charset="0"/>
                <a:cs typeface="Times New Roman" pitchFamily="18" charset="0"/>
              </a:rPr>
              <a:t>зайчик)?»(предположения детей)</a:t>
            </a:r>
          </a:p>
          <a:p>
            <a:pPr marL="45720" indent="0">
              <a:buFont typeface="Wingdings" pitchFamily="2" charset="2"/>
              <a:buChar char="ü"/>
            </a:pPr>
            <a:r>
              <a:rPr lang="ru-RU" sz="7200" dirty="0" smtClean="0">
                <a:solidFill>
                  <a:srgbClr val="002060"/>
                </a:solidFill>
                <a:latin typeface="Times New Roman" pitchFamily="18" charset="0"/>
                <a:cs typeface="Times New Roman" pitchFamily="18" charset="0"/>
              </a:rPr>
              <a:t>Обогащение словаря(отражение , </a:t>
            </a:r>
            <a:r>
              <a:rPr lang="ru-RU" sz="7200" dirty="0" err="1" smtClean="0">
                <a:solidFill>
                  <a:srgbClr val="002060"/>
                </a:solidFill>
                <a:latin typeface="Times New Roman" pitchFamily="18" charset="0"/>
                <a:cs typeface="Times New Roman" pitchFamily="18" charset="0"/>
              </a:rPr>
              <a:t>приломился</a:t>
            </a:r>
            <a:r>
              <a:rPr lang="ru-RU" sz="7200" dirty="0" smtClean="0">
                <a:solidFill>
                  <a:srgbClr val="002060"/>
                </a:solidFill>
                <a:latin typeface="Times New Roman" pitchFamily="18" charset="0"/>
                <a:cs typeface="Times New Roman" pitchFamily="18" charset="0"/>
              </a:rPr>
              <a:t>  луч, приложить листок ,увидеть силуэт в воде)</a:t>
            </a:r>
          </a:p>
          <a:p>
            <a:pPr marL="45720" indent="0">
              <a:buFont typeface="Wingdings" pitchFamily="2" charset="2"/>
              <a:buChar char="ü"/>
            </a:pPr>
            <a:r>
              <a:rPr lang="ru-RU" sz="7200" dirty="0" smtClean="0">
                <a:solidFill>
                  <a:srgbClr val="002060"/>
                </a:solidFill>
                <a:latin typeface="Times New Roman" pitchFamily="18" charset="0"/>
                <a:cs typeface="Times New Roman" pitchFamily="18" charset="0"/>
              </a:rPr>
              <a:t>Выполнения эксперимента</a:t>
            </a:r>
          </a:p>
          <a:p>
            <a:pPr marL="45720" indent="0">
              <a:buNone/>
            </a:pPr>
            <a:r>
              <a:rPr lang="ru-RU" sz="7200" dirty="0" smtClean="0">
                <a:solidFill>
                  <a:srgbClr val="002060"/>
                </a:solidFill>
                <a:latin typeface="Times New Roman" pitchFamily="18" charset="0"/>
                <a:cs typeface="Times New Roman" pitchFamily="18" charset="0"/>
              </a:rPr>
              <a:t>-Какая поверхность на ощупь? (гладкая)</a:t>
            </a:r>
          </a:p>
          <a:p>
            <a:pPr marL="45720" indent="0">
              <a:buNone/>
            </a:pPr>
            <a:r>
              <a:rPr lang="ru-RU" sz="7200" dirty="0" smtClean="0">
                <a:solidFill>
                  <a:srgbClr val="002060"/>
                </a:solidFill>
                <a:latin typeface="Times New Roman" pitchFamily="18" charset="0"/>
                <a:cs typeface="Times New Roman" pitchFamily="18" charset="0"/>
              </a:rPr>
              <a:t>-Блестящие предметы отражают солнечные лучи.</a:t>
            </a:r>
          </a:p>
          <a:p>
            <a:pPr marL="45720" indent="0">
              <a:buNone/>
            </a:pPr>
            <a:r>
              <a:rPr lang="ru-RU" sz="7200" dirty="0" smtClean="0">
                <a:solidFill>
                  <a:srgbClr val="002060"/>
                </a:solidFill>
                <a:latin typeface="Times New Roman" pitchFamily="18" charset="0"/>
                <a:cs typeface="Times New Roman" pitchFamily="18" charset="0"/>
              </a:rPr>
              <a:t>Дети под руководством воспитателя «ловят»зеркалом луч</a:t>
            </a:r>
          </a:p>
          <a:p>
            <a:pPr marL="45720" indent="0">
              <a:buNone/>
            </a:pPr>
            <a:r>
              <a:rPr lang="ru-RU" sz="7200" dirty="0" smtClean="0">
                <a:solidFill>
                  <a:srgbClr val="002060"/>
                </a:solidFill>
                <a:latin typeface="Times New Roman" pitchFamily="18" charset="0"/>
                <a:cs typeface="Times New Roman" pitchFamily="18" charset="0"/>
              </a:rPr>
              <a:t>-Что происходит?(зеркало отражает солнечный свет)</a:t>
            </a:r>
          </a:p>
          <a:p>
            <a:pPr marL="45720" indent="0">
              <a:buNone/>
            </a:pPr>
            <a:r>
              <a:rPr lang="ru-RU" sz="7200" dirty="0" smtClean="0">
                <a:solidFill>
                  <a:srgbClr val="002060"/>
                </a:solidFill>
                <a:latin typeface="Times New Roman" pitchFamily="18" charset="0"/>
                <a:cs typeface="Times New Roman" pitchFamily="18" charset="0"/>
              </a:rPr>
              <a:t>Дети « ловят» солнечные лучи в тазике с водой</a:t>
            </a:r>
          </a:p>
          <a:p>
            <a:pPr marL="45720" indent="0">
              <a:buNone/>
            </a:pPr>
            <a:r>
              <a:rPr lang="ru-RU" sz="7200" dirty="0" smtClean="0">
                <a:solidFill>
                  <a:srgbClr val="002060"/>
                </a:solidFill>
                <a:latin typeface="Times New Roman" pitchFamily="18" charset="0"/>
                <a:cs typeface="Times New Roman" pitchFamily="18" charset="0"/>
              </a:rPr>
              <a:t>-Что происходит с водой?(вода их отражает)</a:t>
            </a:r>
          </a:p>
          <a:p>
            <a:pPr marL="45720" indent="0">
              <a:buNone/>
            </a:pPr>
            <a:endParaRPr lang="ru-RU" sz="6400" dirty="0" smtClean="0">
              <a:solidFill>
                <a:srgbClr val="7030A0"/>
              </a:solidFill>
              <a:latin typeface="Times New Roman" pitchFamily="18" charset="0"/>
              <a:cs typeface="Times New Roman" pitchFamily="18" charset="0"/>
            </a:endParaRPr>
          </a:p>
          <a:p>
            <a:pPr marL="45720" indent="0">
              <a:buNone/>
            </a:pPr>
            <a:r>
              <a:rPr lang="ru-RU" sz="6400" i="1" dirty="0" smtClean="0">
                <a:solidFill>
                  <a:schemeClr val="bg2">
                    <a:lumMod val="10000"/>
                  </a:schemeClr>
                </a:solidFill>
                <a:latin typeface="Times New Roman" pitchFamily="18" charset="0"/>
                <a:cs typeface="Times New Roman" pitchFamily="18" charset="0"/>
              </a:rPr>
              <a:t>.</a:t>
            </a:r>
          </a:p>
        </p:txBody>
      </p:sp>
    </p:spTree>
  </p:cSld>
  <p:clrMapOvr>
    <a:masterClrMapping/>
  </p:clrMapOvr>
  <p:transition spd="slow">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640960" cy="648072"/>
          </a:xfrm>
        </p:spPr>
        <p:txBody>
          <a:bodyPr/>
          <a:lstStyle/>
          <a:p>
            <a:r>
              <a:rPr lang="ru-RU" sz="2400" dirty="0" smtClean="0">
                <a:solidFill>
                  <a:srgbClr val="002060"/>
                </a:solidFill>
                <a:latin typeface="Times New Roman" pitchFamily="18" charset="0"/>
                <a:cs typeface="Times New Roman" pitchFamily="18" charset="0"/>
              </a:rPr>
              <a:t>Фиксирование результата эксперимента  на листе бумаги</a:t>
            </a:r>
            <a:endParaRPr lang="ru-RU" sz="2400" dirty="0">
              <a:solidFill>
                <a:srgbClr val="002060"/>
              </a:solidFill>
            </a:endParaRPr>
          </a:p>
        </p:txBody>
      </p:sp>
      <p:pic>
        <p:nvPicPr>
          <p:cNvPr id="1027" name="Picture 3" descr="C:\Users\пк\Desktop\фотография №76\DSC04257.JPG"/>
          <p:cNvPicPr>
            <a:picLocks noGrp="1" noChangeAspect="1" noChangeArrowheads="1"/>
          </p:cNvPicPr>
          <p:nvPr>
            <p:ph sz="quarter" idx="14"/>
          </p:nvPr>
        </p:nvPicPr>
        <p:blipFill>
          <a:blip r:embed="rId2" cstate="screen"/>
          <a:srcRect/>
          <a:stretch>
            <a:fillRect/>
          </a:stretch>
        </p:blipFill>
        <p:spPr bwMode="auto">
          <a:xfrm>
            <a:off x="4860032" y="836712"/>
            <a:ext cx="3815407" cy="4824536"/>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p:spPr>
      </p:pic>
      <p:pic>
        <p:nvPicPr>
          <p:cNvPr id="1028" name="Picture 4" descr="C:\Users\пк\Desktop\фотография №76\DSC04290.JPG"/>
          <p:cNvPicPr>
            <a:picLocks noGrp="1" noChangeAspect="1" noChangeArrowheads="1"/>
          </p:cNvPicPr>
          <p:nvPr>
            <p:ph sz="quarter" idx="13"/>
          </p:nvPr>
        </p:nvPicPr>
        <p:blipFill>
          <a:blip r:embed="rId3" cstate="screen"/>
          <a:srcRect/>
          <a:stretch>
            <a:fillRect/>
          </a:stretch>
        </p:blipFill>
        <p:spPr bwMode="auto">
          <a:xfrm>
            <a:off x="611560" y="908720"/>
            <a:ext cx="3661866" cy="4515162"/>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p:spPr>
      </p:pic>
      <p:sp>
        <p:nvSpPr>
          <p:cNvPr id="11" name="Пятиугольник 10"/>
          <p:cNvSpPr/>
          <p:nvPr/>
        </p:nvSpPr>
        <p:spPr>
          <a:xfrm>
            <a:off x="323528" y="5877272"/>
            <a:ext cx="8640960" cy="792088"/>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buFont typeface="Wingdings" pitchFamily="2" charset="2"/>
              <a:buChar char="Ø"/>
            </a:pPr>
            <a:r>
              <a:rPr lang="ru-RU" sz="1600" b="1" i="1" dirty="0" smtClean="0">
                <a:solidFill>
                  <a:schemeClr val="bg2">
                    <a:lumMod val="10000"/>
                  </a:schemeClr>
                </a:solidFill>
                <a:latin typeface="Times New Roman" pitchFamily="18" charset="0"/>
                <a:cs typeface="Times New Roman" pitchFamily="18" charset="0"/>
              </a:rPr>
              <a:t>Вывод: все блестящее  в природе предметы отражают солнечный свет и солнечные лучи.</a:t>
            </a:r>
          </a:p>
        </p:txBody>
      </p:sp>
    </p:spTree>
  </p:cSld>
  <p:clrMapOvr>
    <a:masterClrMapping/>
  </p:clrMapOvr>
  <p:transition spd="slow">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88640"/>
            <a:ext cx="2952328" cy="720080"/>
          </a:xfrm>
          <a:ln>
            <a:noFill/>
          </a:ln>
        </p:spPr>
        <p:txBody>
          <a:bodyPr/>
          <a:lstStyle/>
          <a:p>
            <a:pPr>
              <a:buNone/>
            </a:pPr>
            <a:r>
              <a:rPr lang="ru-RU" sz="2000" dirty="0" smtClean="0">
                <a:ln>
                  <a:solidFill>
                    <a:srgbClr val="00B050"/>
                  </a:solidFill>
                </a:ln>
                <a:solidFill>
                  <a:srgbClr val="92D050"/>
                </a:solidFill>
                <a:latin typeface="Times New Roman" pitchFamily="18" charset="0"/>
                <a:cs typeface="Times New Roman" pitchFamily="18" charset="0"/>
              </a:rPr>
              <a:t>Земля! Не потому ли каждый год в тебе так много новизны бывает?</a:t>
            </a:r>
            <a:endParaRPr lang="ru-RU" sz="2000" dirty="0">
              <a:ln>
                <a:solidFill>
                  <a:srgbClr val="00B050"/>
                </a:solidFill>
              </a:ln>
              <a:solidFill>
                <a:srgbClr val="92D050"/>
              </a:solidFill>
              <a:latin typeface="Times New Roman" pitchFamily="18" charset="0"/>
              <a:cs typeface="Times New Roman" pitchFamily="18" charset="0"/>
            </a:endParaRPr>
          </a:p>
        </p:txBody>
      </p:sp>
      <p:pic>
        <p:nvPicPr>
          <p:cNvPr id="3074" name="Picture 2"/>
          <p:cNvPicPr>
            <a:picLocks noGrp="1" noChangeAspect="1" noChangeArrowheads="1"/>
          </p:cNvPicPr>
          <p:nvPr>
            <p:ph sz="quarter" idx="13"/>
          </p:nvPr>
        </p:nvPicPr>
        <p:blipFill>
          <a:blip r:embed="rId2" cstate="screen">
            <a:lum bright="-10000"/>
          </a:blip>
          <a:srcRect/>
          <a:stretch>
            <a:fillRect/>
          </a:stretch>
        </p:blipFill>
        <p:spPr bwMode="auto">
          <a:xfrm>
            <a:off x="611560" y="1484784"/>
            <a:ext cx="4014201" cy="4608511"/>
          </a:xfrm>
          <a:prstGeom prst="rect">
            <a:avLst/>
          </a:prstGeom>
          <a:solidFill>
            <a:srgbClr val="FFFFFF">
              <a:shade val="85000"/>
            </a:srgbClr>
          </a:solidFill>
          <a:ln w="38100" cap="sq">
            <a:solidFill>
              <a:schemeClr val="accent3">
                <a:lumMod val="50000"/>
              </a:schemeClr>
            </a:solidFill>
            <a:prstDash val="lgDashDotDot"/>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2"/>
          <p:cNvPicPr>
            <a:picLocks noChangeAspect="1" noChangeArrowheads="1"/>
          </p:cNvPicPr>
          <p:nvPr/>
        </p:nvPicPr>
        <p:blipFill>
          <a:blip r:embed="rId3" cstate="screen"/>
          <a:srcRect/>
          <a:stretch>
            <a:fillRect/>
          </a:stretch>
        </p:blipFill>
        <p:spPr bwMode="auto">
          <a:xfrm>
            <a:off x="5148064" y="1564443"/>
            <a:ext cx="3480386" cy="4763778"/>
          </a:xfrm>
          <a:prstGeom prst="rect">
            <a:avLst/>
          </a:prstGeom>
          <a:noFill/>
          <a:ln w="28575">
            <a:solidFill>
              <a:srgbClr val="00B050"/>
            </a:solidFill>
            <a:miter lim="800000"/>
            <a:headEnd/>
            <a:tailEnd/>
          </a:ln>
          <a:effectLst/>
        </p:spPr>
      </p:pic>
      <p:sp>
        <p:nvSpPr>
          <p:cNvPr id="5" name="Прямоугольник 4"/>
          <p:cNvSpPr/>
          <p:nvPr/>
        </p:nvSpPr>
        <p:spPr>
          <a:xfrm>
            <a:off x="4499992" y="188641"/>
            <a:ext cx="4248472" cy="923330"/>
          </a:xfrm>
          <a:prstGeom prst="rect">
            <a:avLst/>
          </a:prstGeom>
        </p:spPr>
        <p:txBody>
          <a:bodyPr wrap="square">
            <a:spAutoFit/>
          </a:bodyPr>
          <a:lstStyle/>
          <a:p>
            <a:r>
              <a:rPr lang="ru-RU" dirty="0" smtClean="0">
                <a:ln>
                  <a:solidFill>
                    <a:schemeClr val="accent3">
                      <a:lumMod val="50000"/>
                    </a:schemeClr>
                  </a:solidFill>
                </a:ln>
                <a:solidFill>
                  <a:srgbClr val="92D050"/>
                </a:solidFill>
                <a:latin typeface="Times New Roman" pitchFamily="18" charset="0"/>
                <a:cs typeface="Times New Roman" pitchFamily="18" charset="0"/>
              </a:rPr>
              <a:t>Чтобы земля всегда была чиста ,посажу я все скорей!</a:t>
            </a:r>
            <a:br>
              <a:rPr lang="ru-RU" dirty="0" smtClean="0">
                <a:ln>
                  <a:solidFill>
                    <a:schemeClr val="accent3">
                      <a:lumMod val="50000"/>
                    </a:schemeClr>
                  </a:solidFill>
                </a:ln>
                <a:solidFill>
                  <a:srgbClr val="92D050"/>
                </a:solidFill>
                <a:latin typeface="Times New Roman" pitchFamily="18" charset="0"/>
                <a:cs typeface="Times New Roman" pitchFamily="18" charset="0"/>
              </a:rPr>
            </a:br>
            <a:endParaRPr lang="ru-RU" dirty="0">
              <a:ln>
                <a:solidFill>
                  <a:schemeClr val="accent3">
                    <a:lumMod val="50000"/>
                  </a:schemeClr>
                </a:solidFill>
              </a:ln>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611560" y="731520"/>
            <a:ext cx="7992888" cy="5289768"/>
          </a:xfrm>
        </p:spPr>
        <p:txBody>
          <a:bodyPr>
            <a:normAutofit fontScale="92500" lnSpcReduction="10000"/>
          </a:bodyPr>
          <a:lstStyle/>
          <a:p>
            <a:r>
              <a:rPr lang="ru-RU" dirty="0" smtClean="0">
                <a:solidFill>
                  <a:srgbClr val="002060"/>
                </a:solidFill>
              </a:rPr>
              <a:t>К старшему дошкольному возрасту заметно возрастают возможности инициативной преобразующей активности ребенка.</a:t>
            </a:r>
            <a:r>
              <a:rPr lang="ru-RU" dirty="0" smtClean="0"/>
              <a:t> </a:t>
            </a:r>
            <a:r>
              <a:rPr lang="ru-RU" dirty="0" smtClean="0">
                <a:solidFill>
                  <a:srgbClr val="002060"/>
                </a:solidFill>
              </a:rPr>
              <a:t> Этот возрастной период важен для развития познавательной потребности ребенка, которая находит выражение в форме поисковой, исследовательской деятельности, направленной на открытие нового, которая развивает продуктивные формы мышления. При этом главным фактором выступает характер деятельности. Как подчеркивают психологи, для развития ребенка решающее значение имеет не изобилие знаний, а тип их усвоения, определяемый типом деятельности, в которой знания приобретаются </a:t>
            </a:r>
          </a:p>
          <a:p>
            <a:r>
              <a:rPr lang="ru-RU" sz="2000" b="1" dirty="0" smtClean="0">
                <a:solidFill>
                  <a:srgbClr val="002060"/>
                </a:solidFill>
              </a:rPr>
              <a:t>Вывод : </a:t>
            </a:r>
            <a:r>
              <a:rPr lang="ru-RU" sz="2000" dirty="0" smtClean="0">
                <a:solidFill>
                  <a:srgbClr val="002060"/>
                </a:solidFill>
              </a:rPr>
              <a:t>Таким образом, развитие исследовательских способностей ребёнка - одна из важнейших задач современного образования. Знания, полученные в результате собственного эксперимента, исследовательского поиска значительно прочнее и надёжнее для ребёнка тех сведений о мире, что получены репродуктивным путём.</a:t>
            </a:r>
            <a:endParaRPr lang="ru-RU" dirty="0" smtClean="0">
              <a:solidFill>
                <a:srgbClr val="002060"/>
              </a:solidFill>
            </a:endParaRPr>
          </a:p>
          <a:p>
            <a:endParaRPr lang="ru-RU" dirty="0">
              <a:solidFill>
                <a:srgbClr val="002060"/>
              </a:solidFill>
            </a:endParaRPr>
          </a:p>
        </p:txBody>
      </p:sp>
    </p:spTree>
  </p:cSld>
  <p:clrMapOvr>
    <a:masterClrMapping/>
  </p:clrMapOvr>
  <p:transition spd="slow">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547664" y="2348880"/>
            <a:ext cx="6500192" cy="1065272"/>
          </a:xfrm>
        </p:spPr>
        <p:txBody>
          <a:bodyPr>
            <a:normAutofit/>
          </a:bodyPr>
          <a:lstStyle/>
          <a:p>
            <a:pPr marL="45720" indent="0" algn="ctr">
              <a:buNone/>
            </a:pPr>
            <a:r>
              <a:rPr lang="ru-RU" sz="6000" dirty="0" smtClean="0">
                <a:solidFill>
                  <a:srgbClr val="002060"/>
                </a:solidFill>
                <a:latin typeface="Monotype Corsiva" pitchFamily="66" charset="0"/>
              </a:rPr>
              <a:t>Спасибо за внимание!</a:t>
            </a:r>
          </a:p>
          <a:p>
            <a:pPr marL="45720" indent="0" algn="ctr">
              <a:buNone/>
            </a:pPr>
            <a:endParaRPr lang="ru-RU" sz="6000" dirty="0" smtClean="0">
              <a:solidFill>
                <a:srgbClr val="002060"/>
              </a:solidFill>
              <a:latin typeface="Monotype Corsiva" pitchFamily="66" charset="0"/>
            </a:endParaRPr>
          </a:p>
          <a:p>
            <a:pPr marL="45720" indent="0" algn="ctr">
              <a:buNone/>
            </a:pPr>
            <a:endParaRPr lang="ru-RU" sz="6000" dirty="0">
              <a:solidFill>
                <a:srgbClr val="002060"/>
              </a:solidFill>
              <a:latin typeface="Monotype Corsiva" pitchFamily="66" charset="0"/>
            </a:endParaRPr>
          </a:p>
        </p:txBody>
      </p:sp>
    </p:spTree>
    <p:extLst>
      <p:ext uri="{BB962C8B-B14F-4D97-AF65-F5344CB8AC3E}">
        <p14:creationId xmlns:p14="http://schemas.microsoft.com/office/powerpoint/2010/main" xmlns="" val="132512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7544" y="476672"/>
            <a:ext cx="8280920" cy="5832648"/>
          </a:xfrm>
        </p:spPr>
        <p:txBody>
          <a:bodyPr>
            <a:normAutofit/>
          </a:bodyPr>
          <a:lstStyle/>
          <a:p>
            <a:pPr marL="45720" indent="0" algn="just">
              <a:buNone/>
            </a:pPr>
            <a:endParaRPr lang="ru-RU" sz="2400" dirty="0" smtClean="0"/>
          </a:p>
          <a:p>
            <a:pPr marL="45720" indent="0" algn="just">
              <a:buNone/>
            </a:pPr>
            <a:r>
              <a:rPr lang="ru-RU" b="1" dirty="0" smtClean="0">
                <a:solidFill>
                  <a:srgbClr val="002060"/>
                </a:solidFill>
                <a:latin typeface="Times New Roman" pitchFamily="18" charset="0"/>
                <a:cs typeface="Times New Roman" pitchFamily="18" charset="0"/>
              </a:rPr>
              <a:t>Цель</a:t>
            </a:r>
            <a:r>
              <a:rPr lang="ru-RU" dirty="0" smtClean="0">
                <a:solidFill>
                  <a:srgbClr val="002060"/>
                </a:solidFill>
                <a:latin typeface="Times New Roman" pitchFamily="18" charset="0"/>
                <a:cs typeface="Times New Roman" pitchFamily="18" charset="0"/>
              </a:rPr>
              <a:t> – развитие свободной творческой личности ребенка, которая определяется задачами развития и задачами исследовательской деятельности детей.</a:t>
            </a:r>
          </a:p>
          <a:p>
            <a:pPr marL="45720" indent="0">
              <a:buNone/>
            </a:pPr>
            <a:endParaRPr lang="ru-RU" dirty="0">
              <a:solidFill>
                <a:srgbClr val="002060"/>
              </a:solidFill>
              <a:latin typeface="Times New Roman" pitchFamily="18" charset="0"/>
              <a:cs typeface="Times New Roman" pitchFamily="18" charset="0"/>
            </a:endParaRPr>
          </a:p>
          <a:p>
            <a:pPr marL="45720" indent="0">
              <a:buNone/>
            </a:pPr>
            <a:r>
              <a:rPr lang="ru-RU" b="1" dirty="0" smtClean="0">
                <a:solidFill>
                  <a:srgbClr val="002060"/>
                </a:solidFill>
                <a:latin typeface="Times New Roman" pitchFamily="18" charset="0"/>
                <a:cs typeface="Times New Roman" pitchFamily="18" charset="0"/>
              </a:rPr>
              <a:t>Задачи развития</a:t>
            </a:r>
          </a:p>
          <a:p>
            <a:pPr>
              <a:buFont typeface="Wingdings" pitchFamily="2" charset="2"/>
              <a:buChar char="ü"/>
            </a:pPr>
            <a:r>
              <a:rPr lang="ru-RU" dirty="0" smtClean="0">
                <a:solidFill>
                  <a:srgbClr val="002060"/>
                </a:solidFill>
                <a:latin typeface="Times New Roman" pitchFamily="18" charset="0"/>
                <a:cs typeface="Times New Roman" pitchFamily="18" charset="0"/>
              </a:rPr>
              <a:t>  </a:t>
            </a:r>
            <a:r>
              <a:rPr lang="ru-RU" sz="2000" dirty="0" smtClean="0">
                <a:solidFill>
                  <a:srgbClr val="002060"/>
                </a:solidFill>
                <a:latin typeface="Times New Roman" pitchFamily="18" charset="0"/>
                <a:cs typeface="Times New Roman" pitchFamily="18" charset="0"/>
              </a:rPr>
              <a:t>обеспечение психологического благополучия и здоровья детей;</a:t>
            </a:r>
          </a:p>
          <a:p>
            <a:pPr>
              <a:buFont typeface="Wingdings" pitchFamily="2" charset="2"/>
              <a:buChar char="ü"/>
            </a:pPr>
            <a:r>
              <a:rPr lang="ru-RU" sz="2000" dirty="0">
                <a:solidFill>
                  <a:srgbClr val="002060"/>
                </a:solidFill>
                <a:latin typeface="Times New Roman" pitchFamily="18" charset="0"/>
                <a:cs typeface="Times New Roman" pitchFamily="18" charset="0"/>
              </a:rPr>
              <a:t> </a:t>
            </a:r>
            <a:r>
              <a:rPr lang="ru-RU" sz="2000" dirty="0" smtClean="0">
                <a:solidFill>
                  <a:srgbClr val="002060"/>
                </a:solidFill>
                <a:latin typeface="Times New Roman" pitchFamily="18" charset="0"/>
                <a:cs typeface="Times New Roman" pitchFamily="18" charset="0"/>
              </a:rPr>
              <a:t> развитие познавательных способностей;</a:t>
            </a:r>
          </a:p>
          <a:p>
            <a:pPr>
              <a:buFont typeface="Wingdings" pitchFamily="2" charset="2"/>
              <a:buChar char="ü"/>
            </a:pPr>
            <a:r>
              <a:rPr lang="ru-RU" sz="2000" dirty="0">
                <a:solidFill>
                  <a:srgbClr val="002060"/>
                </a:solidFill>
                <a:latin typeface="Times New Roman" pitchFamily="18" charset="0"/>
                <a:cs typeface="Times New Roman" pitchFamily="18" charset="0"/>
              </a:rPr>
              <a:t> </a:t>
            </a:r>
            <a:r>
              <a:rPr lang="ru-RU" sz="2000" dirty="0" smtClean="0">
                <a:solidFill>
                  <a:srgbClr val="002060"/>
                </a:solidFill>
                <a:latin typeface="Times New Roman" pitchFamily="18" charset="0"/>
                <a:cs typeface="Times New Roman" pitchFamily="18" charset="0"/>
              </a:rPr>
              <a:t> развитие творческого воображения;</a:t>
            </a:r>
          </a:p>
          <a:p>
            <a:pPr>
              <a:buFont typeface="Wingdings" pitchFamily="2" charset="2"/>
              <a:buChar char="ü"/>
            </a:pPr>
            <a:r>
              <a:rPr lang="ru-RU" sz="2000" dirty="0">
                <a:solidFill>
                  <a:srgbClr val="002060"/>
                </a:solidFill>
                <a:latin typeface="Times New Roman" pitchFamily="18" charset="0"/>
                <a:cs typeface="Times New Roman" pitchFamily="18" charset="0"/>
              </a:rPr>
              <a:t> </a:t>
            </a:r>
            <a:r>
              <a:rPr lang="ru-RU" sz="2000" dirty="0" smtClean="0">
                <a:solidFill>
                  <a:srgbClr val="002060"/>
                </a:solidFill>
                <a:latin typeface="Times New Roman" pitchFamily="18" charset="0"/>
                <a:cs typeface="Times New Roman" pitchFamily="18" charset="0"/>
              </a:rPr>
              <a:t> развитие творческого мышления;</a:t>
            </a:r>
          </a:p>
          <a:p>
            <a:pPr>
              <a:buFont typeface="Wingdings" pitchFamily="2" charset="2"/>
              <a:buChar char="ü"/>
            </a:pPr>
            <a:r>
              <a:rPr lang="ru-RU" sz="2000" dirty="0" smtClean="0">
                <a:solidFill>
                  <a:srgbClr val="002060"/>
                </a:solidFill>
                <a:latin typeface="Times New Roman" pitchFamily="18" charset="0"/>
                <a:cs typeface="Times New Roman" pitchFamily="18" charset="0"/>
              </a:rPr>
              <a:t>  </a:t>
            </a:r>
            <a:r>
              <a:rPr lang="ru-RU" sz="2000" dirty="0">
                <a:solidFill>
                  <a:srgbClr val="002060"/>
                </a:solidFill>
                <a:latin typeface="Times New Roman" pitchFamily="18" charset="0"/>
                <a:cs typeface="Times New Roman" pitchFamily="18" charset="0"/>
              </a:rPr>
              <a:t>р</a:t>
            </a:r>
            <a:r>
              <a:rPr lang="ru-RU" sz="2000" dirty="0" smtClean="0">
                <a:solidFill>
                  <a:srgbClr val="002060"/>
                </a:solidFill>
                <a:latin typeface="Times New Roman" pitchFamily="18" charset="0"/>
                <a:cs typeface="Times New Roman" pitchFamily="18" charset="0"/>
              </a:rPr>
              <a:t>азвитие коммуникативных навыков.</a:t>
            </a:r>
          </a:p>
          <a:p>
            <a:pPr>
              <a:buFont typeface="Wingdings" pitchFamily="2" charset="2"/>
              <a:buChar char="ü"/>
            </a:pPr>
            <a:endParaRPr lang="ru-RU" dirty="0">
              <a:solidFill>
                <a:schemeClr val="tx1"/>
              </a:solidFill>
            </a:endParaRPr>
          </a:p>
        </p:txBody>
      </p:sp>
    </p:spTree>
    <p:extLst>
      <p:ext uri="{BB962C8B-B14F-4D97-AF65-F5344CB8AC3E}">
        <p14:creationId xmlns:p14="http://schemas.microsoft.com/office/powerpoint/2010/main" xmlns="" val="1409069676"/>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528" y="548680"/>
            <a:ext cx="8568952" cy="5904656"/>
          </a:xfrm>
        </p:spPr>
        <p:txBody>
          <a:bodyPr>
            <a:normAutofit/>
          </a:bodyPr>
          <a:lstStyle/>
          <a:p>
            <a:pPr marL="45720" indent="0" algn="ctr">
              <a:buNone/>
            </a:pPr>
            <a:r>
              <a:rPr lang="ru-RU" b="1" dirty="0">
                <a:solidFill>
                  <a:srgbClr val="002060"/>
                </a:solidFill>
                <a:latin typeface="Times New Roman" pitchFamily="18" charset="0"/>
                <a:cs typeface="Times New Roman" pitchFamily="18" charset="0"/>
              </a:rPr>
              <a:t>Задачи </a:t>
            </a:r>
            <a:r>
              <a:rPr lang="ru-RU" b="1" dirty="0" smtClean="0">
                <a:solidFill>
                  <a:srgbClr val="002060"/>
                </a:solidFill>
                <a:latin typeface="Times New Roman" pitchFamily="18" charset="0"/>
                <a:cs typeface="Times New Roman" pitchFamily="18" charset="0"/>
              </a:rPr>
              <a:t>исследовательской деятельности</a:t>
            </a:r>
            <a:endParaRPr lang="ru-RU" b="1" dirty="0">
              <a:solidFill>
                <a:srgbClr val="002060"/>
              </a:solidFill>
              <a:latin typeface="Times New Roman" pitchFamily="18" charset="0"/>
              <a:cs typeface="Times New Roman" pitchFamily="18" charset="0"/>
            </a:endParaRPr>
          </a:p>
          <a:p>
            <a:pPr marL="45720" indent="0">
              <a:buNone/>
            </a:pPr>
            <a:endParaRPr lang="ru-RU" dirty="0">
              <a:solidFill>
                <a:srgbClr val="002060"/>
              </a:solidFill>
              <a:latin typeface="Times New Roman" pitchFamily="18" charset="0"/>
              <a:cs typeface="Times New Roman" pitchFamily="18" charset="0"/>
            </a:endParaRPr>
          </a:p>
          <a:p>
            <a:pPr algn="just">
              <a:spcAft>
                <a:spcPts val="1200"/>
              </a:spcAft>
              <a:buFont typeface="Wingdings" pitchFamily="2" charset="2"/>
              <a:buChar char="ü"/>
            </a:pPr>
            <a:r>
              <a:rPr lang="ru-RU" dirty="0">
                <a:solidFill>
                  <a:srgbClr val="002060"/>
                </a:solidFill>
                <a:latin typeface="Times New Roman" pitchFamily="18" charset="0"/>
                <a:cs typeface="Times New Roman" pitchFamily="18" charset="0"/>
              </a:rPr>
              <a:t> </a:t>
            </a:r>
            <a:r>
              <a:rPr lang="ru-RU" sz="2400" dirty="0" smtClean="0">
                <a:solidFill>
                  <a:srgbClr val="002060"/>
                </a:solidFill>
                <a:latin typeface="Times New Roman" pitchFamily="18" charset="0"/>
                <a:cs typeface="Times New Roman" pitchFamily="18" charset="0"/>
              </a:rPr>
              <a:t> формирование у детей дошкольного возраста    диалектического мышления, т.е. способности видеть многообразие мира в системе взаимосвязей и взаимозависимостей; </a:t>
            </a:r>
            <a:endParaRPr lang="ru-RU" sz="2400" dirty="0">
              <a:solidFill>
                <a:srgbClr val="002060"/>
              </a:solidFill>
              <a:latin typeface="Times New Roman" pitchFamily="18" charset="0"/>
              <a:cs typeface="Times New Roman" pitchFamily="18" charset="0"/>
            </a:endParaRPr>
          </a:p>
          <a:p>
            <a:pPr algn="just">
              <a:spcAft>
                <a:spcPts val="1200"/>
              </a:spcAft>
              <a:buFont typeface="Wingdings" pitchFamily="2" charset="2"/>
              <a:buChar char="ü"/>
            </a:pPr>
            <a:r>
              <a:rPr lang="ru-RU" sz="2400" dirty="0">
                <a:solidFill>
                  <a:srgbClr val="002060"/>
                </a:solidFill>
                <a:latin typeface="Times New Roman" pitchFamily="18" charset="0"/>
                <a:cs typeface="Times New Roman" pitchFamily="18" charset="0"/>
              </a:rPr>
              <a:t> </a:t>
            </a:r>
            <a:r>
              <a:rPr lang="ru-RU" sz="2400" dirty="0" smtClean="0">
                <a:solidFill>
                  <a:srgbClr val="002060"/>
                </a:solidFill>
                <a:latin typeface="Times New Roman" pitchFamily="18" charset="0"/>
                <a:cs typeface="Times New Roman" pitchFamily="18" charset="0"/>
              </a:rPr>
              <a:t> развитие собственного познавательного опыта в обобщенном виде с помощью наглядных средств;</a:t>
            </a:r>
            <a:endParaRPr lang="ru-RU" sz="2400" dirty="0">
              <a:solidFill>
                <a:srgbClr val="002060"/>
              </a:solidFill>
              <a:latin typeface="Times New Roman" pitchFamily="18" charset="0"/>
              <a:cs typeface="Times New Roman" pitchFamily="18" charset="0"/>
            </a:endParaRPr>
          </a:p>
          <a:p>
            <a:pPr algn="just">
              <a:spcAft>
                <a:spcPts val="1200"/>
              </a:spcAft>
              <a:buFont typeface="Wingdings" pitchFamily="2" charset="2"/>
              <a:buChar char="ü"/>
            </a:pPr>
            <a:r>
              <a:rPr lang="ru-RU" sz="2400" dirty="0">
                <a:solidFill>
                  <a:srgbClr val="002060"/>
                </a:solidFill>
                <a:latin typeface="Times New Roman" pitchFamily="18" charset="0"/>
                <a:cs typeface="Times New Roman" pitchFamily="18" charset="0"/>
              </a:rPr>
              <a:t> </a:t>
            </a:r>
            <a:r>
              <a:rPr lang="ru-RU" sz="2400" dirty="0" smtClean="0">
                <a:solidFill>
                  <a:srgbClr val="002060"/>
                </a:solidFill>
                <a:latin typeface="Times New Roman" pitchFamily="18" charset="0"/>
                <a:cs typeface="Times New Roman" pitchFamily="18" charset="0"/>
              </a:rPr>
              <a:t> расширение перспектив развития поисково-познавательной деятельности детей путем включения их в мыслительные, моделирующие и преобразующие действия;</a:t>
            </a:r>
            <a:endParaRPr lang="ru-RU" sz="2400" dirty="0">
              <a:solidFill>
                <a:srgbClr val="002060"/>
              </a:solidFill>
              <a:latin typeface="Times New Roman" pitchFamily="18" charset="0"/>
              <a:cs typeface="Times New Roman" pitchFamily="18" charset="0"/>
            </a:endParaRPr>
          </a:p>
          <a:p>
            <a:pPr algn="just">
              <a:spcAft>
                <a:spcPts val="1200"/>
              </a:spcAft>
              <a:buFont typeface="Wingdings" pitchFamily="2" charset="2"/>
              <a:buChar char="ü"/>
            </a:pPr>
            <a:r>
              <a:rPr lang="ru-RU" sz="2400" dirty="0" smtClean="0">
                <a:solidFill>
                  <a:srgbClr val="002060"/>
                </a:solidFill>
                <a:latin typeface="Times New Roman" pitchFamily="18" charset="0"/>
                <a:cs typeface="Times New Roman" pitchFamily="18" charset="0"/>
              </a:rPr>
              <a:t>  поддержание детей инициативы, сообразительности, пытливости, критичности, самостоятельности.</a:t>
            </a:r>
            <a:endParaRPr lang="ru-RU" sz="2400" dirty="0">
              <a:solidFill>
                <a:srgbClr val="002060"/>
              </a:solidFill>
              <a:latin typeface="Times New Roman" pitchFamily="18" charset="0"/>
              <a:cs typeface="Times New Roman" pitchFamily="18" charset="0"/>
            </a:endParaRPr>
          </a:p>
          <a:p>
            <a:pPr marL="45720" indent="0" algn="just">
              <a:spcAft>
                <a:spcPts val="1200"/>
              </a:spcAft>
              <a:buNone/>
            </a:pPr>
            <a:endParaRPr lang="ru-RU" sz="2400" dirty="0">
              <a:solidFill>
                <a:schemeClr val="tx1"/>
              </a:solidFill>
            </a:endParaRPr>
          </a:p>
        </p:txBody>
      </p:sp>
    </p:spTree>
    <p:extLst>
      <p:ext uri="{BB962C8B-B14F-4D97-AF65-F5344CB8AC3E}">
        <p14:creationId xmlns:p14="http://schemas.microsoft.com/office/powerpoint/2010/main" xmlns="" val="4141230715"/>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8"/>
            <a:ext cx="8136904" cy="720080"/>
          </a:xfrm>
        </p:spPr>
        <p:txBody>
          <a:bodyPr/>
          <a:lstStyle/>
          <a:p>
            <a:pPr marL="0" indent="0" algn="ctr">
              <a:buNone/>
            </a:pPr>
            <a:r>
              <a:rPr lang="ru-RU" sz="4000" dirty="0" smtClean="0">
                <a:solidFill>
                  <a:srgbClr val="002060"/>
                </a:solidFill>
                <a:latin typeface="Times New Roman" panose="02020603050405020304" pitchFamily="18" charset="0"/>
                <a:cs typeface="Times New Roman" panose="02020603050405020304" pitchFamily="18" charset="0"/>
              </a:rPr>
              <a:t>Основные направления</a:t>
            </a:r>
            <a:endParaRPr lang="ru-RU" sz="4000"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251520" y="1268760"/>
            <a:ext cx="8568952" cy="5544616"/>
          </a:xfrm>
        </p:spPr>
        <p:txBody>
          <a:bodyPr>
            <a:normAutofit/>
          </a:bodyPr>
          <a:lstStyle/>
          <a:p>
            <a:pPr marL="0" indent="352425" algn="just">
              <a:spcBef>
                <a:spcPts val="0"/>
              </a:spcBef>
              <a:spcAft>
                <a:spcPts val="1200"/>
              </a:spcAft>
            </a:pPr>
            <a:r>
              <a:rPr lang="ru-RU" dirty="0">
                <a:solidFill>
                  <a:srgbClr val="002060"/>
                </a:solidFill>
                <a:latin typeface="Times New Roman" panose="02020603050405020304" pitchFamily="18" charset="0"/>
                <a:cs typeface="Times New Roman" panose="02020603050405020304" pitchFamily="18" charset="0"/>
              </a:rPr>
              <a:t>Творчество в экспериментирование обуславливает создание новых проявлений способностей ребёнка. </a:t>
            </a:r>
            <a:endParaRPr lang="ru-RU" dirty="0" smtClean="0">
              <a:solidFill>
                <a:srgbClr val="002060"/>
              </a:solidFill>
              <a:latin typeface="Times New Roman" panose="02020603050405020304" pitchFamily="18" charset="0"/>
              <a:cs typeface="Times New Roman" panose="02020603050405020304" pitchFamily="18" charset="0"/>
            </a:endParaRPr>
          </a:p>
          <a:p>
            <a:pPr marL="0" indent="352425" algn="just">
              <a:spcBef>
                <a:spcPts val="0"/>
              </a:spcBef>
              <a:spcAft>
                <a:spcPts val="1200"/>
              </a:spcAft>
            </a:pPr>
            <a:r>
              <a:rPr lang="ru-RU" dirty="0" smtClean="0">
                <a:solidFill>
                  <a:srgbClr val="002060"/>
                </a:solidFill>
                <a:latin typeface="Times New Roman" panose="02020603050405020304" pitchFamily="18" charset="0"/>
                <a:cs typeface="Times New Roman" panose="02020603050405020304" pitchFamily="18" charset="0"/>
              </a:rPr>
              <a:t>Экспериментальная </a:t>
            </a:r>
            <a:r>
              <a:rPr lang="ru-RU" dirty="0">
                <a:solidFill>
                  <a:srgbClr val="002060"/>
                </a:solidFill>
                <a:latin typeface="Times New Roman" panose="02020603050405020304" pitchFamily="18" charset="0"/>
                <a:cs typeface="Times New Roman" panose="02020603050405020304" pitchFamily="18" charset="0"/>
              </a:rPr>
              <a:t>работа вызывает у </a:t>
            </a:r>
            <a:r>
              <a:rPr lang="ru-RU" dirty="0" smtClean="0">
                <a:solidFill>
                  <a:srgbClr val="002060"/>
                </a:solidFill>
                <a:latin typeface="Times New Roman" panose="02020603050405020304" pitchFamily="18" charset="0"/>
                <a:cs typeface="Times New Roman" panose="02020603050405020304" pitchFamily="18" charset="0"/>
              </a:rPr>
              <a:t>ребенка:</a:t>
            </a:r>
          </a:p>
          <a:p>
            <a:pPr marL="342900" indent="376238" algn="just">
              <a:spcBef>
                <a:spcPts val="0"/>
              </a:spcBef>
              <a:spcAft>
                <a:spcPts val="1200"/>
              </a:spcAft>
              <a:buFont typeface="Wingdings" panose="05000000000000000000" pitchFamily="2" charset="2"/>
              <a:buChar char="ü"/>
            </a:pP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a:solidFill>
                  <a:srgbClr val="002060"/>
                </a:solidFill>
                <a:latin typeface="Times New Roman" panose="02020603050405020304" pitchFamily="18" charset="0"/>
                <a:cs typeface="Times New Roman" panose="02020603050405020304" pitchFamily="18" charset="0"/>
              </a:rPr>
              <a:t>интерес к исследованию природы, </a:t>
            </a:r>
            <a:endParaRPr lang="ru-RU" sz="2000" dirty="0" smtClean="0">
              <a:solidFill>
                <a:srgbClr val="002060"/>
              </a:solidFill>
              <a:latin typeface="Times New Roman" panose="02020603050405020304" pitchFamily="18" charset="0"/>
              <a:cs typeface="Times New Roman" panose="02020603050405020304" pitchFamily="18" charset="0"/>
            </a:endParaRPr>
          </a:p>
          <a:p>
            <a:pPr marL="342900" indent="376238" algn="just">
              <a:spcBef>
                <a:spcPts val="0"/>
              </a:spcBef>
              <a:spcAft>
                <a:spcPts val="1200"/>
              </a:spcAft>
              <a:buFont typeface="Wingdings" panose="05000000000000000000" pitchFamily="2" charset="2"/>
              <a:buChar char="ü"/>
            </a:pPr>
            <a:r>
              <a:rPr lang="ru-RU" sz="2000" dirty="0" smtClean="0">
                <a:solidFill>
                  <a:srgbClr val="002060"/>
                </a:solidFill>
                <a:latin typeface="Times New Roman" panose="02020603050405020304" pitchFamily="18" charset="0"/>
                <a:cs typeface="Times New Roman" panose="02020603050405020304" pitchFamily="18" charset="0"/>
              </a:rPr>
              <a:t>развивает </a:t>
            </a:r>
            <a:r>
              <a:rPr lang="ru-RU" sz="2000" dirty="0">
                <a:solidFill>
                  <a:srgbClr val="002060"/>
                </a:solidFill>
                <a:latin typeface="Times New Roman" panose="02020603050405020304" pitchFamily="18" charset="0"/>
                <a:cs typeface="Times New Roman" panose="02020603050405020304" pitchFamily="18" charset="0"/>
              </a:rPr>
              <a:t>мыслительные операции (анализ, синтез, классификацию, обобщение), </a:t>
            </a:r>
            <a:endParaRPr lang="ru-RU" sz="2000" dirty="0" smtClean="0">
              <a:solidFill>
                <a:srgbClr val="002060"/>
              </a:solidFill>
              <a:latin typeface="Times New Roman" panose="02020603050405020304" pitchFamily="18" charset="0"/>
              <a:cs typeface="Times New Roman" panose="02020603050405020304" pitchFamily="18" charset="0"/>
            </a:endParaRPr>
          </a:p>
          <a:p>
            <a:pPr marL="342900" indent="376238" algn="just">
              <a:spcBef>
                <a:spcPts val="0"/>
              </a:spcBef>
              <a:spcAft>
                <a:spcPts val="1200"/>
              </a:spcAft>
              <a:buFont typeface="Wingdings" panose="05000000000000000000" pitchFamily="2" charset="2"/>
              <a:buChar char="ü"/>
            </a:pPr>
            <a:r>
              <a:rPr lang="ru-RU" sz="2000" dirty="0" smtClean="0">
                <a:solidFill>
                  <a:srgbClr val="002060"/>
                </a:solidFill>
                <a:latin typeface="Times New Roman" panose="02020603050405020304" pitchFamily="18" charset="0"/>
                <a:cs typeface="Times New Roman" panose="02020603050405020304" pitchFamily="18" charset="0"/>
              </a:rPr>
              <a:t>стимулирует </a:t>
            </a:r>
            <a:r>
              <a:rPr lang="ru-RU" sz="2000" dirty="0">
                <a:solidFill>
                  <a:srgbClr val="002060"/>
                </a:solidFill>
                <a:latin typeface="Times New Roman" panose="02020603050405020304" pitchFamily="18" charset="0"/>
                <a:cs typeface="Times New Roman" panose="02020603050405020304" pitchFamily="18" charset="0"/>
              </a:rPr>
              <a:t>познавательную активность и любознательность, </a:t>
            </a:r>
            <a:endParaRPr lang="ru-RU" sz="2000" dirty="0" smtClean="0">
              <a:solidFill>
                <a:srgbClr val="002060"/>
              </a:solidFill>
              <a:latin typeface="Times New Roman" panose="02020603050405020304" pitchFamily="18" charset="0"/>
              <a:cs typeface="Times New Roman" panose="02020603050405020304" pitchFamily="18" charset="0"/>
            </a:endParaRPr>
          </a:p>
          <a:p>
            <a:pPr marL="342900" indent="376238" algn="just">
              <a:spcBef>
                <a:spcPts val="0"/>
              </a:spcBef>
              <a:spcAft>
                <a:spcPts val="1200"/>
              </a:spcAft>
              <a:buFont typeface="Wingdings" panose="05000000000000000000" pitchFamily="2" charset="2"/>
              <a:buChar char="ü"/>
            </a:pPr>
            <a:r>
              <a:rPr lang="ru-RU" sz="2000" dirty="0" smtClean="0">
                <a:solidFill>
                  <a:srgbClr val="002060"/>
                </a:solidFill>
                <a:latin typeface="Times New Roman" panose="02020603050405020304" pitchFamily="18" charset="0"/>
                <a:cs typeface="Times New Roman" panose="02020603050405020304" pitchFamily="18" charset="0"/>
              </a:rPr>
              <a:t>активизирует </a:t>
            </a:r>
            <a:r>
              <a:rPr lang="ru-RU" sz="2000" dirty="0">
                <a:solidFill>
                  <a:srgbClr val="002060"/>
                </a:solidFill>
                <a:latin typeface="Times New Roman" panose="02020603050405020304" pitchFamily="18" charset="0"/>
                <a:cs typeface="Times New Roman" panose="02020603050405020304" pitchFamily="18" charset="0"/>
              </a:rPr>
              <a:t>восприятие учебного материала по ознакомлению с природными явлениями, </a:t>
            </a:r>
            <a:r>
              <a:rPr lang="ru-RU" sz="2000" dirty="0" smtClean="0">
                <a:solidFill>
                  <a:srgbClr val="002060"/>
                </a:solidFill>
                <a:latin typeface="Times New Roman" panose="02020603050405020304" pitchFamily="18" charset="0"/>
                <a:cs typeface="Times New Roman" panose="02020603050405020304" pitchFamily="18" charset="0"/>
              </a:rPr>
              <a:t>обогащает словарный запас.</a:t>
            </a:r>
            <a:endParaRPr lang="ru-RU" sz="2000" dirty="0">
              <a:solidFill>
                <a:srgbClr val="002060"/>
              </a:solidFill>
              <a:latin typeface="Times New Roman" panose="02020603050405020304" pitchFamily="18" charset="0"/>
              <a:cs typeface="Times New Roman" panose="02020603050405020304" pitchFamily="18" charset="0"/>
            </a:endParaRPr>
          </a:p>
          <a:p>
            <a:pPr marL="0" indent="352425" algn="just">
              <a:spcBef>
                <a:spcPts val="0"/>
              </a:spcBef>
              <a:spcAft>
                <a:spcPts val="1200"/>
              </a:spcAft>
            </a:pPr>
            <a:r>
              <a:rPr lang="ru-RU" dirty="0" smtClean="0">
                <a:solidFill>
                  <a:srgbClr val="002060"/>
                </a:solidFill>
                <a:latin typeface="Times New Roman" panose="02020603050405020304" pitchFamily="18" charset="0"/>
                <a:cs typeface="Times New Roman" panose="02020603050405020304" pitchFamily="18" charset="0"/>
              </a:rPr>
              <a:t>Исследовательская активность предполагает создание </a:t>
            </a:r>
            <a:r>
              <a:rPr lang="ru-RU" dirty="0">
                <a:solidFill>
                  <a:srgbClr val="002060"/>
                </a:solidFill>
                <a:latin typeface="Times New Roman" panose="02020603050405020304" pitchFamily="18" charset="0"/>
                <a:cs typeface="Times New Roman" panose="02020603050405020304" pitchFamily="18" charset="0"/>
              </a:rPr>
              <a:t>условий для самостоятельного экспериментирования и поисковой активности самих детей. </a:t>
            </a:r>
          </a:p>
          <a:p>
            <a:pPr marL="0" indent="352425" algn="just">
              <a:spcBef>
                <a:spcPts val="0"/>
              </a:spcBef>
              <a:spcAft>
                <a:spcPts val="1200"/>
              </a:spcAft>
            </a:pPr>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231120"/>
      </p:ext>
    </p:extLst>
  </p:cSld>
  <p:clrMapOvr>
    <a:masterClrMapping/>
  </p:clrMapOvr>
  <p:transition spd="med">
    <p:pull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260648"/>
            <a:ext cx="5400600" cy="6048672"/>
          </a:xfrm>
        </p:spPr>
        <p:txBody>
          <a:bodyPr>
            <a:normAutofit/>
          </a:bodyPr>
          <a:lstStyle/>
          <a:p>
            <a:pPr lvl="0"/>
            <a:r>
              <a:rPr lang="ru-RU" dirty="0" smtClean="0">
                <a:solidFill>
                  <a:srgbClr val="002060"/>
                </a:solidFill>
              </a:rPr>
              <a:t> </a:t>
            </a:r>
            <a:r>
              <a:rPr lang="ru-RU" u="sng" dirty="0" smtClean="0">
                <a:solidFill>
                  <a:srgbClr val="002060"/>
                </a:solidFill>
              </a:rPr>
              <a:t>Экспериментирование </a:t>
            </a:r>
            <a:r>
              <a:rPr lang="ru-RU" dirty="0" smtClean="0">
                <a:solidFill>
                  <a:srgbClr val="002060"/>
                </a:solidFill>
              </a:rPr>
              <a:t>является основным видом ориентировочно-исследовательской (поисковой) деятельности. </a:t>
            </a:r>
          </a:p>
          <a:p>
            <a:endParaRPr lang="ru-RU" dirty="0" smtClean="0">
              <a:solidFill>
                <a:srgbClr val="002060"/>
              </a:solidFill>
            </a:endParaRPr>
          </a:p>
          <a:p>
            <a:r>
              <a:rPr lang="ru-RU" dirty="0" smtClean="0">
                <a:solidFill>
                  <a:srgbClr val="002060"/>
                </a:solidFill>
              </a:rPr>
              <a:t>Суть в том, что образ цели, определяющий эту деятельность, сам еще не сформирован и характеризуется неопределенностью, неустойчивостью. В ходе поиска он уточняется, проясняется.</a:t>
            </a:r>
          </a:p>
          <a:p>
            <a:pPr marL="45720" indent="0">
              <a:buNone/>
            </a:pPr>
            <a:endParaRPr lang="ru-RU" dirty="0">
              <a:solidFill>
                <a:srgbClr val="002060"/>
              </a:solidFill>
            </a:endParaRPr>
          </a:p>
        </p:txBody>
      </p:sp>
      <p:pic>
        <p:nvPicPr>
          <p:cNvPr id="3076" name="Picture 4" descr="C:\Program Files\Microsoft Office\MEDIA\CAGCAT10\j0293828.wmf"/>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6300192" y="188640"/>
            <a:ext cx="1744675" cy="1836115"/>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K:\фотографии Д.С.76\Dsc03562.jpg"/>
          <p:cNvPicPr>
            <a:picLocks noChangeAspect="1" noChangeArrowheads="1"/>
          </p:cNvPicPr>
          <p:nvPr/>
        </p:nvPicPr>
        <p:blipFill>
          <a:blip r:embed="rId3" cstate="screen"/>
          <a:srcRect/>
          <a:stretch>
            <a:fillRect/>
          </a:stretch>
        </p:blipFill>
        <p:spPr bwMode="auto">
          <a:xfrm rot="10800000" flipV="1">
            <a:off x="5652120" y="2276872"/>
            <a:ext cx="3277610" cy="3842635"/>
          </a:xfrm>
          <a:prstGeom prst="roundRect">
            <a:avLst>
              <a:gd name="adj" fmla="val 8594"/>
            </a:avLst>
          </a:prstGeom>
          <a:solidFill>
            <a:srgbClr val="FFFFFF">
              <a:shade val="85000"/>
            </a:srgbClr>
          </a:solidFill>
          <a:ln>
            <a:solidFill>
              <a:srgbClr val="002060"/>
            </a:solidFill>
          </a:ln>
          <a:effectLst>
            <a:reflection blurRad="12700" stA="38000" endPos="28000" dist="5000" dir="5400000" sy="-100000" algn="bl" rotWithShape="0"/>
          </a:effectLst>
        </p:spPr>
      </p:pic>
    </p:spTree>
    <p:extLst>
      <p:ext uri="{BB962C8B-B14F-4D97-AF65-F5344CB8AC3E}">
        <p14:creationId xmlns:p14="http://schemas.microsoft.com/office/powerpoint/2010/main" xmlns="" val="3123499356"/>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fade">
                                      <p:cBhvr>
                                        <p:cTn id="23"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404664"/>
            <a:ext cx="8568952" cy="6264696"/>
          </a:xfrm>
        </p:spPr>
        <p:txBody>
          <a:bodyPr>
            <a:normAutofit/>
          </a:bodyPr>
          <a:lstStyle/>
          <a:p>
            <a:pPr marL="45720" indent="0" algn="ctr">
              <a:buNone/>
            </a:pPr>
            <a:r>
              <a:rPr lang="ru-RU" sz="3000" b="1" dirty="0" smtClean="0">
                <a:solidFill>
                  <a:srgbClr val="002060"/>
                </a:solidFill>
                <a:latin typeface="Times New Roman" pitchFamily="18" charset="0"/>
                <a:cs typeface="Times New Roman" pitchFamily="18" charset="0"/>
              </a:rPr>
              <a:t>В экспериментально-исследовательской деятельности используются:</a:t>
            </a:r>
          </a:p>
          <a:p>
            <a:pPr marL="85725" indent="490538" algn="just">
              <a:spcBef>
                <a:spcPts val="0"/>
              </a:spcBef>
              <a:spcAft>
                <a:spcPts val="1200"/>
              </a:spcAft>
              <a:buFont typeface="Wingdings" pitchFamily="2" charset="2"/>
              <a:buChar char="ü"/>
            </a:pPr>
            <a:r>
              <a:rPr lang="ru-RU" dirty="0" smtClean="0">
                <a:solidFill>
                  <a:srgbClr val="002060"/>
                </a:solidFill>
                <a:latin typeface="Times New Roman" pitchFamily="18" charset="0"/>
                <a:cs typeface="Times New Roman" pitchFamily="18" charset="0"/>
              </a:rPr>
              <a:t> вопросы педагога, побуждающие детей к постановке проблемы (например, вспомните рассказ Л.Н. Толстого «Хотела галка пить…». В какую ситуацию попала галка?);</a:t>
            </a:r>
          </a:p>
          <a:p>
            <a:pPr marL="85725" indent="490538" algn="just">
              <a:spcBef>
                <a:spcPts val="0"/>
              </a:spcBef>
              <a:spcAft>
                <a:spcPts val="1200"/>
              </a:spcAft>
              <a:buFont typeface="Wingdings" pitchFamily="2" charset="2"/>
              <a:buChar char="ü"/>
            </a:pPr>
            <a:r>
              <a:rPr lang="ru-RU" dirty="0">
                <a:solidFill>
                  <a:srgbClr val="002060"/>
                </a:solidFill>
                <a:latin typeface="Times New Roman" pitchFamily="18" charset="0"/>
                <a:cs typeface="Times New Roman" pitchFamily="18" charset="0"/>
              </a:rPr>
              <a:t> </a:t>
            </a:r>
            <a:r>
              <a:rPr lang="ru-RU" dirty="0" smtClean="0">
                <a:solidFill>
                  <a:srgbClr val="002060"/>
                </a:solidFill>
                <a:latin typeface="Times New Roman" pitchFamily="18" charset="0"/>
                <a:cs typeface="Times New Roman" pitchFamily="18" charset="0"/>
              </a:rPr>
              <a:t>схематическое моделирование опыта (создание схемы проведения);</a:t>
            </a:r>
          </a:p>
          <a:p>
            <a:pPr marL="85725" indent="490538" algn="just">
              <a:spcBef>
                <a:spcPts val="0"/>
              </a:spcBef>
              <a:spcAft>
                <a:spcPts val="1200"/>
              </a:spcAft>
              <a:buFont typeface="Wingdings" pitchFamily="2" charset="2"/>
              <a:buChar char="ü"/>
            </a:pPr>
            <a:r>
              <a:rPr lang="ru-RU" dirty="0">
                <a:solidFill>
                  <a:srgbClr val="002060"/>
                </a:solidFill>
                <a:latin typeface="Times New Roman" pitchFamily="18" charset="0"/>
                <a:cs typeface="Times New Roman" pitchFamily="18" charset="0"/>
              </a:rPr>
              <a:t> </a:t>
            </a:r>
            <a:r>
              <a:rPr lang="ru-RU" dirty="0" smtClean="0">
                <a:solidFill>
                  <a:srgbClr val="002060"/>
                </a:solidFill>
                <a:latin typeface="Times New Roman" pitchFamily="18" charset="0"/>
                <a:cs typeface="Times New Roman" pitchFamily="18" charset="0"/>
              </a:rPr>
              <a:t>вопросы помогающие прояснить ситуацию и понять смысл эксперимента, его содержание или природную закономерность;</a:t>
            </a:r>
          </a:p>
          <a:p>
            <a:pPr marL="85725" indent="490538" algn="just">
              <a:spcBef>
                <a:spcPts val="0"/>
              </a:spcBef>
              <a:spcAft>
                <a:spcPts val="1200"/>
              </a:spcAft>
              <a:buFont typeface="Wingdings" pitchFamily="2" charset="2"/>
              <a:buChar char="ü"/>
            </a:pPr>
            <a:r>
              <a:rPr lang="ru-RU" dirty="0">
                <a:solidFill>
                  <a:srgbClr val="002060"/>
                </a:solidFill>
                <a:latin typeface="Times New Roman" pitchFamily="18" charset="0"/>
                <a:cs typeface="Times New Roman" pitchFamily="18" charset="0"/>
              </a:rPr>
              <a:t> </a:t>
            </a:r>
            <a:r>
              <a:rPr lang="ru-RU" dirty="0" smtClean="0">
                <a:solidFill>
                  <a:srgbClr val="002060"/>
                </a:solidFill>
                <a:latin typeface="Times New Roman" pitchFamily="18" charset="0"/>
                <a:cs typeface="Times New Roman" pitchFamily="18" charset="0"/>
              </a:rPr>
              <a:t>метод стимулирующий детей к коммуникации: «Спроси своего друга о чем-либо, что он думает по этому поводу?»;</a:t>
            </a:r>
          </a:p>
          <a:p>
            <a:pPr marL="85725" indent="490538" algn="just">
              <a:spcBef>
                <a:spcPts val="0"/>
              </a:spcBef>
              <a:spcAft>
                <a:spcPts val="1200"/>
              </a:spcAft>
              <a:buFont typeface="Wingdings" pitchFamily="2" charset="2"/>
              <a:buChar char="ü"/>
            </a:pPr>
            <a:r>
              <a:rPr lang="ru-RU" dirty="0">
                <a:solidFill>
                  <a:srgbClr val="002060"/>
                </a:solidFill>
                <a:latin typeface="Times New Roman" pitchFamily="18" charset="0"/>
                <a:cs typeface="Times New Roman" pitchFamily="18" charset="0"/>
              </a:rPr>
              <a:t> </a:t>
            </a:r>
            <a:r>
              <a:rPr lang="ru-RU" dirty="0" smtClean="0">
                <a:solidFill>
                  <a:srgbClr val="002060"/>
                </a:solidFill>
                <a:latin typeface="Times New Roman" pitchFamily="18" charset="0"/>
                <a:cs typeface="Times New Roman" pitchFamily="18" charset="0"/>
              </a:rPr>
              <a:t>метод «первой пробы» применение результатов собственной исследовательской деятельности, суть которого состоит в определении ребенком личностно-ценностного смысла совершенных им действий.</a:t>
            </a:r>
            <a:endParaRPr lang="ru-RU"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069238970"/>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1484784"/>
            <a:ext cx="8784976" cy="4752528"/>
          </a:xfrm>
        </p:spPr>
        <p:txBody>
          <a:bodyPr>
            <a:noAutofit/>
          </a:bodyPr>
          <a:lstStyle/>
          <a:p>
            <a:pPr indent="398463" algn="just" defTabSz="901700">
              <a:spcBef>
                <a:spcPts val="0"/>
              </a:spcBef>
              <a:spcAft>
                <a:spcPts val="1800"/>
              </a:spcAft>
              <a:buFont typeface="Wingdings" panose="05000000000000000000" pitchFamily="2" charset="2"/>
              <a:buChar char="Ø"/>
            </a:pPr>
            <a:r>
              <a:rPr lang="ru-RU" sz="2400" dirty="0" smtClean="0">
                <a:solidFill>
                  <a:srgbClr val="002060"/>
                </a:solidFill>
                <a:latin typeface="Times New Roman" panose="02020603050405020304" pitchFamily="18" charset="0"/>
                <a:cs typeface="Times New Roman" panose="02020603050405020304" pitchFamily="18" charset="0"/>
              </a:rPr>
              <a:t>оборудование </a:t>
            </a:r>
            <a:r>
              <a:rPr lang="ru-RU" sz="2400" dirty="0">
                <a:solidFill>
                  <a:srgbClr val="002060"/>
                </a:solidFill>
                <a:latin typeface="Times New Roman" panose="02020603050405020304" pitchFamily="18" charset="0"/>
                <a:cs typeface="Times New Roman" panose="02020603050405020304" pitchFamily="18" charset="0"/>
              </a:rPr>
              <a:t>и </a:t>
            </a:r>
            <a:r>
              <a:rPr lang="ru-RU" sz="2400" dirty="0" smtClean="0">
                <a:solidFill>
                  <a:srgbClr val="002060"/>
                </a:solidFill>
                <a:latin typeface="Times New Roman" panose="02020603050405020304" pitchFamily="18" charset="0"/>
                <a:cs typeface="Times New Roman" panose="02020603050405020304" pitchFamily="18" charset="0"/>
              </a:rPr>
              <a:t>пополнение </a:t>
            </a:r>
            <a:r>
              <a:rPr lang="ru-RU" sz="2400" dirty="0">
                <a:solidFill>
                  <a:srgbClr val="002060"/>
                </a:solidFill>
                <a:latin typeface="Times New Roman" panose="02020603050405020304" pitchFamily="18" charset="0"/>
                <a:cs typeface="Times New Roman" panose="02020603050405020304" pitchFamily="18" charset="0"/>
              </a:rPr>
              <a:t>необходимыми материалами</a:t>
            </a:r>
            <a:r>
              <a:rPr lang="ru-RU" sz="2400" dirty="0" smtClean="0">
                <a:solidFill>
                  <a:srgbClr val="002060"/>
                </a:solidFill>
                <a:latin typeface="Times New Roman" panose="02020603050405020304" pitchFamily="18" charset="0"/>
                <a:cs typeface="Times New Roman" panose="02020603050405020304" pitchFamily="18" charset="0"/>
              </a:rPr>
              <a:t>, способствуют удовлетворению</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smtClean="0">
                <a:solidFill>
                  <a:srgbClr val="002060"/>
                </a:solidFill>
                <a:latin typeface="Times New Roman" panose="02020603050405020304" pitchFamily="18" charset="0"/>
                <a:cs typeface="Times New Roman" panose="02020603050405020304" pitchFamily="18" charset="0"/>
              </a:rPr>
              <a:t>познавательных интересов экспериментированием;</a:t>
            </a:r>
          </a:p>
          <a:p>
            <a:pPr indent="398463" algn="just" defTabSz="901700">
              <a:spcBef>
                <a:spcPts val="0"/>
              </a:spcBef>
              <a:spcAft>
                <a:spcPts val="1800"/>
              </a:spcAft>
              <a:buFont typeface="Wingdings" panose="05000000000000000000" pitchFamily="2" charset="2"/>
              <a:buChar char="Ø"/>
            </a:pPr>
            <a:r>
              <a:rPr lang="ru-RU" sz="2400" dirty="0" smtClean="0">
                <a:solidFill>
                  <a:srgbClr val="002060"/>
                </a:solidFill>
                <a:latin typeface="Times New Roman" panose="02020603050405020304" pitchFamily="18" charset="0"/>
                <a:cs typeface="Times New Roman" panose="02020603050405020304" pitchFamily="18" charset="0"/>
              </a:rPr>
              <a:t>организация познавательно-исследовательской деятельности детей;</a:t>
            </a:r>
          </a:p>
          <a:p>
            <a:pPr indent="398463" algn="just" defTabSz="901700">
              <a:spcBef>
                <a:spcPts val="0"/>
              </a:spcBef>
              <a:spcAft>
                <a:spcPts val="1800"/>
              </a:spcAft>
              <a:buFont typeface="Wingdings" panose="05000000000000000000" pitchFamily="2" charset="2"/>
              <a:buChar char="Ø"/>
            </a:pPr>
            <a:r>
              <a:rPr lang="ru-RU" sz="2400" dirty="0" smtClean="0">
                <a:solidFill>
                  <a:srgbClr val="002060"/>
                </a:solidFill>
                <a:latin typeface="Times New Roman" panose="02020603050405020304" pitchFamily="18" charset="0"/>
                <a:cs typeface="Times New Roman" panose="02020603050405020304" pitchFamily="18" charset="0"/>
              </a:rPr>
              <a:t>создание условий для познавательной активности детей; </a:t>
            </a:r>
          </a:p>
          <a:p>
            <a:pPr indent="398463" algn="just" defTabSz="901700">
              <a:spcBef>
                <a:spcPts val="0"/>
              </a:spcBef>
              <a:spcAft>
                <a:spcPts val="1800"/>
              </a:spcAft>
              <a:buFont typeface="Wingdings" panose="05000000000000000000" pitchFamily="2" charset="2"/>
              <a:buChar char="Ø"/>
            </a:pPr>
            <a:r>
              <a:rPr lang="ru-RU" sz="2400" dirty="0" smtClean="0">
                <a:solidFill>
                  <a:srgbClr val="002060"/>
                </a:solidFill>
                <a:latin typeface="Times New Roman" panose="02020603050405020304" pitchFamily="18" charset="0"/>
                <a:cs typeface="Times New Roman" panose="02020603050405020304" pitchFamily="18" charset="0"/>
              </a:rPr>
              <a:t>перспективный план с содержанием познавательной деятельности.</a:t>
            </a:r>
          </a:p>
          <a:p>
            <a:pPr indent="398463" algn="just" defTabSz="901700">
              <a:spcBef>
                <a:spcPts val="0"/>
              </a:spcBef>
              <a:spcAft>
                <a:spcPts val="1800"/>
              </a:spcAft>
              <a:buFont typeface="Wingdings" panose="05000000000000000000" pitchFamily="2" charset="2"/>
              <a:buChar char="Ø"/>
            </a:pPr>
            <a:r>
              <a:rPr lang="ru-RU" sz="2400" dirty="0" smtClean="0">
                <a:solidFill>
                  <a:srgbClr val="002060"/>
                </a:solidFill>
                <a:latin typeface="Times New Roman" panose="02020603050405020304" pitchFamily="18" charset="0"/>
                <a:cs typeface="Times New Roman" panose="02020603050405020304" pitchFamily="18" charset="0"/>
              </a:rPr>
              <a:t>работа с родителями – важное направление воспитательно-образовательной деятельности</a:t>
            </a: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83568" y="332656"/>
            <a:ext cx="7992888" cy="954107"/>
          </a:xfrm>
          <a:prstGeom prst="rect">
            <a:avLst/>
          </a:prstGeom>
        </p:spPr>
        <p:txBody>
          <a:bodyPr wrap="square">
            <a:spAutoFit/>
          </a:bodyPr>
          <a:lstStyle/>
          <a:p>
            <a:pPr algn="ctr"/>
            <a:r>
              <a:rPr lang="ru-RU" sz="2800" b="1" dirty="0">
                <a:solidFill>
                  <a:srgbClr val="002060"/>
                </a:solidFill>
                <a:latin typeface="Times New Roman" panose="02020603050405020304" pitchFamily="18" charset="0"/>
                <a:cs typeface="Times New Roman" panose="02020603050405020304" pitchFamily="18" charset="0"/>
              </a:rPr>
              <a:t>Направления воспитательно-образовательной деятельности:</a:t>
            </a:r>
            <a:endParaRPr lang="ru-RU" sz="2800" b="1" dirty="0">
              <a:solidFill>
                <a:srgbClr val="002060"/>
              </a:solidFill>
            </a:endParaRPr>
          </a:p>
        </p:txBody>
      </p:sp>
    </p:spTree>
    <p:extLst>
      <p:ext uri="{BB962C8B-B14F-4D97-AF65-F5344CB8AC3E}">
        <p14:creationId xmlns:p14="http://schemas.microsoft.com/office/powerpoint/2010/main" xmlns="" val="4059074852"/>
      </p:ext>
    </p:extLst>
  </p:cSld>
  <p:clrMapOvr>
    <a:masterClrMapping/>
  </p:clrMapOvr>
  <p:transition spd="med">
    <p:pull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3"/>
          </p:nvPr>
        </p:nvPicPr>
        <p:blipFill>
          <a:blip r:embed="rId2" cstate="screen"/>
          <a:srcRect/>
          <a:stretch>
            <a:fillRect/>
          </a:stretch>
        </p:blipFill>
        <p:spPr bwMode="auto">
          <a:xfrm>
            <a:off x="467544" y="620688"/>
            <a:ext cx="4117163" cy="5832648"/>
          </a:xfrm>
          <a:prstGeom prst="rect">
            <a:avLst/>
          </a:prstGeom>
          <a:ln>
            <a:noFill/>
          </a:ln>
          <a:effectLst>
            <a:softEdge rad="112500"/>
          </a:effectLst>
        </p:spPr>
      </p:pic>
      <p:pic>
        <p:nvPicPr>
          <p:cNvPr id="1027" name="Picture 3"/>
          <p:cNvPicPr>
            <a:picLocks noGrp="1" noChangeAspect="1" noChangeArrowheads="1"/>
          </p:cNvPicPr>
          <p:nvPr>
            <p:ph sz="quarter" idx="14"/>
          </p:nvPr>
        </p:nvPicPr>
        <p:blipFill>
          <a:blip r:embed="rId3" cstate="screen"/>
          <a:srcRect/>
          <a:stretch>
            <a:fillRect/>
          </a:stretch>
        </p:blipFill>
        <p:spPr bwMode="auto">
          <a:xfrm>
            <a:off x="4932040" y="516676"/>
            <a:ext cx="3816423" cy="5936660"/>
          </a:xfrm>
          <a:prstGeom prst="rect">
            <a:avLst/>
          </a:prstGeom>
          <a:ln>
            <a:noFill/>
          </a:ln>
          <a:effectLst>
            <a:softEdge rad="112500"/>
          </a:effectLst>
        </p:spPr>
      </p:pic>
      <p:sp>
        <p:nvSpPr>
          <p:cNvPr id="4" name="Прямоугольник 3"/>
          <p:cNvSpPr/>
          <p:nvPr/>
        </p:nvSpPr>
        <p:spPr>
          <a:xfrm>
            <a:off x="1187624" y="188641"/>
            <a:ext cx="7344816" cy="400110"/>
          </a:xfrm>
          <a:prstGeom prst="rect">
            <a:avLst/>
          </a:prstGeom>
        </p:spPr>
        <p:txBody>
          <a:bodyPr wrap="square">
            <a:spAutoFit/>
          </a:bodyPr>
          <a:lstStyle/>
          <a:p>
            <a:r>
              <a:rPr lang="ru-RU" sz="2000" b="1" dirty="0" smtClean="0">
                <a:solidFill>
                  <a:srgbClr val="002060"/>
                </a:solidFill>
                <a:latin typeface="Times New Roman" panose="02020603050405020304" pitchFamily="18" charset="0"/>
                <a:cs typeface="Times New Roman" pitchFamily="18" charset="0"/>
              </a:rPr>
              <a:t>Оборудование центра экспериментирования </a:t>
            </a:r>
            <a:endParaRPr lang="ru-RU"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1718</TotalTime>
  <Words>1002</Words>
  <Application>Microsoft Office PowerPoint</Application>
  <PresentationFormat>Экран (4:3)</PresentationFormat>
  <Paragraphs>127</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Воздушный поток</vt:lpstr>
      <vt:lpstr>Слайд 1</vt:lpstr>
      <vt:lpstr>Расскажи –и я забуду, покажи – и я запомню , дай попробовать  -  и я пойму. (Китайская пословица)</vt:lpstr>
      <vt:lpstr>Слайд 3</vt:lpstr>
      <vt:lpstr>Слайд 4</vt:lpstr>
      <vt:lpstr>Основные направления</vt:lpstr>
      <vt:lpstr>Слайд 6</vt:lpstr>
      <vt:lpstr>Слайд 7</vt:lpstr>
      <vt:lpstr>Слайд 8</vt:lpstr>
      <vt:lpstr>Слайд 9</vt:lpstr>
      <vt:lpstr>Слайд 10</vt:lpstr>
      <vt:lpstr>Познавательный интерес ребенка развивается в процессе экспериментирования с жидкостями. </vt:lpstr>
      <vt:lpstr> Вывод: магнит  имеет способность притягивать предметы   </vt:lpstr>
      <vt:lpstr>Слайд 13</vt:lpstr>
      <vt:lpstr>Слайд 14</vt:lpstr>
      <vt:lpstr>Слайд 15</vt:lpstr>
      <vt:lpstr>Слайд 16</vt:lpstr>
      <vt:lpstr>Слайд 17</vt:lpstr>
      <vt:lpstr>Слайд 18</vt:lpstr>
      <vt:lpstr>Слайд 19</vt:lpstr>
      <vt:lpstr>Слайд 20</vt:lpstr>
      <vt:lpstr>Свет как одна из форм энергии.  Цель :Знакомство детей со свойством  света: отражение .  </vt:lpstr>
      <vt:lpstr>Фиксирование результата эксперимента  на листе бумаги</vt:lpstr>
      <vt:lpstr>Земля! Не потому ли каждый год в тебе так много новизны бывает?</vt:lpstr>
      <vt:lpstr>Слайд 24</vt:lpstr>
      <vt:lpstr>Слайд 25</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123</dc:creator>
  <cp:lastModifiedBy>пк</cp:lastModifiedBy>
  <cp:revision>241</cp:revision>
  <dcterms:created xsi:type="dcterms:W3CDTF">2013-05-05T18:42:59Z</dcterms:created>
  <dcterms:modified xsi:type="dcterms:W3CDTF">2015-03-05T15:46:47Z</dcterms:modified>
</cp:coreProperties>
</file>