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0C442-6DC7-48BB-A722-965515CB9DE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F7EF-A548-48BB-B525-3B06FA62D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0C442-6DC7-48BB-A722-965515CB9DE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F7EF-A548-48BB-B525-3B06FA62D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0C442-6DC7-48BB-A722-965515CB9DE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F7EF-A548-48BB-B525-3B06FA62D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0C442-6DC7-48BB-A722-965515CB9DE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F7EF-A548-48BB-B525-3B06FA62D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0C442-6DC7-48BB-A722-965515CB9DE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F7EF-A548-48BB-B525-3B06FA62D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0C442-6DC7-48BB-A722-965515CB9DE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F7EF-A548-48BB-B525-3B06FA62D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0C442-6DC7-48BB-A722-965515CB9DE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F7EF-A548-48BB-B525-3B06FA62D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0C442-6DC7-48BB-A722-965515CB9DE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F7EF-A548-48BB-B525-3B06FA62D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0C442-6DC7-48BB-A722-965515CB9DE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F7EF-A548-48BB-B525-3B06FA62D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0C442-6DC7-48BB-A722-965515CB9DE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F7EF-A548-48BB-B525-3B06FA62D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0C442-6DC7-48BB-A722-965515CB9DE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F7EF-A548-48BB-B525-3B06FA62D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0C442-6DC7-48BB-A722-965515CB9DE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8F7EF-A548-48BB-B525-3B06FA62D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0"/>
            <a:ext cx="7386662" cy="2071678"/>
          </a:xfrm>
        </p:spPr>
        <p:txBody>
          <a:bodyPr>
            <a:normAutofit/>
          </a:bodyPr>
          <a:lstStyle/>
          <a:p>
            <a:r>
              <a:rPr lang="ru-RU" sz="2400" b="1" dirty="0"/>
              <a:t>ТРЕБОВАНИЯ К УСЛОВИЯМ РЕАЛИЗАЦИИ ОСНОВНОЙ ОБРАЗОВАТЕЛЬНОЙ ПРОГРАММЫ ДОШКОЛЬНОГО ОБРАЗОВАНИЯ </a:t>
            </a:r>
            <a:endParaRPr lang="ru-RU" sz="2400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2844" y="1785926"/>
            <a:ext cx="900115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71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Требования к условиям реализации Программы включают требования к психолого-педагогическим, кадровым, материально-техническим и финансовым условиям реализации Программы, а также к развивающей предметно-пространственной среде. 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Результатом реализации указанных требований должно быть создание социальной ситуации развития для участников образовательных отношений, включая создание образовательной среды, которая: 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● гарантирует охрану и укрепление физического и психического здоровья воспитанников; 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● обеспечивает эмоциональное и морально-нравственное благополучие воспитанников; 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● способствует профессиональному развитию педагогических работников; 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● создаёт условия для развивающего вариативного дошкольного образования; 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● обеспечивает его открытость и мотивирующий характер. 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214422"/>
          </a:xfrm>
        </p:spPr>
        <p:txBody>
          <a:bodyPr>
            <a:normAutofit fontScale="90000"/>
          </a:bodyPr>
          <a:lstStyle/>
          <a:p>
            <a:r>
              <a:rPr lang="ru-RU" sz="2200" b="1" dirty="0"/>
              <a:t>Требования к психолого-педагогическим условиям реализации основной образовательной программы дошкольного образования </a:t>
            </a:r>
            <a:r>
              <a:rPr lang="ru-RU" dirty="0"/>
              <a:t/>
            </a:r>
            <a:br>
              <a:rPr lang="ru-RU" dirty="0"/>
            </a:br>
            <a:r>
              <a:rPr lang="ru-RU" sz="1800" dirty="0"/>
              <a:t>1. Для успешной реализации Программы должны быть обеспечены следующие психолого-педагогические условия: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500" dirty="0"/>
              <a:t>● уважение педагогов к человеческому достоинству воспитанников, формирование и поддержка их положительной самооценки, уверенности в собственных возможностях и способностях; </a:t>
            </a:r>
          </a:p>
          <a:p>
            <a:pPr>
              <a:buNone/>
            </a:pPr>
            <a:r>
              <a:rPr lang="ru-RU" sz="2500" dirty="0"/>
              <a:t>● использование в образовательном процессе форм и методов работы с детьми, соответствующих их психолого-возрастным и индивидуальным особенностям (недопустимость как искусственного ускорения, так и искусственного замедления развития детей); </a:t>
            </a:r>
          </a:p>
          <a:p>
            <a:pPr>
              <a:buNone/>
            </a:pPr>
            <a:r>
              <a:rPr lang="ru-RU" sz="2500" dirty="0"/>
              <a:t>● построение образовательного процесса на основе взаимодействия взрослых с детьми, ориентированного на интересы и возможности каждого ребёнка и учитывающего социальную ситуацию его развития; </a:t>
            </a:r>
          </a:p>
          <a:p>
            <a:pPr>
              <a:buNone/>
            </a:pPr>
            <a:r>
              <a:rPr lang="ru-RU" sz="2500" dirty="0"/>
              <a:t>● поддержка педагогами положительного, доброжелательного отношения детей друг к другу и взаимодействия детей в разных видах деятельности; </a:t>
            </a:r>
          </a:p>
          <a:p>
            <a:pPr>
              <a:buNone/>
            </a:pPr>
            <a:r>
              <a:rPr lang="ru-RU" sz="2500" dirty="0"/>
              <a:t>● поддержка инициативы и самостоятельности детей в специфических для них видах деятельности; </a:t>
            </a:r>
          </a:p>
          <a:p>
            <a:pPr>
              <a:buNone/>
            </a:pPr>
            <a:r>
              <a:rPr lang="ru-RU" sz="2500" dirty="0"/>
              <a:t>● возможность выбора детьми материалов, видов активности, участников совместной деятельности и общения; </a:t>
            </a:r>
          </a:p>
          <a:p>
            <a:pPr>
              <a:buNone/>
            </a:pPr>
            <a:r>
              <a:rPr lang="ru-RU" sz="2500" dirty="0"/>
              <a:t>● защита детей от всех форм физического и психического насилия</a:t>
            </a:r>
            <a:r>
              <a:rPr lang="ru-RU" sz="2500" baseline="30000" dirty="0"/>
              <a:t>5</a:t>
            </a:r>
            <a:r>
              <a:rPr lang="ru-RU" sz="2500" dirty="0"/>
              <a:t>; </a:t>
            </a:r>
          </a:p>
          <a:p>
            <a:pPr>
              <a:buNone/>
            </a:pPr>
            <a:r>
              <a:rPr lang="ru-RU" sz="2500" dirty="0"/>
              <a:t>5 Закон РФ «Об образовании», ст. 34, п. 1.9. </a:t>
            </a:r>
          </a:p>
          <a:p>
            <a:pPr>
              <a:buNone/>
            </a:pPr>
            <a:r>
              <a:rPr lang="ru-RU" sz="2500" dirty="0"/>
              <a:t>● построение взаимодействия с семьями воспитанников в целях осуществления полноценного развития каждого ребёнка, вовлечение семей воспитанников непосредственно в образовательный процесс.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600" dirty="0" smtClean="0"/>
              <a:t>2. </a:t>
            </a:r>
            <a:r>
              <a:rPr lang="ru-RU" sz="1600" dirty="0"/>
              <a:t>Деятельность педагогических работников в Организации (группе) должна исключать перегрузки, влияющие на надлежащее исполнение ими их профессиональных обязанностей, тем самым снижающие необходимое индивидуальное внимание к воспитанникам и способные негативно отразиться на благополучии и развитии детей.  </a:t>
            </a:r>
          </a:p>
          <a:p>
            <a:pPr>
              <a:buNone/>
            </a:pPr>
            <a:r>
              <a:rPr lang="ru-RU" sz="1600" dirty="0" smtClean="0"/>
              <a:t>3. </a:t>
            </a:r>
            <a:r>
              <a:rPr lang="ru-RU" sz="1600" dirty="0"/>
              <a:t>В Организации (группе) может проводиться оценка развития детей, его динамики, в том числе измерение их личностных образовательных результатов. Такая оценка производится педагогом совместно с педагогом-психологом в рамках психолого-педагогической диагностики</a:t>
            </a:r>
            <a:r>
              <a:rPr lang="ru-RU" sz="1600" baseline="30000" dirty="0"/>
              <a:t>6</a:t>
            </a:r>
            <a:r>
              <a:rPr lang="ru-RU" sz="1600" dirty="0"/>
              <a:t>(или мониторинга). </a:t>
            </a:r>
          </a:p>
          <a:p>
            <a:pPr>
              <a:buNone/>
            </a:pPr>
            <a:r>
              <a:rPr lang="ru-RU" sz="1600" dirty="0" smtClean="0"/>
              <a:t>4</a:t>
            </a:r>
            <a:r>
              <a:rPr lang="ru-RU" sz="1600" dirty="0" smtClean="0"/>
              <a:t>. </a:t>
            </a:r>
            <a:r>
              <a:rPr lang="ru-RU" sz="1600" dirty="0"/>
              <a:t>Предельная наполняемость групп устанавливается в соответствии с санитарно-эпидемиологическими правилами и нормативами. </a:t>
            </a:r>
          </a:p>
          <a:p>
            <a:pPr>
              <a:buNone/>
            </a:pPr>
            <a:r>
              <a:rPr lang="ru-RU" sz="1600" dirty="0"/>
              <a:t>5</a:t>
            </a:r>
            <a:r>
              <a:rPr lang="ru-RU" sz="1600" dirty="0" smtClean="0"/>
              <a:t>. У педагогического работника, реализующего Программу, должны быть сформированы основные компетенции, необходимые для создания социальной ситуации развития воспитанников, соответствующей специфике дошкольного </a:t>
            </a:r>
            <a:r>
              <a:rPr lang="ru-RU" sz="1600" dirty="0" smtClean="0"/>
              <a:t>возраста.</a:t>
            </a:r>
            <a:br>
              <a:rPr lang="ru-RU" sz="1600" dirty="0" smtClean="0"/>
            </a:br>
            <a:r>
              <a:rPr lang="ru-RU" sz="1600" dirty="0" smtClean="0"/>
              <a:t>6</a:t>
            </a:r>
            <a:r>
              <a:rPr lang="ru-RU" sz="1600" dirty="0" smtClean="0"/>
              <a:t>. </a:t>
            </a:r>
            <a:r>
              <a:rPr lang="ru-RU" sz="1600" dirty="0" smtClean="0"/>
              <a:t>Организация создаёт условия для медицинского сопровождения детей в целях охраны и укрепления их </a:t>
            </a:r>
            <a:r>
              <a:rPr lang="ru-RU" sz="1600" dirty="0" smtClean="0"/>
              <a:t>здоровья.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 </a:t>
            </a:r>
            <a:r>
              <a:rPr lang="ru-RU" sz="2000" b="1" dirty="0" smtClean="0"/>
              <a:t>Требования к развивающей предметно-пространственной среде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 smtClean="0"/>
          </a:p>
          <a:p>
            <a:pPr>
              <a:buNone/>
            </a:pPr>
            <a:r>
              <a:rPr lang="ru-RU" sz="1600" dirty="0" smtClean="0"/>
              <a:t>  6. </a:t>
            </a:r>
            <a:r>
              <a:rPr lang="ru-RU" sz="1600" dirty="0" smtClean="0"/>
              <a:t>Развивающая предметно-пространственная среда обеспечивает максимальную реализацию образовательного потенциала пространства Организации (группы, участка</a:t>
            </a:r>
            <a:r>
              <a:rPr lang="ru-RU" sz="1600" baseline="30000" dirty="0" smtClean="0"/>
              <a:t>8</a:t>
            </a:r>
            <a:r>
              <a:rPr lang="ru-RU" sz="1600" dirty="0" smtClean="0"/>
              <a:t>) и материалов, оборудования и инвентаря для развития детей дошкольного возраста, охраны и укрепления их здоровья, учёта особенностей и коррекции недостатков их развития. </a:t>
            </a:r>
          </a:p>
          <a:p>
            <a:pPr>
              <a:buNone/>
            </a:pPr>
            <a:r>
              <a:rPr lang="ru-RU" sz="1600" dirty="0" smtClean="0"/>
              <a:t> 7. </a:t>
            </a:r>
            <a:r>
              <a:rPr lang="ru-RU" sz="1600" dirty="0" smtClean="0"/>
              <a:t>Развивающая предметно-пространственная среда Организации (группы, участка) должна обеспечивать возможность общения и совместной деятельности детей и взрослых (в том числе детей разного возраста), во всей группе и в малых группах, двигательной активности детей, а также возможности для уединения. </a:t>
            </a:r>
          </a:p>
          <a:p>
            <a:endParaRPr lang="ru-RU" sz="1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        8. </a:t>
            </a:r>
            <a:r>
              <a:rPr lang="ru-RU" sz="1600" dirty="0" smtClean="0"/>
              <a:t>Развивающая предметно-пространственная среда Организации (группы) должна быть содержательно насыщенной, трансформируемой, полифункциональной, вариативной, доступной и безопасной.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         </a:t>
            </a:r>
            <a:r>
              <a:rPr lang="ru-RU" sz="2000" b="1" dirty="0" smtClean="0"/>
              <a:t>Требования </a:t>
            </a:r>
            <a:r>
              <a:rPr lang="ru-RU" sz="2000" b="1" dirty="0" smtClean="0"/>
              <a:t>к кадровым условиям реализации основной </a:t>
            </a:r>
            <a:r>
              <a:rPr lang="ru-RU" sz="2000" b="1" dirty="0" smtClean="0"/>
              <a:t>              образовательной </a:t>
            </a:r>
            <a:r>
              <a:rPr lang="ru-RU" sz="2000" b="1" dirty="0" smtClean="0"/>
              <a:t>программы дошкольного образования </a:t>
            </a:r>
            <a:endParaRPr lang="ru-RU" sz="2000" dirty="0" smtClean="0"/>
          </a:p>
          <a:p>
            <a:pPr>
              <a:buNone/>
            </a:pPr>
            <a:r>
              <a:rPr lang="ru-RU" sz="1600" dirty="0" smtClean="0"/>
              <a:t>          9. </a:t>
            </a:r>
            <a:r>
              <a:rPr lang="ru-RU" sz="1600" dirty="0" smtClean="0"/>
              <a:t>Организация должна быть </a:t>
            </a:r>
            <a:r>
              <a:rPr lang="ru-RU" sz="1600" dirty="0" smtClean="0"/>
              <a:t>укомплекто</a:t>
            </a:r>
            <a:r>
              <a:rPr lang="ru-RU" sz="1600" dirty="0" smtClean="0"/>
              <a:t>вана </a:t>
            </a:r>
            <a:r>
              <a:rPr lang="ru-RU" sz="1600" dirty="0" smtClean="0"/>
              <a:t>квалифицированными</a:t>
            </a:r>
            <a:r>
              <a:rPr lang="ru-RU" sz="1600" baseline="30000" dirty="0" smtClean="0"/>
              <a:t>9</a:t>
            </a:r>
            <a:r>
              <a:rPr lang="ru-RU" sz="1600" dirty="0" smtClean="0"/>
              <a:t>кадрам.</a:t>
            </a:r>
            <a:br>
              <a:rPr lang="ru-RU" sz="1600" dirty="0" smtClean="0"/>
            </a:br>
            <a:r>
              <a:rPr lang="ru-RU" sz="1600" dirty="0" smtClean="0"/>
              <a:t>10. </a:t>
            </a:r>
            <a:r>
              <a:rPr lang="ru-RU" sz="1600" dirty="0" smtClean="0"/>
              <a:t>Реализация Программы </a:t>
            </a:r>
            <a:r>
              <a:rPr lang="ru-RU" sz="1600" dirty="0" smtClean="0"/>
              <a:t>осуществляется воспитателями или иными педагогическими работниками.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2000" b="1" dirty="0" smtClean="0"/>
              <a:t>Требования к материально-техническим условиям реализации основной образовательной программы дошкольного образования </a:t>
            </a:r>
            <a:endParaRPr lang="ru-RU" sz="2000" dirty="0" smtClean="0"/>
          </a:p>
          <a:p>
            <a:pPr>
              <a:buNone/>
            </a:pPr>
            <a:r>
              <a:rPr lang="ru-RU" sz="1600" dirty="0" smtClean="0"/>
              <a:t>        11. </a:t>
            </a:r>
            <a:r>
              <a:rPr lang="ru-RU" sz="1600" dirty="0" smtClean="0"/>
              <a:t>Требования к материально-техническим условиям реализации Программы включают: </a:t>
            </a:r>
          </a:p>
          <a:p>
            <a:pPr>
              <a:buNone/>
            </a:pPr>
            <a:r>
              <a:rPr lang="ru-RU" sz="1600" dirty="0" smtClean="0"/>
              <a:t>    1)    требования</a:t>
            </a:r>
            <a:r>
              <a:rPr lang="ru-RU" sz="1600" dirty="0" smtClean="0"/>
              <a:t>, определяемые в соответствии с санитарно-эпидемиологическими правилами и </a:t>
            </a:r>
            <a:r>
              <a:rPr lang="ru-RU" sz="1600" dirty="0" smtClean="0"/>
              <a:t>нормативами</a:t>
            </a:r>
          </a:p>
          <a:p>
            <a:pPr>
              <a:buNone/>
            </a:pPr>
            <a:r>
              <a:rPr lang="ru-RU" sz="1600" dirty="0" smtClean="0"/>
              <a:t>    2)    </a:t>
            </a:r>
            <a:r>
              <a:rPr lang="ru-RU" sz="1600" dirty="0" smtClean="0"/>
              <a:t>требования, определяемые в соответствии с правилами пожарной безопасности;  </a:t>
            </a:r>
            <a:r>
              <a:rPr lang="ru-RU" sz="1600" dirty="0" smtClean="0"/>
              <a:t>                                 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3)    </a:t>
            </a:r>
            <a:r>
              <a:rPr lang="ru-RU" sz="1600" dirty="0" smtClean="0"/>
              <a:t>оснащённость помещений для работы медицинского персонала в Организации</a:t>
            </a:r>
            <a:r>
              <a:rPr lang="ru-RU" sz="1600" baseline="30000" dirty="0" smtClean="0"/>
              <a:t>11</a:t>
            </a:r>
            <a:r>
              <a:rPr lang="ru-RU" sz="1600" dirty="0" smtClean="0"/>
              <a:t>. </a:t>
            </a:r>
          </a:p>
          <a:p>
            <a:pPr>
              <a:buNone/>
            </a:pPr>
            <a:r>
              <a:rPr lang="ru-RU" sz="1400" b="1" dirty="0" smtClean="0"/>
              <a:t>        </a:t>
            </a:r>
            <a:r>
              <a:rPr lang="ru-RU" sz="2000" b="1" dirty="0" smtClean="0"/>
              <a:t>Требования </a:t>
            </a:r>
            <a:r>
              <a:rPr lang="ru-RU" sz="2000" b="1" dirty="0" smtClean="0"/>
              <a:t>к финансовым условиям реализации основной образовательной программы дошкольного образования </a:t>
            </a:r>
            <a:endParaRPr lang="ru-RU" sz="2000" dirty="0" smtClean="0"/>
          </a:p>
          <a:p>
            <a:pPr>
              <a:buAutoNum type="arabicParenR"/>
            </a:pPr>
            <a:endParaRPr lang="ru-RU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12. </a:t>
            </a:r>
            <a:r>
              <a:rPr lang="ru-RU" sz="1600" dirty="0" smtClean="0"/>
              <a:t>Объём финансового обеспечения реализации Программы определяется исходя из Требований к условиям реализации основной образовательной программы дошкольного образования данного Стандарта с учётом направленности Программы, категории воспитанников, вида Организации, форм обучения и иных особенностей образовательного процесса и должен быть достаточным и необходимым для осуществления Организацией расходов:  </a:t>
            </a:r>
          </a:p>
          <a:p>
            <a:pPr>
              <a:buNone/>
            </a:pPr>
            <a:r>
              <a:rPr lang="ru-RU" sz="1600" dirty="0" smtClean="0"/>
              <a:t>● на оплату труда работников, реализующих Программу; </a:t>
            </a:r>
          </a:p>
          <a:p>
            <a:pPr>
              <a:buNone/>
            </a:pPr>
            <a:r>
              <a:rPr lang="ru-RU" sz="1600" dirty="0" smtClean="0"/>
              <a:t>● на средства обучения, соответствующие материалы, в том числе расходные, игровое, спортивное, оздоровительное оборудование, инвентарь, оплату услуг связи, в том числе расходов, связанных с подключением к информационной сети Интернет; </a:t>
            </a:r>
          </a:p>
          <a:p>
            <a:pPr>
              <a:buNone/>
            </a:pPr>
            <a:r>
              <a:rPr lang="ru-RU" sz="1600" dirty="0" smtClean="0"/>
              <a:t>● </a:t>
            </a:r>
            <a:r>
              <a:rPr lang="ru-RU" sz="1600" dirty="0" smtClean="0"/>
              <a:t>связанных с дополнительным профессиональным образованием педагогических работников по профилю их деятельности; </a:t>
            </a:r>
          </a:p>
          <a:p>
            <a:pPr>
              <a:buNone/>
            </a:pPr>
            <a:r>
              <a:rPr lang="ru-RU" sz="1600" dirty="0" smtClean="0"/>
              <a:t>13. </a:t>
            </a:r>
            <a:r>
              <a:rPr lang="ru-RU" sz="1600" dirty="0" smtClean="0"/>
              <a:t>Финансовое обеспечение государственных гарантий на получение гражданами общедоступного и бесплатного дошкольного образования за счёт средств соответствующих бюджетов бюджетной системы Российской Федерации в государственных, муниципальных и негосударственных организациях осуществляется на основе </a:t>
            </a:r>
            <a:r>
              <a:rPr lang="ru-RU" sz="1600" dirty="0" smtClean="0"/>
              <a:t>нормативов </a:t>
            </a:r>
            <a:r>
              <a:rPr lang="ru-RU" sz="1600" dirty="0" smtClean="0"/>
              <a:t>финансирования образовательных услуг</a:t>
            </a:r>
          </a:p>
          <a:p>
            <a:pPr>
              <a:buNone/>
            </a:pPr>
            <a:r>
              <a:rPr lang="ru-RU" sz="1600" dirty="0" smtClean="0"/>
              <a:t>14. </a:t>
            </a:r>
            <a:r>
              <a:rPr lang="ru-RU" sz="1600" dirty="0" smtClean="0"/>
              <a:t>Финансовое обеспечение реализации Программы в государственных и муниципальных организациях осуществляется с учётом распределения полномочий по обеспечению государственных гарантий прав граждан на получение общедоступного и бесплатного дошкольного образования между региональными и местными уровнями власти.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399</Words>
  <Application>Microsoft Office PowerPoint</Application>
  <PresentationFormat>Экран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ТРЕБОВАНИЯ К УСЛОВИЯМ РЕАЛИЗАЦИИ ОСНОВНОЙ ОБРАЗОВАТЕЛЬНОЙ ПРОГРАММЫ ДОШКОЛЬНОГО ОБРАЗОВАНИЯ </vt:lpstr>
      <vt:lpstr>Требования к психолого-педагогическим условиям реализации основной образовательной программы дошкольного образования  1. Для успешной реализации Программы должны быть обеспечены следующие психолого-педагогические условия:  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К УСЛОВИЯМ РЕАЛИЗАЦИИ ОСНОВНОЙ ОБРАЗОВАТЕЛЬНОЙ ПРОГРАММЫ ДОШКОЛЬНОГО ОБРАЗОВАНИЯ</dc:title>
  <dc:creator>Лелик</dc:creator>
  <cp:lastModifiedBy>Лелик</cp:lastModifiedBy>
  <cp:revision>35</cp:revision>
  <dcterms:created xsi:type="dcterms:W3CDTF">2013-09-01T11:16:50Z</dcterms:created>
  <dcterms:modified xsi:type="dcterms:W3CDTF">2013-09-02T17:00:07Z</dcterms:modified>
</cp:coreProperties>
</file>