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57" r:id="rId3"/>
    <p:sldId id="258" r:id="rId4"/>
    <p:sldId id="264" r:id="rId5"/>
    <p:sldId id="260" r:id="rId6"/>
    <p:sldId id="273" r:id="rId7"/>
    <p:sldId id="261" r:id="rId8"/>
    <p:sldId id="262" r:id="rId9"/>
    <p:sldId id="271" r:id="rId10"/>
    <p:sldId id="272" r:id="rId11"/>
    <p:sldId id="268" r:id="rId12"/>
    <p:sldId id="269" r:id="rId13"/>
    <p:sldId id="263" r:id="rId14"/>
    <p:sldId id="267" r:id="rId15"/>
    <p:sldId id="265" r:id="rId16"/>
    <p:sldId id="274" r:id="rId17"/>
    <p:sldId id="275" r:id="rId18"/>
    <p:sldId id="266" r:id="rId19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3" autoAdjust="0"/>
  </p:normalViewPr>
  <p:slideViewPr>
    <p:cSldViewPr>
      <p:cViewPr>
        <p:scale>
          <a:sx n="70" d="100"/>
          <a:sy n="70" d="100"/>
        </p:scale>
        <p:origin x="-197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47FE4-AD40-4DE5-9BA0-7355DB2EEF99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32A6-2D67-44E3-AC0D-C7D8DE1DB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60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700808"/>
          </a:xfrm>
        </p:spPr>
        <p:txBody>
          <a:bodyPr>
            <a:normAutofit/>
          </a:bodyPr>
          <a:lstStyle/>
          <a:p>
            <a:pPr algn="ctr"/>
            <a:r>
              <a:rPr lang="ru-RU" sz="2400" kern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Государственное  бюджетное дошкольное образовательное учреждение – центр развития ребенка детский сад №96 Фрунзенского района </a:t>
            </a:r>
            <a:br>
              <a:rPr lang="ru-RU" sz="2400" kern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2400" kern="0" dirty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Санкт-Петербурга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50280"/>
            <a:ext cx="8892480" cy="4607720"/>
          </a:xfrm>
        </p:spPr>
        <p:txBody>
          <a:bodyPr>
            <a:normAutofit/>
          </a:bodyPr>
          <a:lstStyle/>
          <a:p>
            <a:pPr algn="l"/>
            <a:endParaRPr lang="ru-RU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«Учимся общаться, или общаемся играя»</a:t>
            </a:r>
          </a:p>
          <a:p>
            <a:pPr algn="l"/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ru-RU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Группа «Мозаика» (старший возраст)</a:t>
            </a:r>
          </a:p>
          <a:p>
            <a:endParaRPr lang="ru-RU" sz="1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Воспитатели: Ильюшенко Ю.Ю.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Захарова С.А.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402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5276452"/>
              </p:ext>
            </p:extLst>
          </p:nvPr>
        </p:nvGraphicFramePr>
        <p:xfrm>
          <a:off x="107504" y="116632"/>
          <a:ext cx="8928992" cy="6624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1786"/>
                <a:gridCol w="2232402"/>
                <a:gridCol w="2232402"/>
                <a:gridCol w="2232402"/>
              </a:tblGrid>
              <a:tr h="3426572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Разработать систему игр, направленных  на развитие навыков общения старших дошкольников.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Объяснить родителям значимость общения дошкольников со сверстниками.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блок – развитие коммуникативных качеств;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блок – упражнения на развитие сюжетно-ролевых игр;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блок – игры малой подвижности, направленные на социализацию детей.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2.Проведение работы с родителями.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2.Повысился уровень навыков общения и стремление к участию в совместной деятельности у детей группы.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3.Повышение родительской компетенции в сфере развития детского общения.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2030589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4.  Продукт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Открытое мероприятие для воспитателей и специалистов ДОУ.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1.Картотека игр, направленных на развитие навыков общения.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2.Представление опыта работы специалистам и воспитателям ДОУ.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  <a:tr h="116757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5.   Презентация </a:t>
                      </a:r>
                      <a:r>
                        <a:rPr lang="ru-RU" sz="1400" dirty="0">
                          <a:effectLst/>
                        </a:rPr>
                        <a:t>проекта.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Представление опыта работы по теме «Учимся общаться, или общаемся играя»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0" marR="538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132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r>
              <a:rPr lang="ru-RU" dirty="0" smtClean="0"/>
              <a:t>Цель:  Развиваем отношения, построенные на равноправии или способности конструктивно решать проблему. Помочь детям ощутить единение с другими.</a:t>
            </a:r>
          </a:p>
          <a:p>
            <a:r>
              <a:rPr lang="ru-RU" dirty="0" smtClean="0"/>
              <a:t>Игры: «Доброе животное», «Паровозик», «Дракон кусает свой хвост»,  «Жучок», «Аплодисменты по кругу», «Пирамида любви», «Разноцветный букет», «Волшебный стул», «Солнечные зайчики», «Капитан», «Горячая картошка», «Гномики», «Шапка-невидимка», «Два зеркала»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Интерактивные игры     </a:t>
            </a:r>
            <a:br>
              <a:rPr lang="ru-RU" dirty="0" smtClean="0"/>
            </a:br>
            <a:r>
              <a:rPr lang="ru-RU" sz="2400" dirty="0" smtClean="0"/>
              <a:t> (игры на взаимодействие)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636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28392"/>
          </a:xfrm>
        </p:spPr>
        <p:txBody>
          <a:bodyPr>
            <a:normAutofit/>
          </a:bodyPr>
          <a:lstStyle/>
          <a:p>
            <a:r>
              <a:rPr lang="ru-RU" dirty="0" smtClean="0"/>
              <a:t>Цель: Переориентация поведения с помощью игр, формирование адекватных форм поведения, снятие напряжения у детей, обучение приёмам релаксации</a:t>
            </a:r>
          </a:p>
          <a:p>
            <a:r>
              <a:rPr lang="ru-RU" dirty="0" smtClean="0"/>
              <a:t>Игры: «Изобрази животное», «Уходи злость, уходи», «Не поделили игрушку», «Окажи внимание другому», «найди друга», «Секрет»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Игры и этюды, направленные на снятие конфликтности.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8826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836712"/>
            <a:ext cx="3763392" cy="2408238"/>
          </a:xfr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Мы играем и общаемся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836712"/>
            <a:ext cx="4483472" cy="312876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3501008"/>
            <a:ext cx="4536504" cy="33569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3552" y="4149080"/>
            <a:ext cx="3779912" cy="260351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25289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89" y="0"/>
            <a:ext cx="4195440" cy="285293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3356992"/>
            <a:ext cx="4563025" cy="3500257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0"/>
            <a:ext cx="4122534" cy="306896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88" y="3212976"/>
            <a:ext cx="4616319" cy="3644273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1454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20688"/>
            <a:ext cx="5635600" cy="3744416"/>
          </a:xfr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/>
              <a:t>       Такие мы дружные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3212976"/>
            <a:ext cx="5144547" cy="3645024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6661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743632900"/>
              </p:ext>
            </p:extLst>
          </p:nvPr>
        </p:nvGraphicFramePr>
        <p:xfrm>
          <a:off x="0" y="115888"/>
          <a:ext cx="8928996" cy="6612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250"/>
                <a:gridCol w="482649"/>
                <a:gridCol w="466005"/>
                <a:gridCol w="382789"/>
                <a:gridCol w="515935"/>
                <a:gridCol w="748937"/>
                <a:gridCol w="732293"/>
                <a:gridCol w="366148"/>
                <a:gridCol w="499291"/>
                <a:gridCol w="532578"/>
                <a:gridCol w="532578"/>
                <a:gridCol w="532578"/>
                <a:gridCol w="532578"/>
                <a:gridCol w="532578"/>
                <a:gridCol w="486809"/>
              </a:tblGrid>
              <a:tr h="620195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Мониторинг к проекту "Учимся общаться, или общаемся играя" </a:t>
                      </a:r>
                      <a:endParaRPr lang="ru-RU" sz="2000" b="1" i="0" u="none" strike="noStrike" dirty="0">
                        <a:solidFill>
                          <a:srgbClr val="4E4E4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01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Компетентности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Умение вступать в обсуждения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Умение присоединяться к играющим детям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Умение извиняться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Умение задавать вопросы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Ребёнок может что-то добавлять к </a:t>
                      </a:r>
                      <a:r>
                        <a:rPr lang="ru-RU" sz="1200" u="none" strike="noStrike" dirty="0" err="1">
                          <a:effectLst/>
                        </a:rPr>
                        <a:t>разго</a:t>
                      </a:r>
                      <a:r>
                        <a:rPr lang="ru-RU" sz="1200" u="none" strike="noStrike" dirty="0">
                          <a:effectLst/>
                        </a:rPr>
                        <a:t>-                              вору об определённом предмете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Понимает связано ли это с темой </a:t>
                      </a:r>
                      <a:r>
                        <a:rPr lang="ru-RU" sz="1200" u="none" strike="noStrike" dirty="0" err="1">
                          <a:effectLst/>
                        </a:rPr>
                        <a:t>обсуж</a:t>
                      </a:r>
                      <a:r>
                        <a:rPr lang="ru-RU" sz="1200" u="none" strike="noStrike" dirty="0">
                          <a:effectLst/>
                        </a:rPr>
                        <a:t>-               </a:t>
                      </a:r>
                      <a:r>
                        <a:rPr lang="ru-RU" sz="1200" u="none" strike="noStrike" dirty="0" err="1">
                          <a:effectLst/>
                        </a:rPr>
                        <a:t>дения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Пытается сформулировать то что хочется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Терпеливо слушает других участников об-              суждения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Ребёнок в ситуации совместной игры </a:t>
                      </a:r>
                      <a:r>
                        <a:rPr lang="ru-RU" sz="1200" u="none" strike="noStrike" dirty="0" err="1">
                          <a:effectLst/>
                        </a:rPr>
                        <a:t>чув</a:t>
                      </a:r>
                      <a:r>
                        <a:rPr lang="ru-RU" sz="1200" u="none" strike="noStrike" dirty="0">
                          <a:effectLst/>
                        </a:rPr>
                        <a:t>-                </a:t>
                      </a:r>
                      <a:r>
                        <a:rPr lang="ru-RU" sz="1200" u="none" strike="noStrike" dirty="0" err="1">
                          <a:effectLst/>
                        </a:rPr>
                        <a:t>ствует</a:t>
                      </a:r>
                      <a:r>
                        <a:rPr lang="ru-RU" sz="1200" u="none" strike="noStrike" dirty="0">
                          <a:effectLst/>
                        </a:rPr>
                        <a:t>, что ему хотелось бы играть вместе         с другими и пробует присоединиться к ним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Говорит что-нибудь уместное (н-р: новые             участники не нужны, можно мне поиграть                тоже)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Придерживается дружелюбного тона</a:t>
                      </a:r>
                      <a:endParaRPr lang="ru-RU" sz="12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Присоединяется к игре, если получил </a:t>
                      </a:r>
                      <a:r>
                        <a:rPr lang="ru-RU" sz="1200" u="none" strike="noStrike" dirty="0" err="1">
                          <a:effectLst/>
                        </a:rPr>
                        <a:t>сог</a:t>
                      </a:r>
                      <a:r>
                        <a:rPr lang="ru-RU" sz="1200" u="none" strike="noStrike" dirty="0">
                          <a:effectLst/>
                        </a:rPr>
                        <a:t>-                           </a:t>
                      </a:r>
                      <a:r>
                        <a:rPr lang="ru-RU" sz="1200" u="none" strike="noStrike" dirty="0" err="1">
                          <a:effectLst/>
                        </a:rPr>
                        <a:t>ласие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Ребёнок может чувствовать, что сделал                            что-то не то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Он понимает, что кто-то из-за него рас-                     строился и сочувствует ему</a:t>
                      </a:r>
                      <a:endParaRPr lang="ru-RU" sz="12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Говорит: Извини меня пожалуйста, (или                       что-то подобное)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Ребёнок чувствует или понимает, кого                           можно спросить о чём-то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Ребёнок чувствует или понимает, когда                        уместно спросить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rowSpan="6"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Пытается сформулировать вопрос</a:t>
                      </a:r>
                      <a:endParaRPr lang="ru-RU" sz="12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</a:tr>
              <a:tr h="377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6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0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Навык сформирован, %</a:t>
                      </a:r>
                      <a:endParaRPr lang="ru-RU" sz="1400" b="1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38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Начало проекта</a:t>
                      </a:r>
                      <a:endParaRPr lang="ru-RU" sz="1400" b="1" i="0" u="none" strike="noStrike" dirty="0">
                        <a:solidFill>
                          <a:srgbClr val="4E4E4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95,2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66,7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81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95,2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95,2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95,2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81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34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Конец проекта</a:t>
                      </a:r>
                      <a:endParaRPr lang="ru-RU" sz="1400" b="1" i="0" u="none" strike="noStrike" dirty="0">
                        <a:solidFill>
                          <a:srgbClr val="4E4E4E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95,2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95,2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95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90,5</a:t>
                      </a:r>
                      <a:endParaRPr lang="ru-RU" sz="1400" b="0" i="0" u="none" strike="noStrike" dirty="0">
                        <a:solidFill>
                          <a:srgbClr val="4E4E4E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2940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492738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/>
              <a:t>В ходе выполнения проекта педагогами ДОУ было отмечено, что дети группы «Мозаика» настроены по отношению друг к другу очень дружелюбно. Они с радостью участвуют во всех совместных мероприятиях и проектах группы, общаются друг с другом с удовольствием, и не только в детском саду, но и за его пределами (ходят в гости, на дни рождения, гуляют вместе). 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Например, музыкальный руководитель </a:t>
            </a:r>
            <a:r>
              <a:rPr lang="ru-RU" dirty="0" err="1"/>
              <a:t>Хачатрян</a:t>
            </a:r>
            <a:r>
              <a:rPr lang="ru-RU" dirty="0"/>
              <a:t> Лиана </a:t>
            </a:r>
            <a:r>
              <a:rPr lang="ru-RU" dirty="0" err="1"/>
              <a:t>Ишхановна</a:t>
            </a:r>
            <a:r>
              <a:rPr lang="ru-RU" dirty="0"/>
              <a:t>, отметила, что все возникающие между ними конфликты дети решают очень быстро и конструктивно, без обид и агрессии.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А инструктор по физической культуре </a:t>
            </a:r>
            <a:r>
              <a:rPr lang="ru-RU" dirty="0" err="1"/>
              <a:t>Чугина</a:t>
            </a:r>
            <a:r>
              <a:rPr lang="ru-RU" dirty="0"/>
              <a:t> Елена Александровна подчеркнула, что дети группы не только друг к другу относятся корректно, но и к детям из других групп проявляют дружелюбие и внимание, готовы прийти на помощь, что-то объяснить, терпеливо ответить на возникающие вопросы.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Но в тоже время на основании проведённого мониторинга можно утверждать, что выбранные нами компетенции были сформированы у детей изначально и  в ходе проекта они просто приобрели более выраженный характер.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Выводы по проекту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6988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7925" y="2282031"/>
            <a:ext cx="4248150" cy="2924175"/>
          </a:xfr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81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2808"/>
            <a:ext cx="8928992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Вид проекта: </a:t>
            </a:r>
            <a:r>
              <a:rPr lang="ru-RU" sz="2000" dirty="0" smtClean="0"/>
              <a:t>информационно-практико-ориентированный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Длительность проекта: </a:t>
            </a:r>
            <a:r>
              <a:rPr lang="ru-RU" sz="2000" dirty="0" smtClean="0"/>
              <a:t>долгосрочный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Участники проекта: </a:t>
            </a:r>
            <a:r>
              <a:rPr lang="ru-RU" sz="2000" dirty="0" smtClean="0"/>
              <a:t>педагоги, дети и родители группы «Мозаика»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395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000" dirty="0" smtClean="0"/>
              <a:t>        Проблема </a:t>
            </a:r>
            <a:r>
              <a:rPr lang="ru-RU" sz="2000" dirty="0"/>
              <a:t>общения (коммуникации) в настоящее время занимает одно из ведущих мест в исследованиях философов, социологов, педагогов и психологов. Общество ждет от подрастающего поколения умения общаться и дискутировать, различать те или иные ситуации общения, понимать состояние других людей в различных ситуациях и на основе этого адекватно выстраивать свое поведение, уважать других людей и уметь проявлять к ним сочувствие и </a:t>
            </a:r>
            <a:r>
              <a:rPr lang="ru-RU" sz="2000" dirty="0" err="1"/>
              <a:t>эмпатию</a:t>
            </a:r>
            <a:r>
              <a:rPr lang="ru-RU" sz="2000" dirty="0"/>
              <a:t>. От того, как сложатся отношения ребенка в первом в его жизни коллективе, то есть группе детского сада, во многом зависит дальнейшее социальное и личностное развитие, а значит и его дальнейшая судьба.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92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177936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Wingdings" pitchFamily="2" charset="2"/>
              <a:buChar char="q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Выявить особенности развития общения со сверстниками детей старшего дошкольного возраста. (На примере группы «Мозаика»)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Повысить у детей группы уровень навыков общения, в том числе таких компетенций, как умение вступать в обсуждения; умение присоединяться к играющим; умение извиняться и задавать вопросы.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Повысить стремление к участию в совместной деятельности у детей группы.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Цель </a:t>
            </a:r>
            <a:r>
              <a:rPr lang="ru-RU" dirty="0"/>
              <a:t>проекта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811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/>
              <a:t>Содействовать накоплению у детей опыта доброжелательных взаимоотношений с окружающими людьми</a:t>
            </a:r>
            <a:r>
              <a:rPr lang="ru-RU" dirty="0" smtClean="0"/>
              <a:t>;</a:t>
            </a:r>
          </a:p>
          <a:p>
            <a:pPr marL="109728" lvl="0" indent="0">
              <a:buNone/>
            </a:pPr>
            <a:endParaRPr lang="ru-RU" dirty="0"/>
          </a:p>
          <a:p>
            <a:pPr lvl="0">
              <a:buFont typeface="Wingdings" pitchFamily="2" charset="2"/>
              <a:buChar char="q"/>
            </a:pPr>
            <a:r>
              <a:rPr lang="ru-RU" dirty="0"/>
              <a:t>Развивать умение играть не ссорясь, помогать друг – другу</a:t>
            </a:r>
            <a:r>
              <a:rPr lang="ru-RU" dirty="0" smtClean="0"/>
              <a:t>;</a:t>
            </a:r>
          </a:p>
          <a:p>
            <a:pPr marL="109728" lvl="0" indent="0">
              <a:buNone/>
            </a:pPr>
            <a:endParaRPr lang="ru-RU" dirty="0"/>
          </a:p>
          <a:p>
            <a:pPr lvl="0">
              <a:buFont typeface="Wingdings" pitchFamily="2" charset="2"/>
              <a:buChar char="q"/>
            </a:pPr>
            <a:r>
              <a:rPr lang="ru-RU" dirty="0"/>
              <a:t>Выявить влияние игровой деятельности на развитие навыков общения детей старшего дошкольного </a:t>
            </a:r>
            <a:r>
              <a:rPr lang="ru-RU" dirty="0" smtClean="0"/>
              <a:t>возраста;</a:t>
            </a:r>
          </a:p>
          <a:p>
            <a:pPr marL="109728" lvl="0" indent="0">
              <a:buNone/>
            </a:pPr>
            <a:endParaRPr lang="ru-RU" dirty="0"/>
          </a:p>
          <a:p>
            <a:pPr lvl="0">
              <a:buFont typeface="Wingdings" pitchFamily="2" charset="2"/>
              <a:buChar char="q"/>
            </a:pPr>
            <a:r>
              <a:rPr lang="ru-RU" dirty="0"/>
              <a:t>Разработать систему игр, направленных на формирование следующих умений:  </a:t>
            </a:r>
          </a:p>
          <a:p>
            <a:pPr marL="109728" indent="0">
              <a:buNone/>
            </a:pPr>
            <a:r>
              <a:rPr lang="ru-RU" dirty="0" smtClean="0"/>
              <a:t>   - </a:t>
            </a:r>
            <a:r>
              <a:rPr lang="ru-RU" dirty="0"/>
              <a:t>умение вступать в обсуждения;</a:t>
            </a:r>
          </a:p>
          <a:p>
            <a:pPr marL="109728" indent="0">
              <a:buNone/>
            </a:pPr>
            <a:r>
              <a:rPr lang="ru-RU" dirty="0" smtClean="0"/>
              <a:t>   - </a:t>
            </a:r>
            <a:r>
              <a:rPr lang="ru-RU" dirty="0"/>
              <a:t>умение присоединяться к играющим детям;   </a:t>
            </a:r>
          </a:p>
          <a:p>
            <a:pPr marL="109728" indent="0">
              <a:buNone/>
            </a:pPr>
            <a:r>
              <a:rPr lang="ru-RU" dirty="0" smtClean="0"/>
              <a:t>   - </a:t>
            </a:r>
            <a:r>
              <a:rPr lang="ru-RU" dirty="0"/>
              <a:t>умение извиняться;</a:t>
            </a:r>
          </a:p>
          <a:p>
            <a:pPr marL="109728" indent="0">
              <a:buNone/>
            </a:pPr>
            <a:r>
              <a:rPr lang="ru-RU" dirty="0" smtClean="0"/>
              <a:t>   - </a:t>
            </a:r>
            <a:r>
              <a:rPr lang="ru-RU" dirty="0"/>
              <a:t>умение задавать вопросы</a:t>
            </a:r>
            <a:r>
              <a:rPr lang="ru-RU" dirty="0" smtClean="0"/>
              <a:t>;</a:t>
            </a:r>
            <a:r>
              <a:rPr lang="ru-RU" dirty="0"/>
              <a:t> 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>
              <a:buFont typeface="Wingdings" pitchFamily="2" charset="2"/>
              <a:buChar char="q"/>
            </a:pPr>
            <a:r>
              <a:rPr lang="ru-RU" dirty="0"/>
              <a:t>Выявить влияние игровой деятельности на развитие навыков общения детей старшего дошкольного </a:t>
            </a:r>
            <a:r>
              <a:rPr lang="ru-RU" dirty="0" smtClean="0"/>
              <a:t>возраста;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 lvl="0">
              <a:buFont typeface="Wingdings" pitchFamily="2" charset="2"/>
              <a:buChar char="q"/>
            </a:pPr>
            <a:r>
              <a:rPr lang="ru-RU" dirty="0"/>
              <a:t>Повысить заинтересованность родителей в  общения их детей со сверстниками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Задачи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69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504401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Положительная динамика коммуникативных умений и навыков у детей.</a:t>
            </a:r>
          </a:p>
          <a:p>
            <a:pPr lvl="0"/>
            <a:r>
              <a:rPr lang="ru-RU" dirty="0"/>
              <a:t>Создание картотеки игр, направленных на повышение уровня общения.</a:t>
            </a:r>
          </a:p>
          <a:p>
            <a:pPr lvl="0"/>
            <a:r>
              <a:rPr lang="ru-RU" dirty="0"/>
              <a:t>Формирование у детей следующих компетенций:</a:t>
            </a:r>
          </a:p>
          <a:p>
            <a:pPr marL="109728" indent="0">
              <a:buNone/>
            </a:pPr>
            <a:r>
              <a:rPr lang="ru-RU" dirty="0"/>
              <a:t>        - Умение вступать в обсуждение: - умение поддержать беседу в игре, говорить самим и слушать других, не перебивать, если кто-то говорит, и не переводить разговор на другую тему;</a:t>
            </a:r>
          </a:p>
          <a:p>
            <a:pPr marL="109728" indent="0">
              <a:buNone/>
            </a:pPr>
            <a:r>
              <a:rPr lang="ru-RU" dirty="0"/>
              <a:t>        - Умение присоединяться к играющим детям: - умение выразить своё желание присоединиться к уже играющим детям, спросить разрешение у участников игры;</a:t>
            </a:r>
          </a:p>
          <a:p>
            <a:pPr marL="109728" indent="0">
              <a:buNone/>
            </a:pPr>
            <a:r>
              <a:rPr lang="ru-RU" dirty="0"/>
              <a:t>        - Умение извиняться: - умение извиниться, если обидел кого-то в игре, был неправ, не вступать в ссору, а принять это  и извиниться;</a:t>
            </a:r>
          </a:p>
          <a:p>
            <a:pPr marL="109728" indent="0">
              <a:buNone/>
            </a:pPr>
            <a:r>
              <a:rPr lang="ru-RU" dirty="0"/>
              <a:t>        - Умение задавать вопросы: - умение задать вопрос другим участникам игры, если что-то непонятно.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Предполагаемые итоги реализации проекта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75152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8758435"/>
              </p:ext>
            </p:extLst>
          </p:nvPr>
        </p:nvGraphicFramePr>
        <p:xfrm>
          <a:off x="179511" y="1340770"/>
          <a:ext cx="8784978" cy="538388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28326"/>
                <a:gridCol w="2928326"/>
                <a:gridCol w="2928326"/>
              </a:tblGrid>
              <a:tr h="79208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Что я знаю об общении?</a:t>
                      </a:r>
                      <a:endParaRPr lang="ru-RU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Что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 хочу узнать?</a:t>
                      </a:r>
                      <a:endParaRPr lang="ru-RU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Как я могу это узнать?</a:t>
                      </a:r>
                      <a:endParaRPr lang="ru-RU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21">
                <a:tc>
                  <a:txBody>
                    <a:bodyPr/>
                    <a:lstStyle/>
                    <a:p>
                      <a:r>
                        <a:rPr lang="ru-RU" dirty="0" smtClean="0"/>
                        <a:t> Даня-общаясь мы узнаём много нового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 можно общаться с детьми других стран?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Прочитать в книге </a:t>
                      </a:r>
                      <a:r>
                        <a:rPr lang="ru-RU" smtClean="0"/>
                        <a:t>с воспитателем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21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Ярослав – общение это разговоры, игры с друзьями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 у людей получается разговаривать?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Посмотреть в интернете с родителями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21">
                <a:tc>
                  <a:txBody>
                    <a:bodyPr/>
                    <a:lstStyle/>
                    <a:p>
                      <a:r>
                        <a:rPr lang="ru-RU" dirty="0" smtClean="0"/>
                        <a:t>Таня</a:t>
                      </a:r>
                      <a:r>
                        <a:rPr lang="ru-RU" baseline="0" dirty="0" smtClean="0"/>
                        <a:t> – в общении человек узнаёт много нового и ему становится </a:t>
                      </a:r>
                      <a:r>
                        <a:rPr lang="ru-RU" baseline="0" smtClean="0"/>
                        <a:t>это интересно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 люди общаются друг с другом (кроме слов)?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Спросить у Светланы Михайловны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21"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Настя Д.</a:t>
                      </a:r>
                      <a:r>
                        <a:rPr lang="ru-RU" baseline="0" dirty="0" smtClean="0"/>
                        <a:t> – общение это обмен информацией между людьми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 smtClean="0"/>
              <a:t>  «Модель трёх вопросов»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05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00812317"/>
              </p:ext>
            </p:extLst>
          </p:nvPr>
        </p:nvGraphicFramePr>
        <p:xfrm>
          <a:off x="0" y="-19050"/>
          <a:ext cx="9143996" cy="68351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39652"/>
                <a:gridCol w="1851086"/>
                <a:gridCol w="1557324"/>
                <a:gridCol w="1728192"/>
                <a:gridCol w="416656"/>
                <a:gridCol w="1851086"/>
              </a:tblGrid>
              <a:tr h="2355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Познавательно-речевое развитие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6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 «Здоровье»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Создание картотеки: стихи добрые, стихи колыбельные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Эмоциональное насыщение детей, укрепление психического здоровья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Беседа «Подружись с зубной щёткой»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 «Физическая культура»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Русские народные игры «Золотые ворота», игры малой подвижности «Море волнуется раз», «Удочка»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Спортивные праздники и развлечения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 «Познание</a:t>
                      </a:r>
                      <a:r>
                        <a:rPr lang="ru-RU" sz="1200" i="1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Игра - экспериментирование «Как можно использовать предмет по-другому»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Дидактическая игра «</a:t>
                      </a:r>
                      <a:r>
                        <a:rPr lang="ru-RU" sz="1200" dirty="0" err="1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Угадайка</a:t>
                      </a: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Беседы «Этот удивительный подводный мир»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Игра-занятие «Путешествие в страну волшебных чисел»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Образовательная область «Коммуникация</a:t>
                      </a:r>
                      <a:r>
                        <a:rPr lang="ru-RU" sz="1200" i="1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Беседа «</a:t>
                      </a: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Нужно ли беречь вещи»?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Сюжетно ролевая игра «Музей»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Речевые подвижные игры («Шмель», «Подводное царство»)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Игра-фантазия «Если б я поймал золотую рыбку»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Игра «Объясни Незнайке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Образовательная область    «Чтение художественной литературы</a:t>
                      </a:r>
                      <a:r>
                        <a:rPr lang="ru-RU" sz="1200" i="1" u="sng" kern="1200" dirty="0" smtClean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В. Драгунский «Друг детства»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200" kern="1200" dirty="0" err="1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А.Гайдар</a:t>
                      </a:r>
                      <a:r>
                        <a:rPr lang="ru-RU" sz="1200" kern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«Чук и Гек»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К.И. Чуковский «Айболит и воробей»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Берестов «Больная кукла»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dirty="0" err="1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В.Бианки</a:t>
                      </a: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«Лис и мышонок»(</a:t>
                      </a:r>
                      <a:r>
                        <a:rPr lang="ru-RU" sz="1200" dirty="0" err="1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исценировка</a:t>
                      </a:r>
                      <a:r>
                        <a:rPr lang="ru-RU" sz="1200" dirty="0" smtClean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0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Социально-личностное развитие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Образовательная область «Социализация</a:t>
                      </a:r>
                      <a:r>
                        <a:rPr lang="ru-RU" sz="1200" i="1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  <a:endParaRPr lang="ru-RU" sz="1200" i="0" u="none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«День рождения ослика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Иа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- Как победить плохое настроение «Игра-смешинка»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- «Путешествие в страну вежливости»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«Давайте говорить друг другу комплименты» (этикет и ситуации общения)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Образовательная область «Безопасность»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-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«Слово не воробей…» (как не обидеть другого человека)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Беседы о безопасном поведении дома и на улице (безопасность на дороге, «Спички детям не игрушка»)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Образовательная область «Труд»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Беседы о пользе и необходимости труда.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Совместный труд в группе и на участке </a:t>
                      </a:r>
                      <a:r>
                        <a:rPr lang="ru-RU" sz="1200" kern="12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ремонт книжек, ухаживаем за огородом на окне, полив комнатных растений)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Образовательная область «Музыка»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М.И. Глинка «Марш Черномора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Н.А. Римский-Корсаков отрывок из оперы «Сказка о царе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Салтане</a:t>
                      </a: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», «Три чуда»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Пение: романс «Зимний вечер» (на стихи А.С. Пушкина), русская народная песня «Уж как по мосту </a:t>
                      </a:r>
                      <a:r>
                        <a:rPr lang="ru-RU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мосточку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u="sng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Образовательная область «Художественное творчество</a:t>
                      </a:r>
                      <a:r>
                        <a:rPr lang="ru-RU" sz="1200" i="1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Рисование: </a:t>
                      </a:r>
                      <a:r>
                        <a:rPr lang="ru-RU" sz="1200" dirty="0" smtClean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272727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«Рыбки в аквариуме»,  «Портрет моей мамы»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Выставки рисунков ко дню рождения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С.Михалкова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А.Пушкина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Г.Х. Андерсена.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Аппликация: «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Птицы у кормушки», «Пароход», «Лесные жители».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Лепка: «Веточка мимозы», «Снегири на ветке», барельеф «Цветик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семицветик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004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249591"/>
              </p:ext>
            </p:extLst>
          </p:nvPr>
        </p:nvGraphicFramePr>
        <p:xfrm>
          <a:off x="179511" y="980729"/>
          <a:ext cx="8784978" cy="576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5790"/>
                <a:gridCol w="2196396"/>
                <a:gridCol w="2196396"/>
                <a:gridCol w="2196396"/>
              </a:tblGrid>
              <a:tr h="210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 проекта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Задачи проекта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Содержание проекта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Ожидаемый результат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 anchor="ctr"/>
                </a:tc>
              </a:tr>
              <a:tr h="189621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1.  Выбор </a:t>
                      </a:r>
                      <a:r>
                        <a:rPr lang="ru-RU" sz="1400" dirty="0">
                          <a:effectLst/>
                        </a:rPr>
                        <a:t>темы </a:t>
                      </a:r>
                      <a:r>
                        <a:rPr lang="ru-RU" sz="1400" dirty="0" smtClean="0">
                          <a:effectLst/>
                        </a:rPr>
                        <a:t>  проекта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Определить значимость общения дошкольников со сверстниками.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 Довести до участников проекта важность данной проблемы.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Старт проекта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Наблюдение за детьми в различных ситуациях (в игре, совместной деятельности, на прогулке)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Тема проекта выбрана правильно, т.к. общение для детей имеет большое значение, но для того, чтобы правильно общаться друг с другом, надо многому научиться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</a:txBody>
                  <a:tcPr marL="41875" marR="41875" marT="0" marB="0"/>
                </a:tc>
              </a:tr>
              <a:tr h="231759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2.   Планирование          проекта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Выявить особенности развития общения со сверстниками детей гр. «Мозаика» (старший дошкольный возраст)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Изучить  уровень навыков общения  со сверстниками детей в группе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Составление «Модели трёх вопросов»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Составление системной «паутинки» к проекту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Составление календарного планирования.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Определение конечного продукта.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 уровень коммуникативных способностей детей.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/>
                </a:tc>
              </a:tr>
              <a:tr h="12641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Реализация   проекта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Выявить влияние игровой деятельности на развитие навыков общения детей старшего дошкольного возраста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1.Разработать 3 блока игр,  направленных на формирование </a:t>
                      </a:r>
                      <a:r>
                        <a:rPr lang="ru-RU" sz="1400" dirty="0" smtClean="0">
                          <a:effectLst/>
                        </a:rPr>
                        <a:t>следующих качеств:</a:t>
                      </a:r>
                      <a:endParaRPr lang="ru-RU" sz="1400" dirty="0">
                        <a:effectLst/>
                      </a:endParaRPr>
                    </a:p>
                  </a:txBody>
                  <a:tcPr marL="41875" marR="418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1.Уровень благополучия взаимоотношений детей в группе повысился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</a:txBody>
                  <a:tcPr marL="41875" marR="41875" marT="0" marB="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Тематическое планирование к проекту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5188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1682</Words>
  <Application>Microsoft Office PowerPoint</Application>
  <PresentationFormat>Экран (4:3)</PresentationFormat>
  <Paragraphs>229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Государственное  бюджетное дошкольное образовательное учреждение – центр развития ребенка детский сад №96 Фрунзенского района  Санкт-Петербурга</vt:lpstr>
      <vt:lpstr>Паспорт проекта</vt:lpstr>
      <vt:lpstr>Актуальность</vt:lpstr>
      <vt:lpstr>  Цель проекта</vt:lpstr>
      <vt:lpstr>  Задачи проекта</vt:lpstr>
      <vt:lpstr>Предполагаемые итоги реализации проекта</vt:lpstr>
      <vt:lpstr>  «Модель трёх вопросов»</vt:lpstr>
      <vt:lpstr>Слайд 8</vt:lpstr>
      <vt:lpstr>Тематическое планирование к проекту</vt:lpstr>
      <vt:lpstr>Слайд 10</vt:lpstr>
      <vt:lpstr> Интерактивные игры       (игры на взаимодействие)</vt:lpstr>
      <vt:lpstr>Игры и этюды, направленные на снятие конфликтности.</vt:lpstr>
      <vt:lpstr>    Мы играем и общаемся</vt:lpstr>
      <vt:lpstr>Слайд 14</vt:lpstr>
      <vt:lpstr>       Такие мы дружные</vt:lpstr>
      <vt:lpstr>Слайд 16</vt:lpstr>
      <vt:lpstr>Выводы по проекту</vt:lpstr>
      <vt:lpstr>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дошкольное образовательное учреждение – центр развития ребенка детский сад №96 Фрунзенского района  Санкт-Петербурга</dc:title>
  <dc:creator>masik</dc:creator>
  <cp:lastModifiedBy>user</cp:lastModifiedBy>
  <cp:revision>50</cp:revision>
  <cp:lastPrinted>2013-04-16T17:44:57Z</cp:lastPrinted>
  <dcterms:created xsi:type="dcterms:W3CDTF">2013-03-25T09:39:05Z</dcterms:created>
  <dcterms:modified xsi:type="dcterms:W3CDTF">2013-05-16T05:14:40Z</dcterms:modified>
</cp:coreProperties>
</file>