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13B6-E663-4F7D-A179-C60F4EE097F3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E4D7-4886-4397-9490-B171804B0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13B6-E663-4F7D-A179-C60F4EE097F3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E4D7-4886-4397-9490-B171804B0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13B6-E663-4F7D-A179-C60F4EE097F3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E4D7-4886-4397-9490-B171804B0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13B6-E663-4F7D-A179-C60F4EE097F3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E4D7-4886-4397-9490-B171804B0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13B6-E663-4F7D-A179-C60F4EE097F3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E4D7-4886-4397-9490-B171804B0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13B6-E663-4F7D-A179-C60F4EE097F3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E4D7-4886-4397-9490-B171804B0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13B6-E663-4F7D-A179-C60F4EE097F3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E4D7-4886-4397-9490-B171804B0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13B6-E663-4F7D-A179-C60F4EE097F3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E4D7-4886-4397-9490-B171804B0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13B6-E663-4F7D-A179-C60F4EE097F3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E4D7-4886-4397-9490-B171804B0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13B6-E663-4F7D-A179-C60F4EE097F3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E4D7-4886-4397-9490-B171804B0A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13B6-E663-4F7D-A179-C60F4EE097F3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E4D7-4886-4397-9490-B171804B0A5F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013B6-E663-4F7D-A179-C60F4EE097F3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E4D7-4886-4397-9490-B171804B0A5F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Развитие творческих способностей дошкольников в художественно-творческой деятельности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         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4941168"/>
            <a:ext cx="6400800" cy="1752600"/>
          </a:xfrm>
        </p:spPr>
        <p:txBody>
          <a:bodyPr/>
          <a:lstStyle/>
          <a:p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                      Воспитатель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: </a:t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                      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Кирсанова 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Галина Викторовна</a:t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                       МДОУ 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«д</a:t>
            </a:r>
            <a:r>
              <a:rPr lang="en-US" sz="2000" dirty="0">
                <a:solidFill>
                  <a:prstClr val="black"/>
                </a:solidFill>
                <a:ea typeface="+mj-ea"/>
                <a:cs typeface="+mj-cs"/>
              </a:rPr>
              <a:t>/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с № 25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»</a:t>
            </a:r>
          </a:p>
          <a:p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prstClr val="black"/>
                </a:solidFill>
                <a:ea typeface="+mj-ea"/>
                <a:cs typeface="+mj-cs"/>
              </a:rPr>
              <a:t>                                                  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г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. Кимры</a:t>
            </a:r>
            <a:endParaRPr lang="ru-RU" dirty="0"/>
          </a:p>
        </p:txBody>
      </p:sp>
      <p:pic>
        <p:nvPicPr>
          <p:cNvPr id="1026" name="Picture 2" descr="F:\DCIM\100LGDSC\CAM0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023656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DCIM\100LGDSC\CAM00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23656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08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125113" cy="924475"/>
          </a:xfrm>
        </p:spPr>
        <p:txBody>
          <a:bodyPr/>
          <a:lstStyle/>
          <a:p>
            <a:pPr algn="ctr"/>
            <a:r>
              <a:rPr lang="ru-RU" sz="2400" dirty="0"/>
              <a:t>Игры и упражнения, используемые для развития творческих способностей </a:t>
            </a:r>
            <a:r>
              <a:rPr lang="ru-RU" sz="2400" dirty="0" smtClean="0"/>
              <a:t> </a:t>
            </a:r>
            <a:r>
              <a:rPr lang="ru-RU" sz="2400" dirty="0"/>
              <a:t>дошкольников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1" cy="54726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Упражнения и игры, способствующие освоению детьми свойств изобразительных материалов и правил использования инструментов 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Игры на развитие мелкой моторики (пальчиковые игры), игровые упражнения на развитие умений создавать простые формы (игровые ситуации «Наматывание нитки на клубок», «Лепим колобки</a:t>
            </a:r>
            <a:r>
              <a:rPr lang="ru-RU" dirty="0" smtClean="0"/>
              <a:t>»);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Упражнения, способствующие развитию умений связывать элементы рисунка (мазки, линии, штрихи) с предметами окружения;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Использование </a:t>
            </a:r>
            <a:r>
              <a:rPr lang="ru-RU" dirty="0"/>
              <a:t>приемов сотворчества (дети выполняют рисунок на подготовленном воспитателем силуэте, дорисовывают элементы) и создания коллективных композиций;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Применение </a:t>
            </a:r>
            <a:r>
              <a:rPr lang="ru-RU" dirty="0"/>
              <a:t>нетрадиционных техник и материалов: рисование ладошками, пальцами, штампами, аппликация обрывками цветной бумаги и дорисовка, наклеивание ватных шариков, ниток, толченой скорлупы, лепка из разноцветного теста с нанесением рисунка штампами или последующим раскрашиванием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Игры и упражнения, способствующие формированию сенсорного опыта детей: тактильное и зрительное обследование предметов и игрушек;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Рассматривание </a:t>
            </a:r>
            <a:r>
              <a:rPr lang="ru-RU" dirty="0"/>
              <a:t>привлекательных игрушек, предметов быта </a:t>
            </a:r>
            <a:r>
              <a:rPr lang="ru-RU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8077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pPr algn="ctr"/>
            <a:r>
              <a:rPr lang="ru-RU" sz="2800" dirty="0"/>
              <a:t>Рекомендации для педагогов и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7" cy="5832647"/>
          </a:xfrm>
        </p:spPr>
        <p:txBody>
          <a:bodyPr/>
          <a:lstStyle/>
          <a:p>
            <a:pPr marL="0" indent="0">
              <a:buNone/>
            </a:pPr>
            <a:r>
              <a:rPr lang="ru-RU" b="1" i="1" u="sng" dirty="0"/>
              <a:t>Для развития творческих способностей дошкольников необходимо: </a:t>
            </a:r>
            <a:endParaRPr lang="ru-RU" b="1" i="1" u="sng" dirty="0" smtClean="0"/>
          </a:p>
          <a:p>
            <a:pPr marL="0" indent="0">
              <a:buNone/>
            </a:pPr>
            <a:r>
              <a:rPr lang="ru-RU" i="1" u="sng" dirty="0" smtClean="0"/>
              <a:t>Создать </a:t>
            </a:r>
            <a:r>
              <a:rPr lang="ru-RU" i="1" u="sng" dirty="0"/>
              <a:t>условия: </a:t>
            </a:r>
            <a:endParaRPr lang="ru-RU" i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одготовить </a:t>
            </a:r>
            <a:r>
              <a:rPr lang="ru-RU" dirty="0"/>
              <a:t>необходимые материалы для творчества и найти время для игры с </a:t>
            </a:r>
            <a:r>
              <a:rPr lang="ru-RU" dirty="0" smtClean="0"/>
              <a:t>ними</a:t>
            </a:r>
            <a:r>
              <a:rPr lang="ru-RU" dirty="0"/>
              <a:t>.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Вызвать </a:t>
            </a:r>
            <a:r>
              <a:rPr lang="ru-RU" dirty="0"/>
              <a:t>желание у ребенка проявлять инициативу, развивать интерес к окружающему </a:t>
            </a:r>
            <a:r>
              <a:rPr lang="ru-RU" dirty="0" smtClean="0"/>
              <a:t>миру.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Проявлять </a:t>
            </a:r>
            <a:r>
              <a:rPr lang="ru-RU" dirty="0"/>
              <a:t>терпение к неожиданным идеям и решениям </a:t>
            </a:r>
            <a:r>
              <a:rPr lang="ru-RU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Поддерживать </a:t>
            </a:r>
            <a:r>
              <a:rPr lang="ru-RU" dirty="0"/>
              <a:t>ребёнка, когда он находится в процессе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творческого поиска.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Проявлять </a:t>
            </a:r>
            <a:r>
              <a:rPr lang="ru-RU" dirty="0"/>
              <a:t>интерес к совместной продуктивной деятельности и экспериментированию с художественными </a:t>
            </a:r>
            <a:r>
              <a:rPr lang="ru-RU" dirty="0" smtClean="0"/>
              <a:t>материалами.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Проявлять </a:t>
            </a:r>
            <a:r>
              <a:rPr lang="ru-RU" dirty="0"/>
              <a:t>симпатию к попыткам ребёнка выразить свои впечатления в продуктивной деятельности и желанию сделать ее понятной для окружающих. </a:t>
            </a:r>
          </a:p>
        </p:txBody>
      </p:sp>
    </p:spTree>
    <p:extLst>
      <p:ext uri="{BB962C8B-B14F-4D97-AF65-F5344CB8AC3E}">
        <p14:creationId xmlns:p14="http://schemas.microsoft.com/office/powerpoint/2010/main" val="82336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424936" cy="5832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Целенаправленная продуктивная художественно- творческая деятельность способствует развитию творческих способностей младших дошкольников.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Использование </a:t>
            </a:r>
            <a:r>
              <a:rPr lang="ru-RU" sz="2000" dirty="0"/>
              <a:t>наряду с традиционными нетрадиционных приемов художественной деятельности стимулируют творческую активность, мышление, воображение, «погружают» ребенка в атмосферу творчества.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Роль </a:t>
            </a:r>
            <a:r>
              <a:rPr lang="ru-RU" sz="2000" dirty="0"/>
              <a:t>педагога, </a:t>
            </a:r>
            <a:r>
              <a:rPr lang="ru-RU" sz="2000" dirty="0" smtClean="0"/>
              <a:t>во-первых</a:t>
            </a:r>
            <a:r>
              <a:rPr lang="ru-RU" sz="2000" dirty="0"/>
              <a:t>:</a:t>
            </a:r>
            <a:r>
              <a:rPr lang="ru-RU" sz="2000" dirty="0" smtClean="0"/>
              <a:t> </a:t>
            </a:r>
            <a:r>
              <a:rPr lang="ru-RU" sz="2000" dirty="0"/>
              <a:t>сформировать способность </a:t>
            </a:r>
            <a:r>
              <a:rPr lang="ru-RU" sz="2000" dirty="0" smtClean="0"/>
              <a:t>СМОТРЕТЬ </a:t>
            </a:r>
            <a:r>
              <a:rPr lang="ru-RU" sz="2000" dirty="0"/>
              <a:t>и </a:t>
            </a:r>
            <a:r>
              <a:rPr lang="ru-RU" sz="2000" dirty="0" smtClean="0"/>
              <a:t>ВИДЕТЬ;, ЧУВСТВОВАТЬ, ПОЗНАВАТЬ, ТВОРИТЬ; </a:t>
            </a:r>
            <a:r>
              <a:rPr lang="ru-RU" sz="2000" dirty="0"/>
              <a:t>вооружить детей умениями (что можно сделать, из чего, с помощью каких материалов и оборудования); </a:t>
            </a:r>
            <a:r>
              <a:rPr lang="ru-RU" sz="2000" dirty="0" smtClean="0"/>
              <a:t>во-вторых</a:t>
            </a:r>
            <a:r>
              <a:rPr lang="ru-RU" sz="2000" dirty="0"/>
              <a:t>:</a:t>
            </a:r>
            <a:r>
              <a:rPr lang="ru-RU" sz="2000" dirty="0" smtClean="0"/>
              <a:t> </a:t>
            </a:r>
            <a:r>
              <a:rPr lang="ru-RU" sz="2000" dirty="0"/>
              <a:t>вовлечь родителей в активную совместную деятельность. Только так у ребёнка возникнет желание проявлять творчество в самостоятельной продуктивной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55604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85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  <p:pic>
        <p:nvPicPr>
          <p:cNvPr id="1026" name="Picture 2" descr="F:\DCIM\100LGDSC\CAM00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5382344" cy="403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12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195" y="521166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149080"/>
            <a:ext cx="7125112" cy="1709718"/>
          </a:xfrm>
        </p:spPr>
        <p:txBody>
          <a:bodyPr>
            <a:noAutofit/>
          </a:bodyPr>
          <a:lstStyle/>
          <a:p>
            <a:r>
              <a:rPr lang="ru-RU" sz="2400" dirty="0" smtClean="0"/>
              <a:t>«Обучить творчеству нельзя, но это вовсе не значит, что нельзя воспитателю содействовать его образованию и проявлению»</a:t>
            </a:r>
          </a:p>
          <a:p>
            <a:pPr algn="r"/>
            <a:r>
              <a:rPr lang="ru-RU" sz="2400" dirty="0" smtClean="0"/>
              <a:t>Л.С. Выготский</a:t>
            </a:r>
            <a:endParaRPr lang="ru-RU" sz="2400" dirty="0"/>
          </a:p>
        </p:txBody>
      </p:sp>
      <p:pic>
        <p:nvPicPr>
          <p:cNvPr id="2050" name="Picture 2" descr="F:\DCIM\100LGDSC\CAM0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7" y="1916832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0LGDSC\CAM0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6832"/>
            <a:ext cx="2504088" cy="187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CIM\Camera\IMG_20150209_100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35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5113" cy="4968552"/>
          </a:xfrm>
        </p:spPr>
        <p:txBody>
          <a:bodyPr/>
          <a:lstStyle/>
          <a:p>
            <a:pPr algn="ctr"/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04664"/>
            <a:ext cx="7125112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600" b="1" dirty="0" smtClean="0"/>
              <a:t>Актуальность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Развитию </a:t>
            </a:r>
            <a:r>
              <a:rPr lang="ru-RU" sz="2000" dirty="0"/>
              <a:t>творческих способностей дошкольников придаётся особое значение в условиях стандартизации дошкольного образования.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Наиболее </a:t>
            </a:r>
            <a:r>
              <a:rPr lang="ru-RU" sz="2000" dirty="0"/>
              <a:t>эффективным средством для развития творческого мышления и воображения детей является продуктивная деятельность, способствующая</a:t>
            </a:r>
            <a:r>
              <a:rPr lang="ru-RU" sz="2000" dirty="0" smtClean="0"/>
              <a:t>: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- развитию способности нестандартно мыслить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- готовности к активности творческого характера</a:t>
            </a:r>
            <a:r>
              <a:rPr lang="ru-RU" sz="2000" dirty="0" smtClean="0"/>
              <a:t>;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-умению создавать креативные продукты собственной деятельности;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-</a:t>
            </a:r>
            <a:r>
              <a:rPr lang="ru-RU" sz="2000" dirty="0"/>
              <a:t>формированию эстетического отношения к миру.</a:t>
            </a:r>
          </a:p>
        </p:txBody>
      </p:sp>
    </p:spTree>
    <p:extLst>
      <p:ext uri="{BB962C8B-B14F-4D97-AF65-F5344CB8AC3E}">
        <p14:creationId xmlns:p14="http://schemas.microsoft.com/office/powerpoint/2010/main" val="65272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Новизна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13690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 </a:t>
            </a:r>
            <a:r>
              <a:rPr lang="ru-RU" sz="2100" dirty="0" smtClean="0"/>
              <a:t>Новизна </a:t>
            </a:r>
            <a:r>
              <a:rPr lang="ru-RU" sz="2100" dirty="0"/>
              <a:t>заключается в переосмыслении целевых и содержательных ориентиров художественно – эстетического развития младших дошкольников посредством: </a:t>
            </a:r>
            <a:br>
              <a:rPr lang="ru-RU" sz="2100" dirty="0"/>
            </a:br>
            <a:r>
              <a:rPr lang="ru-RU" sz="2100" dirty="0"/>
              <a:t>- использования наряду с традиционными приемами нетрадиционных методов продуктивной художественной деятельности; </a:t>
            </a:r>
            <a:br>
              <a:rPr lang="ru-RU" sz="2100" dirty="0"/>
            </a:br>
            <a:r>
              <a:rPr lang="ru-RU" sz="2100" dirty="0"/>
              <a:t>- взаимосвязи непосредственно образовательной с самостоятельной и совместной с педагогом деятельностью детей; </a:t>
            </a:r>
            <a:br>
              <a:rPr lang="ru-RU" sz="2100" dirty="0"/>
            </a:br>
            <a:r>
              <a:rPr lang="ru-RU" sz="2100" dirty="0"/>
              <a:t>- взаимодействия с родителями как активными участниками образовательного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180334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ru-RU" sz="3600" b="1" dirty="0" smtClean="0"/>
              <a:t>Цель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052736"/>
            <a:ext cx="810039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  </a:t>
            </a:r>
            <a:r>
              <a:rPr lang="ru-RU" sz="2400" dirty="0" smtClean="0"/>
              <a:t>Развитие </a:t>
            </a:r>
            <a:r>
              <a:rPr lang="ru-RU" sz="2400" dirty="0"/>
              <a:t>творческих способностей дошкольников посредством использования традиционных и нетрадиционных техник продуктивной художественной </a:t>
            </a:r>
            <a:r>
              <a:rPr lang="ru-RU" sz="2400" dirty="0" smtClean="0"/>
              <a:t>деятельности.</a:t>
            </a:r>
            <a:r>
              <a:rPr lang="ru-RU" sz="2400" dirty="0"/>
              <a:t> </a:t>
            </a:r>
          </a:p>
        </p:txBody>
      </p:sp>
      <p:pic>
        <p:nvPicPr>
          <p:cNvPr id="3074" name="Picture 2" descr="F:\DCIM\100LGDSC\CAM00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CIM\100LGDSC\CAM00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419871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5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25113" cy="593036"/>
          </a:xfrm>
        </p:spPr>
        <p:txBody>
          <a:bodyPr/>
          <a:lstStyle/>
          <a:p>
            <a:pPr algn="ctr"/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4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700" dirty="0" smtClean="0"/>
              <a:t>Знакомить </a:t>
            </a:r>
            <a:r>
              <a:rPr lang="ru-RU" sz="1700" dirty="0"/>
              <a:t>с художественными особенностями и </a:t>
            </a:r>
            <a:r>
              <a:rPr lang="ru-RU" sz="1700" dirty="0" smtClean="0"/>
              <a:t>конструктивными возможностями </a:t>
            </a:r>
            <a:r>
              <a:rPr lang="ru-RU" sz="1700" dirty="0"/>
              <a:t>различных </a:t>
            </a:r>
            <a:r>
              <a:rPr lang="ru-RU" sz="1700" dirty="0" smtClean="0"/>
              <a:t>материалов</a:t>
            </a:r>
            <a:r>
              <a:rPr lang="ru-RU" sz="1700" dirty="0"/>
              <a:t>.</a:t>
            </a:r>
            <a:endParaRPr lang="ru-RU" sz="17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700" dirty="0" smtClean="0"/>
              <a:t>Упражнять </a:t>
            </a:r>
            <a:r>
              <a:rPr lang="ru-RU" sz="1700" dirty="0"/>
              <a:t>в преобразовании материалов в различные конструкции (складывание, </a:t>
            </a:r>
            <a:r>
              <a:rPr lang="ru-RU" sz="1700" dirty="0" err="1"/>
              <a:t>сминание</a:t>
            </a:r>
            <a:r>
              <a:rPr lang="ru-RU" sz="1700" dirty="0"/>
              <a:t>, формовка, соединение нескольких образов в одно целое и др</a:t>
            </a:r>
            <a:r>
              <a:rPr lang="ru-RU" sz="1700" dirty="0" smtClean="0"/>
              <a:t>.).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700" dirty="0" smtClean="0"/>
              <a:t> </a:t>
            </a:r>
            <a:r>
              <a:rPr lang="ru-RU" sz="1700" dirty="0"/>
              <a:t>Содействовать освоению базовых и нетрадиционных техник рисования, аппликации, художественного конструирования и </a:t>
            </a:r>
            <a:r>
              <a:rPr lang="ru-RU" sz="1700" dirty="0" smtClean="0"/>
              <a:t>труда</a:t>
            </a:r>
            <a:r>
              <a:rPr lang="ru-RU" sz="1700" dirty="0"/>
              <a:t>.</a:t>
            </a:r>
            <a:endParaRPr lang="ru-RU" sz="17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700" dirty="0" smtClean="0"/>
              <a:t> </a:t>
            </a:r>
            <a:r>
              <a:rPr lang="ru-RU" sz="1700" dirty="0"/>
              <a:t>Развивать художественное восприятие, наглядно- образное мышление, творческое воображение и художественный </a:t>
            </a:r>
            <a:r>
              <a:rPr lang="ru-RU" sz="1700" dirty="0" smtClean="0"/>
              <a:t>вкус.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700" dirty="0"/>
              <a:t>П</a:t>
            </a:r>
            <a:r>
              <a:rPr lang="ru-RU" sz="1700" dirty="0" smtClean="0"/>
              <a:t>оддерживать </a:t>
            </a:r>
            <a:r>
              <a:rPr lang="ru-RU" sz="1700" dirty="0"/>
              <a:t>проявления инициативности, индивидуальности, </a:t>
            </a:r>
            <a:r>
              <a:rPr lang="ru-RU" sz="1700" dirty="0" smtClean="0"/>
              <a:t>рефлексии</a:t>
            </a:r>
            <a:r>
              <a:rPr lang="ru-RU" sz="1700" dirty="0"/>
              <a:t>.</a:t>
            </a:r>
            <a:endParaRPr lang="ru-RU" sz="17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700" dirty="0" smtClean="0"/>
              <a:t> </a:t>
            </a:r>
            <a:r>
              <a:rPr lang="ru-RU" sz="1700" dirty="0"/>
              <a:t>Активизировать творческие проявления в процессе собственной продуктивной деятельности в ходе создания выразительного оригинального </a:t>
            </a:r>
            <a:r>
              <a:rPr lang="ru-RU" sz="1700" dirty="0" smtClean="0"/>
              <a:t>образа</a:t>
            </a:r>
            <a:r>
              <a:rPr lang="ru-RU" sz="1700" dirty="0"/>
              <a:t>.</a:t>
            </a:r>
            <a:endParaRPr lang="ru-RU" sz="17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700" dirty="0" smtClean="0"/>
              <a:t>Воспитывать </a:t>
            </a:r>
            <a:r>
              <a:rPr lang="ru-RU" sz="1700" dirty="0"/>
              <a:t>уверенность, самостоятельность, инициативность в продуктивной художественной </a:t>
            </a:r>
            <a:r>
              <a:rPr lang="ru-RU" sz="1700" dirty="0" smtClean="0"/>
              <a:t>деятельности</a:t>
            </a:r>
            <a:r>
              <a:rPr lang="ru-RU" sz="1700" dirty="0"/>
              <a:t>.</a:t>
            </a:r>
            <a:endParaRPr lang="ru-RU" sz="17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700" dirty="0" smtClean="0"/>
              <a:t> </a:t>
            </a:r>
            <a:r>
              <a:rPr lang="ru-RU" sz="1700" dirty="0"/>
              <a:t>Вовлекать родителей в совместную творческую деятельность, повышать их педагогическую компетентность в области художественно-эстетического развития детей. </a:t>
            </a:r>
          </a:p>
        </p:txBody>
      </p:sp>
    </p:spTree>
    <p:extLst>
      <p:ext uri="{BB962C8B-B14F-4D97-AF65-F5344CB8AC3E}">
        <p14:creationId xmlns:p14="http://schemas.microsoft.com/office/powerpoint/2010/main" val="29723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ru-RU" sz="2000" b="1" dirty="0"/>
              <a:t>Система работы по развитию творческих способностей дошкольников Работа с детьми:</a:t>
            </a:r>
            <a:r>
              <a:rPr lang="ru-RU" sz="2800" b="1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96752"/>
            <a:ext cx="7125112" cy="5256583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 smtClean="0"/>
              <a:t>1. Работа с детьми:</a:t>
            </a:r>
          </a:p>
          <a:p>
            <a:r>
              <a:rPr lang="ru-RU" dirty="0" smtClean="0"/>
              <a:t>- Непосредственно </a:t>
            </a:r>
            <a:r>
              <a:rPr lang="ru-RU" dirty="0"/>
              <a:t>образовательная деятельность </a:t>
            </a:r>
            <a:endParaRPr lang="ru-RU" dirty="0" smtClean="0"/>
          </a:p>
          <a:p>
            <a:r>
              <a:rPr lang="ru-RU" dirty="0" smtClean="0"/>
              <a:t>- Совместная </a:t>
            </a:r>
            <a:r>
              <a:rPr lang="ru-RU" dirty="0"/>
              <a:t>деятельность воспитателя с детьми </a:t>
            </a:r>
            <a:endParaRPr lang="ru-RU" dirty="0" smtClean="0"/>
          </a:p>
          <a:p>
            <a:r>
              <a:rPr lang="ru-RU" dirty="0" smtClean="0"/>
              <a:t>- Самостоятельная </a:t>
            </a:r>
            <a:r>
              <a:rPr lang="ru-RU" dirty="0"/>
              <a:t>детская деятельность </a:t>
            </a:r>
            <a:endParaRPr lang="ru-RU" dirty="0" smtClean="0"/>
          </a:p>
          <a:p>
            <a:r>
              <a:rPr lang="ru-RU" b="1" i="1" u="sng" dirty="0" smtClean="0"/>
              <a:t>2. Повышение </a:t>
            </a:r>
            <a:r>
              <a:rPr lang="ru-RU" b="1" i="1" u="sng" dirty="0"/>
              <a:t>компетентности педагогов: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- консультации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- мастер </a:t>
            </a:r>
            <a:r>
              <a:rPr lang="ru-RU" dirty="0"/>
              <a:t>– класс; </a:t>
            </a:r>
            <a:endParaRPr lang="ru-RU" dirty="0" smtClean="0"/>
          </a:p>
          <a:p>
            <a:r>
              <a:rPr lang="ru-RU" dirty="0" smtClean="0"/>
              <a:t>- семинар- </a:t>
            </a:r>
            <a:r>
              <a:rPr lang="ru-RU" dirty="0"/>
              <a:t>практикум</a:t>
            </a:r>
            <a:r>
              <a:rPr lang="ru-RU" dirty="0" smtClean="0"/>
              <a:t>; </a:t>
            </a:r>
            <a:r>
              <a:rPr lang="ru-RU" dirty="0"/>
              <a:t>т.п</a:t>
            </a:r>
            <a:r>
              <a:rPr lang="ru-RU" dirty="0" smtClean="0"/>
              <a:t>.</a:t>
            </a:r>
          </a:p>
          <a:p>
            <a:r>
              <a:rPr lang="ru-RU" b="1" i="1" u="sng" dirty="0" smtClean="0"/>
              <a:t>3.  </a:t>
            </a:r>
            <a:r>
              <a:rPr lang="ru-RU" b="1" i="1" u="sng" dirty="0" err="1"/>
              <a:t>Взаимодействме</a:t>
            </a:r>
            <a:r>
              <a:rPr lang="ru-RU" b="1" i="1" u="sng" dirty="0"/>
              <a:t> с родителями: </a:t>
            </a:r>
            <a:endParaRPr lang="ru-RU" b="1" i="1" u="sng" dirty="0" smtClean="0"/>
          </a:p>
          <a:p>
            <a:r>
              <a:rPr lang="ru-RU" dirty="0" smtClean="0"/>
              <a:t>- родительские </a:t>
            </a:r>
            <a:r>
              <a:rPr lang="ru-RU" dirty="0"/>
              <a:t>собрания; </a:t>
            </a:r>
            <a:endParaRPr lang="ru-RU" dirty="0" smtClean="0"/>
          </a:p>
          <a:p>
            <a:r>
              <a:rPr lang="ru-RU" dirty="0" smtClean="0"/>
              <a:t>- анкетирование </a:t>
            </a:r>
            <a:r>
              <a:rPr lang="ru-RU" dirty="0"/>
              <a:t>родителей; </a:t>
            </a:r>
            <a:endParaRPr lang="ru-RU" dirty="0" smtClean="0"/>
          </a:p>
          <a:p>
            <a:r>
              <a:rPr lang="ru-RU" dirty="0" smtClean="0"/>
              <a:t>- консультации;</a:t>
            </a:r>
          </a:p>
          <a:p>
            <a:r>
              <a:rPr lang="ru-RU" dirty="0" smtClean="0"/>
              <a:t>-  </a:t>
            </a:r>
            <a:r>
              <a:rPr lang="ru-RU" dirty="0"/>
              <a:t>наглядная </a:t>
            </a:r>
            <a:r>
              <a:rPr lang="ru-RU" dirty="0" smtClean="0"/>
              <a:t>информация; </a:t>
            </a:r>
          </a:p>
          <a:p>
            <a:r>
              <a:rPr lang="ru-RU" dirty="0" smtClean="0"/>
              <a:t>- привлечение </a:t>
            </a:r>
            <a:r>
              <a:rPr lang="ru-RU" dirty="0"/>
              <a:t>родителей к изготовлению игр и </a:t>
            </a:r>
            <a:r>
              <a:rPr lang="ru-RU" dirty="0" smtClean="0"/>
              <a:t>пособий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27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9"/>
            <a:ext cx="7125113" cy="720080"/>
          </a:xfrm>
        </p:spPr>
        <p:txBody>
          <a:bodyPr/>
          <a:lstStyle/>
          <a:p>
            <a:pPr algn="ctr"/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52927" cy="6192689"/>
          </a:xfrm>
        </p:spPr>
        <p:txBody>
          <a:bodyPr>
            <a:normAutofit/>
          </a:bodyPr>
          <a:lstStyle/>
          <a:p>
            <a:r>
              <a:rPr lang="ru-RU" b="1" i="1" u="sng" dirty="0"/>
              <a:t>I. Подготовительный этап:</a:t>
            </a:r>
            <a:r>
              <a:rPr lang="ru-RU" dirty="0"/>
              <a:t> Анализ психолого-педагогической и методической литературы о влиянии продуктивной деятельности на развитие художественно- творческих способностей младших дошкольников ; Организация и пополнение развивающей среды; Проведение диагностики развития творческих способностей детей младшего дошкольного возраста; Подбор и систематизация форм организации детей, методов и приемов, способствующих развитию творческих способностей детей. Разработка перспективного плана по развитию творческих способностей дошкольников; Составление плана взаимодействия с родителями и педагогами. </a:t>
            </a:r>
            <a:endParaRPr lang="ru-RU" dirty="0" smtClean="0"/>
          </a:p>
          <a:p>
            <a:r>
              <a:rPr lang="ru-RU" b="1" i="1" u="sng" dirty="0" smtClean="0"/>
              <a:t>II</a:t>
            </a:r>
            <a:r>
              <a:rPr lang="ru-RU" b="1" i="1" u="sng" dirty="0"/>
              <a:t>. Основной </a:t>
            </a:r>
            <a:r>
              <a:rPr lang="ru-RU" b="1" i="1" u="sng" dirty="0" smtClean="0"/>
              <a:t>этап</a:t>
            </a:r>
            <a:r>
              <a:rPr lang="ru-RU" b="1" i="1" dirty="0" smtClean="0"/>
              <a:t>: </a:t>
            </a:r>
            <a:r>
              <a:rPr lang="ru-RU" dirty="0" smtClean="0"/>
              <a:t>Реализация </a:t>
            </a:r>
            <a:r>
              <a:rPr lang="ru-RU" dirty="0"/>
              <a:t>намеченных мероприятий с детьми ( непосредственно образовательная деятельность, совместная деятельность ); Осуществление взаимодействия с родителями и педагогами. </a:t>
            </a:r>
            <a:endParaRPr lang="ru-RU" dirty="0" smtClean="0"/>
          </a:p>
          <a:p>
            <a:r>
              <a:rPr lang="ru-RU" b="1" i="1" u="sng" dirty="0" smtClean="0"/>
              <a:t>III</a:t>
            </a:r>
            <a:r>
              <a:rPr lang="ru-RU" b="1" i="1" u="sng" dirty="0"/>
              <a:t>. Заключительный </a:t>
            </a:r>
            <a:r>
              <a:rPr lang="ru-RU" b="1" i="1" u="sng" dirty="0" smtClean="0"/>
              <a:t>этап</a:t>
            </a:r>
            <a:r>
              <a:rPr lang="ru-RU" b="1" i="1" dirty="0" smtClean="0"/>
              <a:t>: </a:t>
            </a:r>
            <a:r>
              <a:rPr lang="ru-RU" dirty="0" smtClean="0"/>
              <a:t>Диагностика</a:t>
            </a:r>
            <a:r>
              <a:rPr lang="ru-RU" dirty="0"/>
              <a:t>, оформление и анализ результатов, </a:t>
            </a:r>
            <a:r>
              <a:rPr lang="ru-RU" dirty="0" smtClean="0"/>
              <a:t>подведение </a:t>
            </a:r>
            <a:r>
              <a:rPr lang="ru-RU" dirty="0"/>
              <a:t>итогов, прогнозирование дальнейшей деятельности. Этапы работы по теме опыта</a:t>
            </a:r>
          </a:p>
        </p:txBody>
      </p:sp>
    </p:spTree>
    <p:extLst>
      <p:ext uri="{BB962C8B-B14F-4D97-AF65-F5344CB8AC3E}">
        <p14:creationId xmlns:p14="http://schemas.microsoft.com/office/powerpoint/2010/main" val="1181739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1008112"/>
          </a:xfrm>
        </p:spPr>
        <p:txBody>
          <a:bodyPr/>
          <a:lstStyle/>
          <a:p>
            <a:pPr algn="ctr"/>
            <a:r>
              <a:rPr lang="ru-RU" dirty="0"/>
              <a:t>Оснащение уголка изобразительной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7"/>
            <a:ext cx="8136903" cy="511256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Толстые </a:t>
            </a:r>
            <a:r>
              <a:rPr lang="ru-RU" dirty="0"/>
              <a:t>восковые и акварельные мелки;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Цветной </a:t>
            </a:r>
            <a:r>
              <a:rPr lang="ru-RU" dirty="0"/>
              <a:t>мел; пластилин, наборы красок, фломастеров, карандашей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Наборы с трафаретами для аппликации и рисования;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Цветная </a:t>
            </a:r>
            <a:r>
              <a:rPr lang="ru-RU" dirty="0"/>
              <a:t>и белая бумага, картон, обои, бумага разных тонов и фактуры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Наклейки, ткани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 err="1"/>
              <a:t>самоклеющаяся</a:t>
            </a:r>
            <a:r>
              <a:rPr lang="ru-RU" dirty="0"/>
              <a:t> </a:t>
            </a:r>
            <a:r>
              <a:rPr lang="ru-RU" dirty="0" smtClean="0"/>
              <a:t>плёнка, клей;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Доска</a:t>
            </a:r>
            <a:r>
              <a:rPr lang="ru-RU" dirty="0"/>
              <a:t>, мольберт, магнитная доска, </a:t>
            </a:r>
            <a:r>
              <a:rPr lang="ru-RU" dirty="0" err="1"/>
              <a:t>фланелеграф</a:t>
            </a:r>
            <a:r>
              <a:rPr lang="ru-RU" dirty="0"/>
              <a:t>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Нестандартное </a:t>
            </a:r>
            <a:r>
              <a:rPr lang="ru-RU" dirty="0"/>
              <a:t>оборудование (тычки, трубочки для выдувания, ватные палочки, </a:t>
            </a:r>
            <a:r>
              <a:rPr lang="ru-RU" dirty="0" err="1"/>
              <a:t>штампики</a:t>
            </a:r>
            <a:r>
              <a:rPr lang="ru-RU" dirty="0"/>
              <a:t>, кисти, поролон, печатки, клише и др.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Развивающие </a:t>
            </a:r>
            <a:r>
              <a:rPr lang="ru-RU" dirty="0"/>
              <a:t>игры; альбомы по ознакомлению с декоративно-прикладным творчеством, видами и жанрами искусства); Книжки-раскраски; иллюстративный материал ; Стаканчики для воды, салфетки для кисточек. </a:t>
            </a:r>
          </a:p>
        </p:txBody>
      </p:sp>
    </p:spTree>
    <p:extLst>
      <p:ext uri="{BB962C8B-B14F-4D97-AF65-F5344CB8AC3E}">
        <p14:creationId xmlns:p14="http://schemas.microsoft.com/office/powerpoint/2010/main" val="1598071449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212</TotalTime>
  <Words>905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Summer</vt:lpstr>
      <vt:lpstr>Развитие творческих способностей дошкольников в художественно-творческой деятельности           </vt:lpstr>
      <vt:lpstr>Презентация PowerPoint</vt:lpstr>
      <vt:lpstr>: </vt:lpstr>
      <vt:lpstr>Новизна</vt:lpstr>
      <vt:lpstr>Цель</vt:lpstr>
      <vt:lpstr>Задачи</vt:lpstr>
      <vt:lpstr>Система работы по развитию творческих способностей дошкольников Работа с детьми: </vt:lpstr>
      <vt:lpstr>Этапы работы</vt:lpstr>
      <vt:lpstr>Оснащение уголка изобразительной деятельности</vt:lpstr>
      <vt:lpstr>Игры и упражнения, используемые для развития творческих способностей  дошкольников</vt:lpstr>
      <vt:lpstr>Рекомендации для педагогов и родителей</vt:lpstr>
      <vt:lpstr>Вывод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16</cp:revision>
  <dcterms:created xsi:type="dcterms:W3CDTF">2015-02-09T14:45:18Z</dcterms:created>
  <dcterms:modified xsi:type="dcterms:W3CDTF">2015-02-09T18:19:15Z</dcterms:modified>
</cp:coreProperties>
</file>