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60093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6" y="-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4737A-0DE4-4D35-A57C-C993D73ECCC4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A16D4-6AE2-4CCF-919A-E09D1FFA35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67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A16D4-6AE2-4CCF-919A-E09D1FFA35E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8748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E1DA624C-2AE1-400F-9B2F-C23D9AC29B38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9DAF6D-6CD6-4667-8EF5-D9ED2EFA9A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6" y="188640"/>
            <a:ext cx="6190458" cy="1152127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3300"/>
                </a:solidFill>
              </a:rPr>
              <a:t>Использование ИКТ на логопедических занятиях</a:t>
            </a:r>
            <a:endParaRPr lang="ru-RU" sz="2800" i="1" dirty="0">
              <a:solidFill>
                <a:srgbClr val="FF33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424936" cy="4781461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800" b="1" u="sng" dirty="0">
                <a:solidFill>
                  <a:srgbClr val="D60093"/>
                </a:solidFill>
              </a:rPr>
              <a:t> </a:t>
            </a:r>
            <a:r>
              <a:rPr lang="ru-RU" sz="2800" b="1" i="1" u="sng" dirty="0" smtClean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Появление </a:t>
            </a:r>
            <a:r>
              <a:rPr lang="ru-RU" sz="2800" b="1" i="1" u="sng" dirty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компьютера </a:t>
            </a:r>
            <a:r>
              <a:rPr lang="ru-RU" sz="2800" b="1" i="1" u="sng" dirty="0" smtClean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в</a:t>
            </a:r>
          </a:p>
          <a:p>
            <a:pPr algn="r">
              <a:spcBef>
                <a:spcPts val="0"/>
              </a:spcBef>
            </a:pPr>
            <a:r>
              <a:rPr lang="ru-RU" sz="2800" b="1" i="1" u="sng" dirty="0" smtClean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логопедическом </a:t>
            </a:r>
            <a:r>
              <a:rPr lang="ru-RU" sz="2800" b="1" i="1" u="sng" dirty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кабинете вызывает </a:t>
            </a:r>
            <a:endParaRPr lang="ru-RU" sz="2800" b="1" i="1" u="sng" dirty="0" smtClean="0">
              <a:solidFill>
                <a:srgbClr val="D60093"/>
              </a:solidFill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ts val="0"/>
              </a:spcBef>
            </a:pPr>
            <a:r>
              <a:rPr lang="ru-RU" sz="2800" b="1" i="1" u="sng" dirty="0" smtClean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массу </a:t>
            </a:r>
            <a:r>
              <a:rPr lang="ru-RU" sz="2800" b="1" i="1" u="sng" dirty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вопросов</a:t>
            </a:r>
            <a:r>
              <a:rPr lang="ru-RU" sz="2800" b="1" i="1" u="sng" dirty="0" smtClean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r">
              <a:spcBef>
                <a:spcPts val="0"/>
              </a:spcBef>
            </a:pPr>
            <a:r>
              <a:rPr lang="ru-RU" sz="2800" b="1" i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Как в полной мере использовать все его возможности? </a:t>
            </a:r>
            <a:endParaRPr lang="ru-RU" sz="2400" b="1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Какое 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место в структуре занятий уделить ИКТ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Какие программы помогут в коррекции как устной, так и письменной речи учащихся-логопатов? </a:t>
            </a:r>
            <a:endParaRPr lang="ru-RU" sz="2400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Где 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приобрести такие программы?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dirty="0">
                <a:latin typeface="Calibri" pitchFamily="34" charset="0"/>
                <a:cs typeface="Calibri" pitchFamily="34" charset="0"/>
              </a:rPr>
              <a:t> Постараемся ответить на эти  вопросы.</a:t>
            </a:r>
          </a:p>
        </p:txBody>
      </p:sp>
      <p:pic>
        <p:nvPicPr>
          <p:cNvPr id="1029" name="Picture 5" descr="C:\Documents and Settings\Admin\Рабочий стол\Новая папка\Ребенок и комп.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8339"/>
            <a:ext cx="2448271" cy="21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547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76671"/>
            <a:ext cx="748883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6600"/>
                </a:solidFill>
              </a:rPr>
              <a:t>Занятия с использованием компьютера провожу фрагментарно, при этом считаю обязательным соблюдение следующих условий для сбережения здоровья ребенка, т.е. соблюдение СанПиНов:</a:t>
            </a:r>
          </a:p>
          <a:p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 использование новых моделей компьютера</a:t>
            </a:r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работа с компьютером на одном занятии в течение короткого времени (5-10 мин.) и не более двух раз в неделю (индивидуально, в зависимости от возраста ребенка, особенностей его нервной системы);</a:t>
            </a:r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проведение гимнастики для глаз, во время работы необходимо периодически переводить взгляд ребенка с монитора каждые 1,5-2 мин. на несколько секунд.</a:t>
            </a:r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 включение в занятия учителя-логопеда игр, направленных на профилактику нарушений зрения и отработку зрительно-пространственных отношений.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48963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Новая папка\Комп.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25144"/>
            <a:ext cx="2364854" cy="15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33265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Основной </a:t>
            </a:r>
            <a:r>
              <a:rPr lang="ru-RU" b="1" i="1" dirty="0" smtClean="0">
                <a:solidFill>
                  <a:srgbClr val="FF3300"/>
                </a:solidFill>
              </a:rPr>
              <a:t>задачей</a:t>
            </a:r>
            <a:r>
              <a:rPr lang="ru-RU" b="1" dirty="0" smtClean="0"/>
              <a:t> работы логопедического пункта является коррекция дефектов устной речи у детей и формирование у них предпосылок (лингвистических, психологических) к полноценному усвоению общеобразовательных программ.</a:t>
            </a:r>
            <a:endParaRPr lang="ru-RU" b="1" dirty="0"/>
          </a:p>
        </p:txBody>
      </p:sp>
      <p:sp>
        <p:nvSpPr>
          <p:cNvPr id="5" name="Rectangle 4"/>
          <p:cNvSpPr/>
          <p:nvPr/>
        </p:nvSpPr>
        <p:spPr>
          <a:xfrm>
            <a:off x="251520" y="1532985"/>
            <a:ext cx="77768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Преимущества использования ИКТ в работе  для логопеда:</a:t>
            </a:r>
          </a:p>
          <a:p>
            <a:endParaRPr lang="ru-RU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составление отчётов и расписаний всех видов занятий в электронном виде  сокращает работу с бумажными носителями информации; </a:t>
            </a:r>
          </a:p>
          <a:p>
            <a:endParaRPr lang="ru-RU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позволяет   составлять наглядно-дидактическое сопровождение к  занятиям;</a:t>
            </a:r>
          </a:p>
          <a:p>
            <a:endParaRPr lang="ru-RU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компьютер на логопедических занятиях не цель, не предмет, а средство, активизирующее коррекционную работу</a:t>
            </a:r>
            <a:r>
              <a:rPr lang="ru-RU" sz="1600" dirty="0" smtClean="0"/>
              <a:t>;</a:t>
            </a:r>
            <a:endParaRPr lang="ru-RU" sz="1600" dirty="0" smtClean="0"/>
          </a:p>
          <a:p>
            <a:endParaRPr lang="ru-RU" sz="1400" dirty="0" smtClean="0"/>
          </a:p>
          <a:p>
            <a:r>
              <a:rPr lang="ru-RU" sz="1400" dirty="0" smtClean="0"/>
              <a:t>  </a:t>
            </a:r>
            <a:r>
              <a:rPr lang="ru-RU" dirty="0" smtClean="0">
                <a:solidFill>
                  <a:srgbClr val="FFFF00"/>
                </a:solidFill>
              </a:rPr>
              <a:t>Преимущества использования ИКТ в работе логопеда для ребенка:</a:t>
            </a:r>
          </a:p>
          <a:p>
            <a:endParaRPr lang="ru-RU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повышает мотивацию ребенка к логопедическим занятиям;</a:t>
            </a:r>
          </a:p>
          <a:p>
            <a:endParaRPr lang="ru-RU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/>
              <a:t>формирует у ребенка активную позицию субъекта обучения;</a:t>
            </a:r>
          </a:p>
          <a:p>
            <a:endParaRPr lang="ru-RU" sz="16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>
                <a:latin typeface="Calibri" pitchFamily="34" charset="0"/>
                <a:cs typeface="Calibri" pitchFamily="34" charset="0"/>
              </a:rPr>
              <a:t>обучается некоторым элементарным действиям с компьютером.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97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268760"/>
            <a:ext cx="820891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Наряду с использованием  в своей практике готовые лицензионные компьютерные программы (Маша и Медведь –Студия «АНИМАКОРД», Тренажёр мозга ЗАО «Бука», Я учусь в 4 частях ООО «1С-Паблишинг», 2011, Игры для Тигры и многие др.). </a:t>
            </a:r>
          </a:p>
          <a:p>
            <a:endParaRPr lang="ru-RU" sz="1400" dirty="0" smtClean="0"/>
          </a:p>
          <a:p>
            <a:r>
              <a:rPr lang="ru-RU" sz="1400" i="1" dirty="0" smtClean="0">
                <a:solidFill>
                  <a:srgbClr val="FF3300"/>
                </a:solidFill>
              </a:rPr>
              <a:t>Компьютерная технология представляет собой единый программно-методический комплекс и включает в себя:</a:t>
            </a:r>
          </a:p>
          <a:p>
            <a:endParaRPr lang="ru-RU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400" dirty="0" smtClean="0"/>
              <a:t>компьютерную программу;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400" dirty="0" smtClean="0"/>
              <a:t>методические рекомендации по ее применению в коррекционно-образовательном процессе (учебно-методическое пособие)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400" dirty="0" smtClean="0"/>
              <a:t>позволяет эффективно работать над преодолением нарушений речи при дизартрии, дислалии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sz="14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sz="1400" dirty="0" smtClean="0"/>
              <a:t>Отличные рисунки, объемное изображение, звуковое сопровождение действий, познавательная направленность упражнений, игровая интерактивная форма подачи учебного материала - все это делает программу привлекательной, способствует повышению мотивационной готовности детей к логопедическим занятиям. </a:t>
            </a:r>
          </a:p>
          <a:p>
            <a:endParaRPr lang="ru-RU" sz="1400" dirty="0" smtClean="0"/>
          </a:p>
          <a:p>
            <a:endParaRPr lang="ru-RU" sz="1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67544" y="33265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D60093"/>
                </a:solidFill>
              </a:rPr>
              <a:t>Компьютерные программы</a:t>
            </a:r>
            <a:endParaRPr lang="ru-RU" sz="3600" i="1" dirty="0">
              <a:solidFill>
                <a:srgbClr val="D60093"/>
              </a:solidFill>
            </a:endParaRPr>
          </a:p>
        </p:txBody>
      </p:sp>
      <p:pic>
        <p:nvPicPr>
          <p:cNvPr id="4098" name="Picture 2" descr="C:\Documents and Settings\Admin\Рабочий стол\Новая папка\Комп.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199511"/>
            <a:ext cx="2376264" cy="146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8236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2137" y="258600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611560" y="371562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6600"/>
                </a:solidFill>
              </a:rPr>
              <a:t>Основные принципы, положенные в основу построения программы </a:t>
            </a:r>
            <a:endParaRPr lang="ru-RU" sz="2800" dirty="0">
              <a:solidFill>
                <a:srgbClr val="FF66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628799"/>
            <a:ext cx="89289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системный и деятельностный подход к коррекции нарушений речевого развития; </a:t>
            </a:r>
          </a:p>
          <a:p>
            <a:endParaRPr lang="ru-RU" sz="16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игровая форма обучения; </a:t>
            </a:r>
          </a:p>
          <a:p>
            <a:endParaRPr lang="ru-RU" sz="16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 интерактивность; </a:t>
            </a:r>
          </a:p>
          <a:p>
            <a:endParaRPr lang="ru-RU" sz="16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 полисенсорное воздействие, при котором слуховое восприятие информации сочетается с опорой на зрительный контроль, что позволяет задействовать сохранные анализаторы и способствует активизации компенсаторных механизмов; </a:t>
            </a:r>
          </a:p>
          <a:p>
            <a:endParaRPr lang="ru-RU" sz="16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дифференцированный подхода к обучению. Программа содержит различные по сложности или объему варианты заданий и имеет возможность индивидуальной настройки; </a:t>
            </a:r>
          </a:p>
          <a:p>
            <a:endParaRPr lang="ru-RU" sz="16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 объективность. Программа позволяет зафиксировать начальные данные состояния корригируемой функции, ее состояние в процессе работы и конечные данные; </a:t>
            </a:r>
          </a:p>
          <a:p>
            <a:endParaRPr lang="ru-RU" sz="16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600" dirty="0" smtClean="0"/>
              <a:t> создание психолого-педагогических условий развития положительной мотивации у детей.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35533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64096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6600"/>
              </a:solidFill>
            </a:endParaRPr>
          </a:p>
          <a:p>
            <a:pPr algn="ctr"/>
            <a:r>
              <a:rPr lang="ru-RU" sz="2400" i="1" dirty="0" smtClean="0">
                <a:solidFill>
                  <a:srgbClr val="92D050"/>
                </a:solidFill>
              </a:rPr>
              <a:t>Применение ИКТ в коррекционной работе позволило </a:t>
            </a:r>
          </a:p>
          <a:p>
            <a:pPr algn="ctr"/>
            <a:r>
              <a:rPr lang="ru-RU" sz="2400" i="1" dirty="0" smtClean="0">
                <a:solidFill>
                  <a:srgbClr val="92D050"/>
                </a:solidFill>
              </a:rPr>
              <a:t>сделать мне следующие </a:t>
            </a:r>
          </a:p>
          <a:p>
            <a:pPr algn="ctr"/>
            <a:endParaRPr lang="ru-RU" dirty="0" smtClean="0">
              <a:solidFill>
                <a:srgbClr val="92D050"/>
              </a:solidFill>
            </a:endParaRPr>
          </a:p>
          <a:p>
            <a:r>
              <a:rPr lang="ru-RU" dirty="0" smtClean="0">
                <a:solidFill>
                  <a:srgbClr val="FF3300"/>
                </a:solidFill>
              </a:rPr>
              <a:t>Выводы:</a:t>
            </a:r>
            <a:endParaRPr lang="ru-RU" dirty="0" smtClean="0"/>
          </a:p>
          <a:p>
            <a:endParaRPr lang="ru-RU" sz="1400" dirty="0"/>
          </a:p>
          <a:p>
            <a:r>
              <a:rPr lang="ru-RU" sz="1400" dirty="0" smtClean="0"/>
              <a:t>  </a:t>
            </a:r>
            <a:r>
              <a:rPr lang="ru-RU" sz="1600" dirty="0" smtClean="0"/>
              <a:t>– компьютер становится необходимым средством обучения детей с нарушениями речи; </a:t>
            </a:r>
          </a:p>
          <a:p>
            <a:endParaRPr lang="ru-RU" sz="1600" dirty="0"/>
          </a:p>
          <a:p>
            <a:r>
              <a:rPr lang="ru-RU" sz="1600" dirty="0" smtClean="0"/>
              <a:t> – использование ИКТ в большинстве случаев повышает мотивацию ребенка к логопедическим занятиям, способствует повышению речевой и познавательной активности;</a:t>
            </a:r>
          </a:p>
          <a:p>
            <a:endParaRPr lang="ru-RU" sz="1600" dirty="0" smtClean="0"/>
          </a:p>
          <a:p>
            <a:r>
              <a:rPr lang="ru-RU" sz="1600" dirty="0" smtClean="0"/>
              <a:t> – способствует повышению самооценки ребенка (система поощрений – компьютерные герои, затем рисунки с компьютерными героями);</a:t>
            </a:r>
          </a:p>
          <a:p>
            <a:endParaRPr lang="ru-RU" sz="1600" dirty="0" smtClean="0"/>
          </a:p>
          <a:p>
            <a:r>
              <a:rPr lang="ru-RU" sz="1600" dirty="0" smtClean="0"/>
              <a:t>  - Появление компьютера, активное применение его в учебной деятельности значительно экономит силы учителя-логопеда при подготовке к занятиям, ведь многие задания можно заранее выполнить на компьютере и в нужный момент продемонстрировать их для выполнения ребенку. Ранее приходилось готовить их в качестве раздаточного или демонстрационного материала для каждого ребенка в отдельности. </a:t>
            </a:r>
          </a:p>
          <a:p>
            <a:endParaRPr lang="ru-RU" sz="1600" dirty="0" smtClean="0"/>
          </a:p>
          <a:p>
            <a:r>
              <a:rPr lang="ru-RU" sz="1600" dirty="0" smtClean="0"/>
              <a:t>- Кроме того, благодаря высокой скорости обновления дидактического материала на экране значительно экономится время на занятии и появляется возможность получить лучший результат.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321695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5"/>
            <a:ext cx="82089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alibri" pitchFamily="34" charset="0"/>
                <a:cs typeface="Calibri" pitchFamily="34" charset="0"/>
              </a:rPr>
              <a:t>-Также появление компьютерных технологий дает возможность провести многие занятия в игровой форме. Ведь, как показывает опыт, для многих детей </a:t>
            </a:r>
            <a:r>
              <a:rPr lang="ru-RU" sz="1600" i="1" dirty="0" smtClean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ведущей деятельностью остается игровая</a:t>
            </a:r>
            <a:r>
              <a:rPr lang="ru-RU" i="1" dirty="0" smtClean="0">
                <a:solidFill>
                  <a:srgbClr val="FF3300"/>
                </a:solidFill>
              </a:rPr>
              <a:t>.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600" dirty="0" smtClean="0">
                <a:latin typeface="Calibri" pitchFamily="34" charset="0"/>
                <a:cs typeface="Calibri" pitchFamily="34" charset="0"/>
              </a:rPr>
              <a:t>     В дальнейшем планирую использовать компьютер в диагностических целях. Вижу необходимость обучения родителей грамотно использовать компьютер, с соблюдением гигиенических норм.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 descr="C:\Documents and Settings\Admin\Рабочий стол\Новая папка\Комп.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38" y="4797152"/>
            <a:ext cx="1758714" cy="132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Admin\Рабочий стол\Новая папка\Комп.9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310" y="5091400"/>
            <a:ext cx="1955464" cy="146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Documents and Settings\Admin\Рабочий стол\Новая папка\Комп.10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129" y="2778669"/>
            <a:ext cx="1803400" cy="130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Documents and Settings\Admin\Рабочий стол\Новая папка\Комп.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8612" y="2977488"/>
            <a:ext cx="1728862" cy="154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Documents and Settings\Admin\Рабочий стол\Новая папка\Комп.3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90593"/>
            <a:ext cx="1728192" cy="144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Documents and Settings\Admin\Рабочий стол\Новая папка\Комп.6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7253" y="2559100"/>
            <a:ext cx="1195299" cy="152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Documents and Settings\Admin\Рабочий стол\Новая папка\Комп.5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270911"/>
            <a:ext cx="1900657" cy="125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Documents and Settings\Admin\Рабочий стол\Новая папка\Комп.11.jpe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4692" y="5091399"/>
            <a:ext cx="1179866" cy="161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Documents and Settings\Admin\Рабочий стол\Новая папка\Комп.7.jpe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34296" y="4079570"/>
            <a:ext cx="2088095" cy="106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242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155</TotalTime>
  <Words>690</Words>
  <Application>Microsoft Office PowerPoint</Application>
  <PresentationFormat>Экран (4:3)</PresentationFormat>
  <Paragraphs>82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Perspective</vt:lpstr>
      <vt:lpstr>Использование ИКТ на логопедических занятиях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ПКначинающим</cp:lastModifiedBy>
  <cp:revision>15</cp:revision>
  <dcterms:created xsi:type="dcterms:W3CDTF">2011-12-11T12:59:22Z</dcterms:created>
  <dcterms:modified xsi:type="dcterms:W3CDTF">2011-12-12T15:56:16Z</dcterms:modified>
</cp:coreProperties>
</file>